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2"/>
  </p:notesMasterIdLst>
  <p:sldIdLst>
    <p:sldId id="489" r:id="rId2"/>
    <p:sldId id="658" r:id="rId3"/>
    <p:sldId id="569" r:id="rId4"/>
    <p:sldId id="520" r:id="rId5"/>
    <p:sldId id="521" r:id="rId6"/>
    <p:sldId id="570" r:id="rId7"/>
    <p:sldId id="652" r:id="rId8"/>
    <p:sldId id="544" r:id="rId9"/>
    <p:sldId id="545" r:id="rId10"/>
    <p:sldId id="546" r:id="rId11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0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2024-11-7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4</a:t>
            </a:r>
            <a:r>
              <a:rPr lang="zh-CN" altLang="en-US" dirty="0" smtClean="0"/>
              <a:t>章 数据定义与操纵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b="1" dirty="0" smtClean="0"/>
          </a:p>
          <a:p>
            <a:r>
              <a:rPr lang="en-US" altLang="zh-CN" b="1" dirty="0" smtClean="0"/>
              <a:t>1</a:t>
            </a:r>
            <a:r>
              <a:rPr lang="zh-CN" altLang="en-US" b="1" dirty="0" smtClean="0"/>
              <a:t>、数据库操作</a:t>
            </a:r>
            <a:endParaRPr lang="en-US" altLang="zh-CN" b="1" dirty="0" smtClean="0"/>
          </a:p>
          <a:p>
            <a:r>
              <a:rPr lang="en-US" altLang="zh-CN" b="1" dirty="0" smtClean="0"/>
              <a:t>2</a:t>
            </a:r>
            <a:r>
              <a:rPr lang="zh-CN" altLang="en-US" b="1" dirty="0" smtClean="0"/>
              <a:t>、数据表操作</a:t>
            </a:r>
            <a:endParaRPr lang="en-US" altLang="zh-CN" b="1" dirty="0" smtClean="0"/>
          </a:p>
          <a:p>
            <a:r>
              <a:rPr lang="en-US" altLang="zh-CN" b="1" dirty="0" smtClean="0"/>
              <a:t>3</a:t>
            </a:r>
            <a:r>
              <a:rPr lang="zh-CN" altLang="en-US" b="1" dirty="0" smtClean="0"/>
              <a:t>、数据操作</a:t>
            </a:r>
            <a:endParaRPr lang="en-US" altLang="zh-CN" b="1" dirty="0" smtClean="0"/>
          </a:p>
          <a:p>
            <a:r>
              <a:rPr lang="en-US" altLang="zh-CN" b="1" dirty="0" smtClean="0"/>
              <a:t>4</a:t>
            </a:r>
            <a:r>
              <a:rPr lang="zh-CN" altLang="en-US" b="1" dirty="0" smtClean="0"/>
              <a:t>、多表操作</a:t>
            </a:r>
            <a:endParaRPr lang="en-US" altLang="zh-CN" b="1" dirty="0" smtClean="0"/>
          </a:p>
          <a:p>
            <a:endParaRPr lang="en-US" altLang="zh-CN" b="1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089078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/>
              <a:t>1</a:t>
            </a:r>
            <a:r>
              <a:rPr lang="zh-CN" altLang="en-US" dirty="0"/>
              <a:t>节</a:t>
            </a:r>
            <a:r>
              <a:rPr lang="zh-CN" altLang="en-US" dirty="0" smtClean="0"/>
              <a:t>、数据库操作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000099"/>
              </a:buClr>
            </a:pPr>
            <a:r>
              <a:rPr lang="en-US" altLang="zh-CN" dirty="0" smtClean="0">
                <a:solidFill>
                  <a:srgbClr val="FF0000"/>
                </a:solidFill>
              </a:rPr>
              <a:t>1-1</a:t>
            </a:r>
            <a:r>
              <a:rPr lang="zh-CN" altLang="en-US" dirty="0" smtClean="0">
                <a:solidFill>
                  <a:srgbClr val="FF0000"/>
                </a:solidFill>
              </a:rPr>
              <a:t>：标识符</a:t>
            </a:r>
            <a:r>
              <a:rPr lang="zh-CN" altLang="en-US" dirty="0">
                <a:solidFill>
                  <a:srgbClr val="FF0000"/>
                </a:solidFill>
              </a:rPr>
              <a:t>与注释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0">
              <a:buClr>
                <a:srgbClr val="000099"/>
              </a:buClr>
            </a:pPr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r>
              <a:rPr lang="zh-CN" altLang="en-US" dirty="0">
                <a:solidFill>
                  <a:srgbClr val="FF0000"/>
                </a:solidFill>
              </a:rPr>
              <a:t>、标识符</a:t>
            </a:r>
            <a:r>
              <a:rPr lang="zh-CN" altLang="en-US" dirty="0" smtClean="0">
                <a:solidFill>
                  <a:srgbClr val="FF0000"/>
                </a:solidFill>
              </a:rPr>
              <a:t>：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0">
              <a:buClr>
                <a:srgbClr val="000099"/>
              </a:buClr>
            </a:pPr>
            <a:r>
              <a:rPr lang="zh-CN" altLang="en-US" dirty="0" smtClean="0">
                <a:solidFill>
                  <a:srgbClr val="FF0000"/>
                </a:solidFill>
              </a:rPr>
              <a:t>数据库</a:t>
            </a:r>
            <a:r>
              <a:rPr lang="zh-CN" altLang="en-US" dirty="0">
                <a:solidFill>
                  <a:srgbClr val="FF0000"/>
                </a:solidFill>
              </a:rPr>
              <a:t>对象的名称被看成是该对象的标识符。</a:t>
            </a:r>
            <a:endParaRPr lang="en-US" altLang="zh-CN" dirty="0">
              <a:solidFill>
                <a:srgbClr val="FF0000"/>
              </a:solidFill>
            </a:endParaRPr>
          </a:p>
          <a:p>
            <a:pPr lvl="0">
              <a:buClr>
                <a:srgbClr val="000099"/>
              </a:buClr>
            </a:pPr>
            <a:r>
              <a:rPr lang="zh-CN" altLang="en-US" dirty="0">
                <a:solidFill>
                  <a:srgbClr val="000099"/>
                </a:solidFill>
              </a:rPr>
              <a:t>如：数据库名、数据表名，字段名等。</a:t>
            </a:r>
            <a:endParaRPr lang="en-US" altLang="zh-CN" dirty="0">
              <a:solidFill>
                <a:srgbClr val="000099"/>
              </a:solidFill>
            </a:endParaRPr>
          </a:p>
          <a:p>
            <a:pPr lvl="0">
              <a:buClr>
                <a:srgbClr val="000099"/>
              </a:buClr>
            </a:pPr>
            <a:r>
              <a:rPr lang="zh-CN" altLang="en-US" sz="2000" dirty="0">
                <a:solidFill>
                  <a:srgbClr val="000099"/>
                </a:solidFill>
              </a:rPr>
              <a:t>常规标识符应符合如下规则：</a:t>
            </a:r>
          </a:p>
          <a:p>
            <a:pPr lvl="0">
              <a:buClr>
                <a:srgbClr val="000099"/>
              </a:buClr>
            </a:pPr>
            <a:r>
              <a:rPr lang="zh-CN" altLang="en-US" sz="2000" dirty="0">
                <a:solidFill>
                  <a:srgbClr val="000099"/>
                </a:solidFill>
              </a:rPr>
              <a:t>（</a:t>
            </a:r>
            <a:r>
              <a:rPr lang="en-US" altLang="zh-CN" sz="2000" dirty="0">
                <a:solidFill>
                  <a:srgbClr val="000099"/>
                </a:solidFill>
              </a:rPr>
              <a:t>1</a:t>
            </a:r>
            <a:r>
              <a:rPr lang="zh-CN" altLang="en-US" sz="2000" dirty="0">
                <a:solidFill>
                  <a:srgbClr val="000099"/>
                </a:solidFill>
              </a:rPr>
              <a:t>）第一个字符必须是下列字符之一：</a:t>
            </a:r>
            <a:r>
              <a:rPr lang="en-US" altLang="zh-CN" sz="2000" dirty="0">
                <a:solidFill>
                  <a:srgbClr val="000099"/>
                </a:solidFill>
              </a:rPr>
              <a:t>ASCII</a:t>
            </a:r>
            <a:r>
              <a:rPr lang="zh-CN" altLang="en-US" sz="2000" dirty="0">
                <a:solidFill>
                  <a:srgbClr val="000099"/>
                </a:solidFill>
              </a:rPr>
              <a:t>字符、</a:t>
            </a:r>
            <a:r>
              <a:rPr lang="en-US" altLang="zh-CN" sz="2000" dirty="0">
                <a:solidFill>
                  <a:srgbClr val="000099"/>
                </a:solidFill>
              </a:rPr>
              <a:t>Unicode</a:t>
            </a:r>
            <a:r>
              <a:rPr lang="zh-CN" altLang="en-US" sz="2000" dirty="0">
                <a:solidFill>
                  <a:srgbClr val="000099"/>
                </a:solidFill>
              </a:rPr>
              <a:t>字符、下划线 </a:t>
            </a:r>
            <a:r>
              <a:rPr lang="en-US" altLang="zh-CN" sz="2000" dirty="0">
                <a:solidFill>
                  <a:srgbClr val="000099"/>
                </a:solidFill>
              </a:rPr>
              <a:t>_ </a:t>
            </a:r>
            <a:r>
              <a:rPr lang="zh-CN" altLang="en-US" sz="2000" dirty="0">
                <a:solidFill>
                  <a:srgbClr val="000099"/>
                </a:solidFill>
              </a:rPr>
              <a:t>、</a:t>
            </a:r>
            <a:r>
              <a:rPr lang="en-US" altLang="zh-CN" sz="2000" dirty="0">
                <a:solidFill>
                  <a:srgbClr val="000099"/>
                </a:solidFill>
              </a:rPr>
              <a:t>@</a:t>
            </a:r>
            <a:r>
              <a:rPr lang="zh-CN" altLang="en-US" sz="2000" dirty="0">
                <a:solidFill>
                  <a:srgbClr val="000099"/>
                </a:solidFill>
              </a:rPr>
              <a:t>或</a:t>
            </a:r>
            <a:r>
              <a:rPr lang="en-US" altLang="zh-CN" sz="2000" dirty="0">
                <a:solidFill>
                  <a:srgbClr val="000099"/>
                </a:solidFill>
              </a:rPr>
              <a:t>#</a:t>
            </a:r>
            <a:r>
              <a:rPr lang="zh-CN" altLang="en-US" sz="2000" dirty="0">
                <a:solidFill>
                  <a:srgbClr val="000099"/>
                </a:solidFill>
              </a:rPr>
              <a:t>。</a:t>
            </a:r>
          </a:p>
          <a:p>
            <a:pPr lvl="0">
              <a:buClr>
                <a:srgbClr val="000099"/>
              </a:buClr>
            </a:pPr>
            <a:r>
              <a:rPr lang="zh-CN" altLang="en-US" sz="2000" dirty="0">
                <a:solidFill>
                  <a:srgbClr val="000099"/>
                </a:solidFill>
              </a:rPr>
              <a:t>（</a:t>
            </a:r>
            <a:r>
              <a:rPr lang="en-US" altLang="zh-CN" sz="2000" dirty="0">
                <a:solidFill>
                  <a:srgbClr val="000099"/>
                </a:solidFill>
              </a:rPr>
              <a:t>2</a:t>
            </a:r>
            <a:r>
              <a:rPr lang="zh-CN" altLang="en-US" sz="2000" dirty="0">
                <a:solidFill>
                  <a:srgbClr val="000099"/>
                </a:solidFill>
              </a:rPr>
              <a:t>）后续字符可以是：</a:t>
            </a:r>
            <a:r>
              <a:rPr lang="en-US" altLang="zh-CN" sz="2000" dirty="0">
                <a:solidFill>
                  <a:srgbClr val="000099"/>
                </a:solidFill>
              </a:rPr>
              <a:t>ASCII</a:t>
            </a:r>
            <a:r>
              <a:rPr lang="zh-CN" altLang="en-US" sz="2000" dirty="0">
                <a:solidFill>
                  <a:srgbClr val="000099"/>
                </a:solidFill>
              </a:rPr>
              <a:t>字符、</a:t>
            </a:r>
            <a:r>
              <a:rPr lang="en-US" altLang="zh-CN" sz="2000" dirty="0">
                <a:solidFill>
                  <a:srgbClr val="000099"/>
                </a:solidFill>
              </a:rPr>
              <a:t>Unicode</a:t>
            </a:r>
            <a:r>
              <a:rPr lang="zh-CN" altLang="en-US" sz="2000" dirty="0">
                <a:solidFill>
                  <a:srgbClr val="000099"/>
                </a:solidFill>
              </a:rPr>
              <a:t>字符、下划线 </a:t>
            </a:r>
            <a:r>
              <a:rPr lang="en-US" altLang="zh-CN" sz="2000" dirty="0">
                <a:solidFill>
                  <a:srgbClr val="000099"/>
                </a:solidFill>
              </a:rPr>
              <a:t>_ </a:t>
            </a:r>
            <a:r>
              <a:rPr lang="zh-CN" altLang="en-US" sz="2000" dirty="0">
                <a:solidFill>
                  <a:srgbClr val="000099"/>
                </a:solidFill>
              </a:rPr>
              <a:t>、</a:t>
            </a:r>
            <a:r>
              <a:rPr lang="en-US" altLang="zh-CN" sz="2000" dirty="0">
                <a:solidFill>
                  <a:srgbClr val="000099"/>
                </a:solidFill>
              </a:rPr>
              <a:t>@</a:t>
            </a:r>
            <a:r>
              <a:rPr lang="zh-CN" altLang="en-US" sz="2000" dirty="0">
                <a:solidFill>
                  <a:srgbClr val="000099"/>
                </a:solidFill>
              </a:rPr>
              <a:t>、美元符号 </a:t>
            </a:r>
            <a:r>
              <a:rPr lang="en-US" altLang="zh-CN" sz="2000" dirty="0">
                <a:solidFill>
                  <a:srgbClr val="000099"/>
                </a:solidFill>
              </a:rPr>
              <a:t>$ </a:t>
            </a:r>
            <a:r>
              <a:rPr lang="zh-CN" altLang="en-US" sz="2000" dirty="0">
                <a:solidFill>
                  <a:srgbClr val="000099"/>
                </a:solidFill>
              </a:rPr>
              <a:t>或数字符号。</a:t>
            </a:r>
          </a:p>
          <a:p>
            <a:pPr lvl="0">
              <a:buClr>
                <a:srgbClr val="000099"/>
              </a:buClr>
            </a:pPr>
            <a:r>
              <a:rPr lang="zh-CN" altLang="en-US" sz="2000" dirty="0">
                <a:solidFill>
                  <a:srgbClr val="000099"/>
                </a:solidFill>
              </a:rPr>
              <a:t>（</a:t>
            </a:r>
            <a:r>
              <a:rPr lang="en-US" altLang="zh-CN" sz="2000" dirty="0">
                <a:solidFill>
                  <a:srgbClr val="000099"/>
                </a:solidFill>
              </a:rPr>
              <a:t>3</a:t>
            </a:r>
            <a:r>
              <a:rPr lang="zh-CN" altLang="en-US" sz="2000" dirty="0">
                <a:solidFill>
                  <a:srgbClr val="000099"/>
                </a:solidFill>
              </a:rPr>
              <a:t>）</a:t>
            </a:r>
            <a:r>
              <a:rPr lang="zh-CN" altLang="en-US" sz="2000" dirty="0">
                <a:solidFill>
                  <a:srgbClr val="FF0000"/>
                </a:solidFill>
              </a:rPr>
              <a:t>标识符不能是 </a:t>
            </a:r>
            <a:r>
              <a:rPr lang="en-US" altLang="zh-CN" sz="2000" dirty="0">
                <a:solidFill>
                  <a:srgbClr val="FF0000"/>
                </a:solidFill>
              </a:rPr>
              <a:t>T-SQL </a:t>
            </a:r>
            <a:r>
              <a:rPr lang="zh-CN" altLang="en-US" sz="2000" dirty="0">
                <a:solidFill>
                  <a:srgbClr val="FF0000"/>
                </a:solidFill>
              </a:rPr>
              <a:t>的保留字。</a:t>
            </a:r>
          </a:p>
          <a:p>
            <a:pPr lvl="0">
              <a:buClr>
                <a:srgbClr val="000099"/>
              </a:buClr>
            </a:pPr>
            <a:r>
              <a:rPr lang="zh-CN" altLang="en-US" sz="2000" dirty="0">
                <a:solidFill>
                  <a:srgbClr val="000099"/>
                </a:solidFill>
              </a:rPr>
              <a:t>（</a:t>
            </a:r>
            <a:r>
              <a:rPr lang="en-US" altLang="zh-CN" sz="2000" dirty="0">
                <a:solidFill>
                  <a:srgbClr val="000099"/>
                </a:solidFill>
              </a:rPr>
              <a:t>4</a:t>
            </a:r>
            <a:r>
              <a:rPr lang="zh-CN" altLang="en-US" sz="2000" dirty="0">
                <a:solidFill>
                  <a:srgbClr val="000099"/>
                </a:solidFill>
              </a:rPr>
              <a:t>）不允许嵌入空格或其它特殊字符。 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339248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8" y="548680"/>
            <a:ext cx="8352928" cy="5594964"/>
          </a:xfrm>
        </p:spPr>
        <p:txBody>
          <a:bodyPr/>
          <a:lstStyle/>
          <a:p>
            <a:r>
              <a:rPr lang="en-US" altLang="zh-CN" dirty="0"/>
              <a:t>MySQL</a:t>
            </a:r>
            <a:r>
              <a:rPr lang="zh-CN" altLang="en-US" dirty="0"/>
              <a:t>中的命名</a:t>
            </a:r>
            <a:r>
              <a:rPr lang="zh-CN" altLang="en-US" dirty="0" smtClean="0"/>
              <a:t>规则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）名称</a:t>
            </a:r>
            <a:r>
              <a:rPr lang="zh-CN" altLang="en-US" dirty="0"/>
              <a:t>中可用的字符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r>
              <a:rPr lang="zh-CN" altLang="en-US" dirty="0" smtClean="0"/>
              <a:t>名称</a:t>
            </a:r>
            <a:r>
              <a:rPr lang="zh-CN" altLang="en-US" dirty="0"/>
              <a:t>可由</a:t>
            </a:r>
            <a:r>
              <a:rPr lang="en-US" altLang="zh-CN" dirty="0"/>
              <a:t>MySQL</a:t>
            </a:r>
            <a:r>
              <a:rPr lang="zh-CN" altLang="en-US" dirty="0"/>
              <a:t>所采用的</a:t>
            </a:r>
            <a:r>
              <a:rPr lang="zh-CN" altLang="en-US" dirty="0" smtClean="0"/>
              <a:t>字符集中</a:t>
            </a:r>
            <a:r>
              <a:rPr lang="zh-CN" altLang="en-US" dirty="0"/>
              <a:t>任意字母、数字、“</a:t>
            </a:r>
            <a:r>
              <a:rPr lang="en-US" altLang="zh-CN" dirty="0"/>
              <a:t>_”</a:t>
            </a:r>
            <a:r>
              <a:rPr lang="zh-CN" altLang="en-US" dirty="0"/>
              <a:t>和“ </a:t>
            </a:r>
            <a:r>
              <a:rPr lang="en-US" altLang="zh-CN" dirty="0"/>
              <a:t>$”</a:t>
            </a:r>
            <a:r>
              <a:rPr lang="zh-CN" altLang="en-US" dirty="0"/>
              <a:t>组成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名称</a:t>
            </a:r>
            <a:r>
              <a:rPr lang="zh-CN" altLang="en-US" dirty="0"/>
              <a:t>可按上述</a:t>
            </a:r>
            <a:r>
              <a:rPr lang="zh-CN" altLang="en-US" dirty="0" smtClean="0"/>
              <a:t>任意</a:t>
            </a:r>
            <a:r>
              <a:rPr lang="zh-CN" altLang="en-US" dirty="0"/>
              <a:t>字符包括数字开头，但是</a:t>
            </a:r>
            <a:r>
              <a:rPr lang="zh-CN" altLang="en-US" dirty="0">
                <a:solidFill>
                  <a:srgbClr val="FF0000"/>
                </a:solidFill>
              </a:rPr>
              <a:t>名称不能单独由数字</a:t>
            </a:r>
            <a:r>
              <a:rPr lang="zh-CN" altLang="en-US" dirty="0" smtClean="0">
                <a:solidFill>
                  <a:srgbClr val="FF0000"/>
                </a:solidFill>
              </a:rPr>
              <a:t>组成</a:t>
            </a:r>
            <a:r>
              <a:rPr lang="zh-CN" altLang="en-US" dirty="0"/>
              <a:t>，因为那样会使其与数值相混。</a:t>
            </a: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）名称</a:t>
            </a:r>
            <a:r>
              <a:rPr lang="zh-CN" altLang="en-US" dirty="0"/>
              <a:t>的长度：数据库、表、字段和索引的名称最多可</a:t>
            </a:r>
          </a:p>
          <a:p>
            <a:r>
              <a:rPr lang="zh-CN" altLang="en-US" dirty="0"/>
              <a:t>由</a:t>
            </a:r>
            <a:r>
              <a:rPr lang="en-US" altLang="zh-CN" dirty="0"/>
              <a:t>64</a:t>
            </a:r>
            <a:r>
              <a:rPr lang="zh-CN" altLang="en-US" dirty="0"/>
              <a:t>个字符组成，别名最多可长达</a:t>
            </a:r>
            <a:r>
              <a:rPr lang="en-US" altLang="zh-CN" dirty="0"/>
              <a:t>256</a:t>
            </a:r>
            <a:r>
              <a:rPr lang="zh-CN" altLang="en-US" dirty="0"/>
              <a:t>个字符。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575464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内容占位符 2"/>
          <p:cNvSpPr>
            <a:spLocks noGrp="1"/>
          </p:cNvSpPr>
          <p:nvPr>
            <p:ph idx="1"/>
          </p:nvPr>
        </p:nvSpPr>
        <p:spPr>
          <a:xfrm>
            <a:off x="395536" y="404664"/>
            <a:ext cx="8424936" cy="5738961"/>
          </a:xfrm>
        </p:spPr>
        <p:txBody>
          <a:bodyPr/>
          <a:lstStyle/>
          <a:p>
            <a:r>
              <a:rPr lang="en-US" altLang="zh-CN" sz="2000" dirty="0" smtClean="0"/>
              <a:t>2</a:t>
            </a:r>
            <a:r>
              <a:rPr lang="zh-CN" altLang="en-US" sz="2000" dirty="0" smtClean="0"/>
              <a:t>．注释</a:t>
            </a:r>
          </a:p>
          <a:p>
            <a:r>
              <a:rPr lang="zh-CN" altLang="en-US" sz="2000" dirty="0" smtClean="0"/>
              <a:t>    注释是为</a:t>
            </a:r>
            <a:r>
              <a:rPr lang="en-US" altLang="zh-CN" sz="2000" dirty="0" smtClean="0"/>
              <a:t>SQL</a:t>
            </a:r>
            <a:r>
              <a:rPr lang="zh-CN" altLang="en-US" sz="2000" dirty="0" smtClean="0"/>
              <a:t>语句加上解释和说明，以说明该代码的含义，增加代码的可读性。</a:t>
            </a:r>
            <a:r>
              <a:rPr lang="en-US" altLang="zh-CN" sz="2000" dirty="0" smtClean="0"/>
              <a:t>T-SQL</a:t>
            </a:r>
            <a:r>
              <a:rPr lang="zh-CN" altLang="en-US" sz="2000" dirty="0" smtClean="0"/>
              <a:t>支持以下两种类型的注释：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）多行注释</a:t>
            </a:r>
          </a:p>
          <a:p>
            <a:r>
              <a:rPr lang="zh-CN" altLang="en-US" sz="2000" dirty="0" smtClean="0">
                <a:solidFill>
                  <a:srgbClr val="FF0000"/>
                </a:solidFill>
              </a:rPr>
              <a:t>使用“</a:t>
            </a:r>
            <a:r>
              <a:rPr lang="en-US" altLang="zh-CN" sz="2000" dirty="0" smtClean="0">
                <a:solidFill>
                  <a:srgbClr val="FF0000"/>
                </a:solidFill>
              </a:rPr>
              <a:t>/*”</a:t>
            </a:r>
            <a:r>
              <a:rPr lang="zh-CN" altLang="en-US" sz="2000" dirty="0" smtClean="0">
                <a:solidFill>
                  <a:srgbClr val="FF0000"/>
                </a:solidFill>
              </a:rPr>
              <a:t>和“*</a:t>
            </a:r>
            <a:r>
              <a:rPr lang="en-US" altLang="zh-CN" sz="2000" dirty="0" smtClean="0">
                <a:solidFill>
                  <a:srgbClr val="FF0000"/>
                </a:solidFill>
              </a:rPr>
              <a:t>/”</a:t>
            </a:r>
            <a:r>
              <a:rPr lang="zh-CN" altLang="en-US" sz="2000" dirty="0" smtClean="0">
                <a:solidFill>
                  <a:srgbClr val="FF0000"/>
                </a:solidFill>
              </a:rPr>
              <a:t>将注释括起来可以连续书写多行的注释语句，</a:t>
            </a:r>
            <a:r>
              <a:rPr lang="zh-CN" altLang="en-US" sz="2000" dirty="0" smtClean="0"/>
              <a:t>例如：</a:t>
            </a:r>
          </a:p>
          <a:p>
            <a:r>
              <a:rPr lang="en-US" altLang="zh-CN" sz="2000" dirty="0" smtClean="0"/>
              <a:t>/*</a:t>
            </a:r>
            <a:r>
              <a:rPr lang="zh-CN" altLang="en-US" sz="2000" dirty="0" smtClean="0"/>
              <a:t>使用</a:t>
            </a:r>
            <a:r>
              <a:rPr lang="en-US" altLang="zh-CN" sz="2000" dirty="0" smtClean="0"/>
              <a:t>GROUP BY</a:t>
            </a:r>
            <a:r>
              <a:rPr lang="zh-CN" altLang="en-US" sz="2000" dirty="0" smtClean="0"/>
              <a:t>子句和聚合函数对数据进行分组后，</a:t>
            </a:r>
          </a:p>
          <a:p>
            <a:r>
              <a:rPr lang="zh-CN" altLang="en-US" sz="2000" dirty="0" smtClean="0"/>
              <a:t>再使用</a:t>
            </a:r>
            <a:r>
              <a:rPr lang="en-US" altLang="zh-CN" sz="2000" dirty="0" smtClean="0"/>
              <a:t>HAVING</a:t>
            </a:r>
            <a:r>
              <a:rPr lang="zh-CN" altLang="en-US" sz="2000" dirty="0" smtClean="0"/>
              <a:t>子句对分组数据进一步筛选*</a:t>
            </a:r>
            <a:r>
              <a:rPr lang="en-US" altLang="zh-CN" sz="2000" dirty="0" smtClean="0"/>
              <a:t>/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）单行注释</a:t>
            </a:r>
          </a:p>
          <a:p>
            <a:r>
              <a:rPr lang="zh-CN" altLang="en-US" sz="2000" dirty="0" smtClean="0">
                <a:solidFill>
                  <a:srgbClr val="FF0000"/>
                </a:solidFill>
              </a:rPr>
              <a:t>使用“</a:t>
            </a:r>
            <a:r>
              <a:rPr lang="en-US" altLang="zh-CN" sz="2000" dirty="0" smtClean="0">
                <a:solidFill>
                  <a:srgbClr val="FF0000"/>
                </a:solidFill>
              </a:rPr>
              <a:t>-- ”</a:t>
            </a:r>
            <a:r>
              <a:rPr lang="zh-CN" altLang="en-US" sz="2000" dirty="0" smtClean="0">
                <a:solidFill>
                  <a:srgbClr val="FF0000"/>
                </a:solidFill>
              </a:rPr>
              <a:t> 表示书写单行注释语句（注意</a:t>
            </a:r>
            <a:r>
              <a:rPr lang="en-US" altLang="zh-CN" sz="2000" dirty="0" smtClean="0">
                <a:solidFill>
                  <a:srgbClr val="FF0000"/>
                </a:solidFill>
              </a:rPr>
              <a:t>2</a:t>
            </a:r>
            <a:r>
              <a:rPr lang="zh-CN" altLang="en-US" sz="2000" dirty="0" smtClean="0">
                <a:solidFill>
                  <a:srgbClr val="FF0000"/>
                </a:solidFill>
              </a:rPr>
              <a:t>个横线后有</a:t>
            </a:r>
            <a:r>
              <a:rPr lang="en-US" altLang="zh-CN" sz="2000" dirty="0" smtClean="0">
                <a:solidFill>
                  <a:srgbClr val="FF0000"/>
                </a:solidFill>
              </a:rPr>
              <a:t>1</a:t>
            </a:r>
            <a:r>
              <a:rPr lang="zh-CN" altLang="en-US" sz="2000" dirty="0" smtClean="0">
                <a:solidFill>
                  <a:srgbClr val="FF0000"/>
                </a:solidFill>
              </a:rPr>
              <a:t>个空格）</a:t>
            </a:r>
            <a:r>
              <a:rPr lang="zh-CN" altLang="en-US" sz="2000" dirty="0" smtClean="0"/>
              <a:t>，</a:t>
            </a:r>
            <a:endParaRPr lang="en-US" altLang="zh-CN" sz="2000" dirty="0" smtClean="0"/>
          </a:p>
          <a:p>
            <a:r>
              <a:rPr lang="zh-CN" altLang="en-US" sz="2000" dirty="0" smtClean="0">
                <a:solidFill>
                  <a:srgbClr val="FF0000"/>
                </a:solidFill>
              </a:rPr>
              <a:t>也可以使用</a:t>
            </a:r>
            <a:r>
              <a:rPr lang="en-US" altLang="zh-CN" sz="2000" dirty="0" smtClean="0">
                <a:solidFill>
                  <a:srgbClr val="FF0000"/>
                </a:solidFill>
              </a:rPr>
              <a:t>#</a:t>
            </a:r>
          </a:p>
          <a:p>
            <a:r>
              <a:rPr lang="zh-CN" altLang="en-US" dirty="0" smtClean="0">
                <a:solidFill>
                  <a:srgbClr val="FF0000"/>
                </a:solidFill>
              </a:rPr>
              <a:t>注：注释内的语句不执行。</a:t>
            </a:r>
          </a:p>
          <a:p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483549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5617" y="476672"/>
            <a:ext cx="6511280" cy="533400"/>
          </a:xfrm>
        </p:spPr>
        <p:txBody>
          <a:bodyPr/>
          <a:lstStyle/>
          <a:p>
            <a:r>
              <a:rPr lang="en-US" altLang="zh-CN" dirty="0" smtClean="0"/>
              <a:t>1-2</a:t>
            </a:r>
            <a:r>
              <a:rPr lang="zh-CN" altLang="en-US" dirty="0" smtClean="0"/>
              <a:t>、库操作</a:t>
            </a:r>
            <a:r>
              <a:rPr lang="en-US" altLang="zh-CN" dirty="0" smtClean="0"/>
              <a:t>(SQL</a:t>
            </a:r>
            <a:r>
              <a:rPr lang="zh-CN" altLang="en-US" dirty="0" smtClean="0"/>
              <a:t>语句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963818" cy="5018900"/>
          </a:xfrm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、创建数据库，使用默认字符集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）先打开连接</a:t>
            </a:r>
            <a:r>
              <a:rPr lang="en-US" altLang="zh-CN" dirty="0" err="1" smtClean="0"/>
              <a:t>mysql</a:t>
            </a:r>
            <a:endParaRPr lang="en-US" altLang="zh-CN" dirty="0" smtClean="0"/>
          </a:p>
          <a:p>
            <a:r>
              <a:rPr lang="en-US" altLang="zh-CN" dirty="0" smtClean="0"/>
              <a:t>(2)</a:t>
            </a:r>
            <a:r>
              <a:rPr lang="zh-CN" altLang="en-US" dirty="0" smtClean="0"/>
              <a:t>在打开：工具</a:t>
            </a:r>
            <a:r>
              <a:rPr lang="en-US" altLang="zh-CN" dirty="0" smtClean="0"/>
              <a:t>----》</a:t>
            </a:r>
            <a:r>
              <a:rPr lang="zh-CN" altLang="en-US" dirty="0" smtClean="0"/>
              <a:t>命令列界面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）写如下语句</a:t>
            </a:r>
            <a:endParaRPr lang="en-US" altLang="zh-CN" dirty="0" smtClean="0"/>
          </a:p>
          <a:p>
            <a:r>
              <a:rPr lang="en-US" altLang="zh-CN" dirty="0"/>
              <a:t>create database </a:t>
            </a:r>
            <a:r>
              <a:rPr lang="zh-CN" altLang="en-US" dirty="0"/>
              <a:t>软件</a:t>
            </a:r>
            <a:r>
              <a:rPr lang="en-US" altLang="zh-CN" dirty="0"/>
              <a:t>3</a:t>
            </a:r>
            <a:r>
              <a:rPr lang="zh-CN" altLang="en-US" dirty="0"/>
              <a:t>班</a:t>
            </a:r>
            <a:r>
              <a:rPr lang="en-US" altLang="zh-CN" dirty="0" smtClean="0"/>
              <a:t>;  #</a:t>
            </a:r>
            <a:r>
              <a:rPr lang="zh-CN" altLang="en-US" dirty="0" smtClean="0"/>
              <a:t>创建数据库</a:t>
            </a:r>
            <a:endParaRPr lang="en-US" altLang="zh-CN" dirty="0" smtClean="0"/>
          </a:p>
          <a:p>
            <a:r>
              <a:rPr lang="en-US" altLang="zh-CN" dirty="0"/>
              <a:t>show databases</a:t>
            </a:r>
            <a:r>
              <a:rPr lang="en-US" altLang="zh-CN" dirty="0" smtClean="0"/>
              <a:t>;        #</a:t>
            </a:r>
            <a:r>
              <a:rPr lang="zh-CN" altLang="en-US" dirty="0" smtClean="0"/>
              <a:t>显示其中所有数据库名</a:t>
            </a:r>
            <a:endParaRPr lang="en-US" altLang="zh-CN" dirty="0" smtClean="0"/>
          </a:p>
          <a:p>
            <a:r>
              <a:rPr lang="en-US" altLang="zh-CN" dirty="0" smtClean="0"/>
              <a:t>Use </a:t>
            </a:r>
            <a:r>
              <a:rPr lang="zh-CN" altLang="en-US" dirty="0" smtClean="0"/>
              <a:t>软件</a:t>
            </a:r>
            <a:r>
              <a:rPr lang="en-US" altLang="zh-CN" dirty="0"/>
              <a:t>3</a:t>
            </a:r>
            <a:r>
              <a:rPr lang="zh-CN" altLang="en-US" dirty="0" smtClean="0"/>
              <a:t>班</a:t>
            </a:r>
            <a:r>
              <a:rPr lang="en-US" altLang="zh-CN" dirty="0" smtClean="0"/>
              <a:t>;          #</a:t>
            </a:r>
            <a:r>
              <a:rPr lang="zh-CN" altLang="en-US" dirty="0"/>
              <a:t>选择</a:t>
            </a:r>
            <a:r>
              <a:rPr lang="zh-CN" altLang="en-US" dirty="0" smtClean="0"/>
              <a:t>数据库</a:t>
            </a:r>
            <a:endParaRPr lang="zh-CN" altLang="en-US" dirty="0"/>
          </a:p>
          <a:p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2965274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692696"/>
            <a:ext cx="8640960" cy="5450948"/>
          </a:xfrm>
        </p:spPr>
        <p:txBody>
          <a:bodyPr/>
          <a:lstStyle/>
          <a:p>
            <a:r>
              <a:rPr lang="zh-CN" altLang="en-US" dirty="0" smtClean="0"/>
              <a:t>说明：</a:t>
            </a:r>
            <a:endParaRPr lang="en-US" altLang="zh-CN" dirty="0" smtClean="0"/>
          </a:p>
          <a:p>
            <a:r>
              <a:rPr lang="zh-CN" altLang="en-US" sz="1800" dirty="0" smtClean="0"/>
              <a:t>（</a:t>
            </a:r>
            <a:r>
              <a:rPr lang="en-US" altLang="zh-CN" sz="1800" dirty="0" smtClean="0"/>
              <a:t>1</a:t>
            </a:r>
            <a:r>
              <a:rPr lang="zh-CN" altLang="en-US" sz="1800" dirty="0" smtClean="0"/>
              <a:t>）</a:t>
            </a:r>
            <a:r>
              <a:rPr lang="en-US" altLang="zh-CN" sz="1800" dirty="0" smtClean="0"/>
              <a:t>MySQL</a:t>
            </a:r>
            <a:r>
              <a:rPr lang="zh-CN" altLang="en-US" sz="1800" dirty="0"/>
              <a:t>中的每个数据库对应于系统的一个目录</a:t>
            </a:r>
            <a:r>
              <a:rPr lang="zh-CN" altLang="en-US" sz="1800" dirty="0"/>
              <a:t>。创建的数据库，就是一个目录。数据库名称就是目录名称。</a:t>
            </a:r>
          </a:p>
          <a:p>
            <a:r>
              <a:rPr lang="zh-CN" altLang="en-US" sz="1800" dirty="0" smtClean="0"/>
              <a:t>使用</a:t>
            </a:r>
            <a:r>
              <a:rPr lang="en-US" altLang="zh-CN" sz="1800" dirty="0"/>
              <a:t>CREATE DATABASE </a:t>
            </a:r>
            <a:r>
              <a:rPr lang="en-US" altLang="zh-CN" sz="1800" dirty="0" err="1"/>
              <a:t>dbName</a:t>
            </a:r>
            <a:r>
              <a:rPr lang="en-US" altLang="zh-CN" sz="1800" dirty="0"/>
              <a:t>;</a:t>
            </a:r>
            <a:r>
              <a:rPr lang="zh-CN" altLang="en-US" sz="1800" dirty="0"/>
              <a:t>语句创建数据库后</a:t>
            </a:r>
            <a:r>
              <a:rPr lang="zh-CN" altLang="en-US" sz="1800" dirty="0" smtClean="0"/>
              <a:t>，则</a:t>
            </a:r>
            <a:r>
              <a:rPr lang="zh-CN" altLang="en-US" sz="1800" dirty="0"/>
              <a:t>会在”</a:t>
            </a:r>
            <a:r>
              <a:rPr lang="en-US" altLang="zh-CN" sz="1800" dirty="0"/>
              <a:t>MySQL</a:t>
            </a:r>
            <a:r>
              <a:rPr lang="zh-CN" altLang="en-US" sz="1800" dirty="0"/>
              <a:t>安装目录</a:t>
            </a:r>
            <a:r>
              <a:rPr lang="en-US" altLang="zh-CN" sz="1800" dirty="0"/>
              <a:t>\data\”</a:t>
            </a:r>
            <a:r>
              <a:rPr lang="zh-CN" altLang="en-US" sz="1800" dirty="0"/>
              <a:t>目录下生成一个</a:t>
            </a:r>
            <a:r>
              <a:rPr lang="zh-CN" altLang="en-US" sz="1800" dirty="0" smtClean="0"/>
              <a:t>以</a:t>
            </a:r>
            <a:r>
              <a:rPr lang="en-US" altLang="zh-CN" sz="1800" dirty="0" err="1" smtClean="0"/>
              <a:t>dbName</a:t>
            </a:r>
            <a:r>
              <a:rPr lang="zh-CN" altLang="en-US" sz="1800" dirty="0"/>
              <a:t>命名的目录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endParaRPr lang="en-US" altLang="zh-CN" sz="1800" dirty="0"/>
          </a:p>
          <a:p>
            <a:r>
              <a:rPr lang="zh-CN" altLang="en-US" sz="1800" dirty="0" smtClean="0"/>
              <a:t>（</a:t>
            </a:r>
            <a:r>
              <a:rPr lang="en-US" altLang="zh-CN" sz="1800" dirty="0" smtClean="0"/>
              <a:t>2</a:t>
            </a:r>
            <a:r>
              <a:rPr lang="zh-CN" altLang="en-US" sz="1800" dirty="0" smtClean="0"/>
              <a:t>）数据库，其</a:t>
            </a:r>
            <a:r>
              <a:rPr lang="zh-CN" altLang="en-US" sz="1800" dirty="0"/>
              <a:t>所在的位置</a:t>
            </a:r>
            <a:r>
              <a:rPr lang="zh-CN" altLang="en-US" sz="1800" dirty="0" smtClean="0"/>
              <a:t>，可以由数据库</a:t>
            </a:r>
            <a:r>
              <a:rPr lang="en-US" altLang="zh-CN" sz="1800" dirty="0" smtClean="0"/>
              <a:t>my.ini</a:t>
            </a:r>
            <a:r>
              <a:rPr lang="zh-CN" altLang="en-US" sz="1800" dirty="0"/>
              <a:t>配置文件中</a:t>
            </a:r>
            <a:r>
              <a:rPr lang="en-US" altLang="zh-CN" sz="1800" dirty="0" err="1"/>
              <a:t>datadir</a:t>
            </a:r>
            <a:r>
              <a:rPr lang="zh-CN" altLang="en-US" sz="1800" dirty="0"/>
              <a:t>指定。</a:t>
            </a:r>
          </a:p>
          <a:p>
            <a:r>
              <a:rPr lang="zh-CN" altLang="en-US" sz="1800" dirty="0" smtClean="0"/>
              <a:t>如：</a:t>
            </a:r>
            <a:r>
              <a:rPr lang="en-US" altLang="zh-CN" sz="1800" dirty="0" err="1"/>
              <a:t>datadir</a:t>
            </a:r>
            <a:r>
              <a:rPr lang="en-US" altLang="zh-CN" sz="1800" dirty="0" smtClean="0"/>
              <a:t>=“C</a:t>
            </a:r>
            <a:r>
              <a:rPr lang="en-US" altLang="zh-CN" sz="1800" dirty="0"/>
              <a:t>:/ProgramData/MySQL/MySQL Server 5.5/Data</a:t>
            </a:r>
            <a:r>
              <a:rPr lang="en-US" altLang="zh-CN" sz="1800" dirty="0" smtClean="0"/>
              <a:t>/”</a:t>
            </a:r>
            <a:r>
              <a:rPr lang="zh-CN" altLang="en-US" sz="1800" dirty="0" smtClean="0"/>
              <a:t>，</a:t>
            </a:r>
            <a:endParaRPr lang="en-US" altLang="zh-CN" sz="1800" dirty="0"/>
          </a:p>
          <a:p>
            <a:r>
              <a:rPr lang="zh-CN" altLang="en-US" sz="1800" dirty="0" smtClean="0"/>
              <a:t>注意</a:t>
            </a:r>
            <a:r>
              <a:rPr lang="en-US" altLang="zh-CN" sz="1800" dirty="0" smtClean="0"/>
              <a:t>C</a:t>
            </a:r>
            <a:r>
              <a:rPr lang="en-US" altLang="zh-CN" sz="1800" dirty="0"/>
              <a:t>:/ProgramData</a:t>
            </a:r>
            <a:r>
              <a:rPr lang="zh-CN" altLang="en-US" sz="1800" dirty="0"/>
              <a:t>是一个系统隐藏目录，需要设置显示隐藏系统目录项才能</a:t>
            </a:r>
            <a:r>
              <a:rPr lang="zh-CN" altLang="en-US" sz="1800" dirty="0" smtClean="0"/>
              <a:t>显示其中的内容。</a:t>
            </a:r>
            <a:endParaRPr lang="en-US" altLang="zh-CN" sz="1800" dirty="0" smtClean="0"/>
          </a:p>
          <a:p>
            <a:endParaRPr lang="zh-CN" altLang="en-US" sz="1800" dirty="0"/>
          </a:p>
          <a:p>
            <a:r>
              <a:rPr lang="zh-CN" altLang="en-US" sz="1800" dirty="0" smtClean="0"/>
              <a:t>（</a:t>
            </a:r>
            <a:r>
              <a:rPr lang="en-US" altLang="zh-CN" sz="1800" dirty="0" smtClean="0"/>
              <a:t>3</a:t>
            </a:r>
            <a:r>
              <a:rPr lang="zh-CN" altLang="en-US" sz="1800" dirty="0" smtClean="0"/>
              <a:t>）</a:t>
            </a:r>
            <a:r>
              <a:rPr lang="zh-CN" altLang="en-US" sz="1800" dirty="0"/>
              <a:t>如果不设置自己的字符集，系统将使用</a:t>
            </a:r>
            <a:r>
              <a:rPr lang="zh-CN" altLang="en-US" sz="1800" dirty="0" smtClean="0"/>
              <a:t>默认字符集，可能不</a:t>
            </a:r>
            <a:r>
              <a:rPr lang="zh-CN" altLang="en-US" sz="1800" dirty="0"/>
              <a:t>支持</a:t>
            </a:r>
            <a:r>
              <a:rPr lang="zh-CN" altLang="en-US" sz="1800" dirty="0" smtClean="0"/>
              <a:t>汉字。</a:t>
            </a:r>
            <a:endParaRPr lang="zh-CN" altLang="en-US" sz="1800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585288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404664"/>
            <a:ext cx="7286676" cy="5738980"/>
          </a:xfrm>
        </p:spPr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zh-CN" altLang="en-US" dirty="0"/>
              <a:t>创建</a:t>
            </a:r>
            <a:r>
              <a:rPr lang="zh-CN" altLang="en-US" dirty="0" smtClean="0"/>
              <a:t>数据库，使用指定的字符集</a:t>
            </a:r>
            <a:endParaRPr lang="en-US" altLang="zh-CN" dirty="0" smtClean="0"/>
          </a:p>
          <a:p>
            <a:r>
              <a:rPr lang="zh-CN" altLang="en-US" dirty="0"/>
              <a:t>创建数据库“软件</a:t>
            </a:r>
            <a:r>
              <a:rPr lang="en-US" altLang="zh-CN" dirty="0"/>
              <a:t>4</a:t>
            </a:r>
            <a:r>
              <a:rPr lang="zh-CN" altLang="en-US" dirty="0"/>
              <a:t>班”，</a:t>
            </a:r>
            <a:r>
              <a:rPr lang="zh-CN" altLang="en-US" dirty="0" smtClean="0"/>
              <a:t>并指定字符集</a:t>
            </a:r>
            <a:r>
              <a:rPr lang="zh-CN" altLang="en-US" dirty="0"/>
              <a:t>为</a:t>
            </a:r>
            <a:r>
              <a:rPr lang="en-US" altLang="zh-CN" dirty="0"/>
              <a:t>gb2312, </a:t>
            </a:r>
            <a:r>
              <a:rPr lang="zh-CN" altLang="en-US" dirty="0"/>
              <a:t>排序为</a:t>
            </a:r>
            <a:r>
              <a:rPr lang="en-US" altLang="zh-CN" dirty="0"/>
              <a:t>gb2312_chinese_ci</a:t>
            </a:r>
          </a:p>
          <a:p>
            <a:r>
              <a:rPr lang="en-US" altLang="zh-CN" dirty="0"/>
              <a:t> create DATABASE </a:t>
            </a:r>
            <a:r>
              <a:rPr lang="zh-CN" altLang="en-US" dirty="0"/>
              <a:t>软件</a:t>
            </a:r>
            <a:r>
              <a:rPr lang="en-US" altLang="zh-CN" dirty="0"/>
              <a:t>4</a:t>
            </a:r>
            <a:r>
              <a:rPr lang="zh-CN" altLang="en-US" dirty="0"/>
              <a:t>班  </a:t>
            </a:r>
            <a:r>
              <a:rPr lang="en-US" altLang="zh-CN" dirty="0"/>
              <a:t>DEFAULT CHARACTER SET GB2312  DEFAULT collate  GB2312_chinese_ci;</a:t>
            </a:r>
          </a:p>
          <a:p>
            <a:r>
              <a:rPr lang="zh-CN" altLang="en-US" dirty="0"/>
              <a:t>查看该数据库的字符集：</a:t>
            </a:r>
          </a:p>
          <a:p>
            <a:r>
              <a:rPr lang="en-US" altLang="zh-CN" dirty="0"/>
              <a:t>show create database </a:t>
            </a:r>
            <a:r>
              <a:rPr lang="zh-CN" altLang="en-US" dirty="0"/>
              <a:t>软件</a:t>
            </a:r>
            <a:r>
              <a:rPr lang="en-US" altLang="zh-CN" dirty="0"/>
              <a:t>4</a:t>
            </a:r>
            <a:r>
              <a:rPr lang="zh-CN" altLang="en-US" dirty="0"/>
              <a:t>班</a:t>
            </a:r>
            <a:r>
              <a:rPr lang="en-US" altLang="zh-CN" dirty="0"/>
              <a:t>;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8120049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260648"/>
            <a:ext cx="8352928" cy="6120680"/>
          </a:xfrm>
        </p:spPr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、</a:t>
            </a:r>
            <a:r>
              <a:rPr lang="zh-CN" altLang="en-US" dirty="0"/>
              <a:t>修改数据库的字符集</a:t>
            </a:r>
          </a:p>
          <a:p>
            <a:r>
              <a:rPr lang="zh-CN" altLang="en-US" sz="2000" dirty="0" smtClean="0"/>
              <a:t>查看</a:t>
            </a:r>
            <a:r>
              <a:rPr lang="zh-CN" altLang="en-US" sz="2000" dirty="0"/>
              <a:t>数据库“软件</a:t>
            </a:r>
            <a:r>
              <a:rPr lang="en-US" altLang="zh-CN" sz="2000" dirty="0"/>
              <a:t>3</a:t>
            </a:r>
            <a:r>
              <a:rPr lang="zh-CN" altLang="en-US" sz="2000" dirty="0"/>
              <a:t>班</a:t>
            </a:r>
            <a:r>
              <a:rPr lang="zh-CN" altLang="en-US" sz="2000" dirty="0" smtClean="0"/>
              <a:t>”的字符集</a:t>
            </a:r>
            <a:endParaRPr lang="en-US" altLang="zh-CN" sz="2000" dirty="0" smtClean="0"/>
          </a:p>
          <a:p>
            <a:r>
              <a:rPr lang="en-US" altLang="zh-CN" sz="2000" dirty="0"/>
              <a:t>show create database </a:t>
            </a:r>
            <a:r>
              <a:rPr lang="zh-CN" altLang="en-US" sz="2000" dirty="0"/>
              <a:t>软件</a:t>
            </a:r>
            <a:r>
              <a:rPr lang="en-US" altLang="zh-CN" sz="2000" dirty="0"/>
              <a:t>3</a:t>
            </a:r>
            <a:r>
              <a:rPr lang="zh-CN" altLang="en-US" sz="2000" dirty="0"/>
              <a:t>班</a:t>
            </a:r>
            <a:r>
              <a:rPr lang="en-US" altLang="zh-CN" sz="2000" dirty="0" smtClean="0"/>
              <a:t>;</a:t>
            </a:r>
          </a:p>
          <a:p>
            <a:r>
              <a:rPr lang="zh-CN" altLang="en-US" sz="2000" dirty="0" smtClean="0"/>
              <a:t>结果显示：</a:t>
            </a:r>
            <a:endParaRPr lang="en-US" altLang="zh-CN" sz="2000" dirty="0" smtClean="0"/>
          </a:p>
          <a:p>
            <a:r>
              <a:rPr lang="en-US" altLang="zh-CN" sz="2000" dirty="0"/>
              <a:t> CREATE DATABASE `</a:t>
            </a:r>
            <a:r>
              <a:rPr lang="zh-CN" altLang="en-US" sz="2000" dirty="0"/>
              <a:t>软件</a:t>
            </a:r>
            <a:r>
              <a:rPr lang="en-US" altLang="zh-CN" sz="2000" dirty="0"/>
              <a:t>3</a:t>
            </a:r>
            <a:r>
              <a:rPr lang="zh-CN" altLang="en-US" sz="2000" dirty="0"/>
              <a:t>班</a:t>
            </a:r>
            <a:r>
              <a:rPr lang="en-US" altLang="zh-CN" sz="2000" dirty="0"/>
              <a:t>` /*!40100 DEFAULT CHARACTER SET latin1 </a:t>
            </a:r>
            <a:r>
              <a:rPr lang="en-US" altLang="zh-CN" sz="2000" dirty="0" smtClean="0"/>
              <a:t>*/</a:t>
            </a:r>
          </a:p>
          <a:p>
            <a:r>
              <a:rPr lang="zh-CN" altLang="en-US" sz="2000" dirty="0" smtClean="0"/>
              <a:t>说明：创建数据库时，没有指定字符集，系统可能会默认用</a:t>
            </a:r>
            <a:r>
              <a:rPr lang="en-US" altLang="zh-CN" sz="2000" dirty="0" smtClean="0"/>
              <a:t>latin1</a:t>
            </a:r>
            <a:r>
              <a:rPr lang="zh-CN" altLang="en-US" sz="2000" dirty="0" smtClean="0"/>
              <a:t>（通常继承安装时用的字符集，如果安装系统时用的是</a:t>
            </a:r>
            <a:r>
              <a:rPr lang="en-US" altLang="zh-CN" sz="2000" dirty="0" smtClean="0"/>
              <a:t>utf8</a:t>
            </a:r>
            <a:r>
              <a:rPr lang="zh-CN" altLang="en-US" sz="2000" dirty="0" smtClean="0"/>
              <a:t>字符集，则数据库会继承</a:t>
            </a:r>
            <a:r>
              <a:rPr lang="en-US" altLang="zh-CN" sz="2000" dirty="0" smtClean="0"/>
              <a:t>utf8</a:t>
            </a:r>
            <a:r>
              <a:rPr lang="zh-CN" altLang="en-US" sz="2000" dirty="0" smtClean="0"/>
              <a:t>）。而我们要用</a:t>
            </a:r>
            <a:r>
              <a:rPr lang="en-US" altLang="zh-CN" sz="2000" dirty="0" smtClean="0"/>
              <a:t>GB2312, </a:t>
            </a:r>
            <a:r>
              <a:rPr lang="zh-CN" altLang="en-US" sz="2000" dirty="0" smtClean="0"/>
              <a:t>则需要修改</a:t>
            </a:r>
            <a:endParaRPr lang="en-US" altLang="zh-CN" sz="2000" dirty="0" smtClean="0"/>
          </a:p>
          <a:p>
            <a:r>
              <a:rPr lang="en-US" altLang="zh-CN" sz="2000" dirty="0"/>
              <a:t>alter DATABASE </a:t>
            </a:r>
            <a:r>
              <a:rPr lang="zh-CN" altLang="en-US" sz="2000" dirty="0"/>
              <a:t>软件</a:t>
            </a:r>
            <a:r>
              <a:rPr lang="en-US" altLang="zh-CN" sz="2000" dirty="0"/>
              <a:t>3</a:t>
            </a:r>
            <a:r>
              <a:rPr lang="zh-CN" altLang="en-US" sz="2000" dirty="0"/>
              <a:t>班  </a:t>
            </a:r>
            <a:r>
              <a:rPr lang="en-US" altLang="zh-CN" sz="2000" dirty="0"/>
              <a:t>DEFAULT CHARACTER SET GB2312;</a:t>
            </a:r>
            <a:endParaRPr lang="en-US" altLang="zh-CN" sz="2000" dirty="0" smtClean="0"/>
          </a:p>
          <a:p>
            <a:r>
              <a:rPr lang="en-US" altLang="zh-CN" sz="2000" dirty="0"/>
              <a:t>alter DATABASE </a:t>
            </a:r>
            <a:r>
              <a:rPr lang="zh-CN" altLang="en-US" sz="2000" dirty="0"/>
              <a:t>软件</a:t>
            </a:r>
            <a:r>
              <a:rPr lang="en-US" altLang="zh-CN" sz="2000" dirty="0"/>
              <a:t>3</a:t>
            </a:r>
            <a:r>
              <a:rPr lang="zh-CN" altLang="en-US" sz="2000" dirty="0"/>
              <a:t>班  </a:t>
            </a:r>
            <a:r>
              <a:rPr lang="en-US" altLang="zh-CN" sz="2000" dirty="0"/>
              <a:t>DEFAULT collate  GB2312_chinese_ci</a:t>
            </a:r>
            <a:r>
              <a:rPr lang="en-US" altLang="zh-CN" sz="2000" dirty="0" smtClean="0"/>
              <a:t>;</a:t>
            </a:r>
          </a:p>
          <a:p>
            <a:r>
              <a:rPr lang="zh-CN" altLang="en-US" sz="2000" dirty="0" smtClean="0"/>
              <a:t>或：</a:t>
            </a:r>
            <a:endParaRPr lang="en-US" altLang="zh-CN" sz="2000" dirty="0" smtClean="0"/>
          </a:p>
          <a:p>
            <a:r>
              <a:rPr lang="en-US" altLang="zh-CN" sz="2000" dirty="0"/>
              <a:t>alter DATABASE </a:t>
            </a:r>
            <a:r>
              <a:rPr lang="zh-CN" altLang="en-US" sz="2000" dirty="0"/>
              <a:t>软件</a:t>
            </a:r>
            <a:r>
              <a:rPr lang="en-US" altLang="zh-CN" sz="2000" dirty="0"/>
              <a:t>3</a:t>
            </a:r>
            <a:r>
              <a:rPr lang="zh-CN" altLang="en-US" sz="2000" dirty="0"/>
              <a:t>班  </a:t>
            </a:r>
            <a:r>
              <a:rPr lang="en-US" altLang="zh-CN" sz="2000" dirty="0"/>
              <a:t>DEFAULT CHARACTER SET GB2312  </a:t>
            </a:r>
            <a:r>
              <a:rPr lang="en-US" altLang="zh-CN" sz="2000" dirty="0" smtClean="0"/>
              <a:t>DEFAULT collate  GB2312_chinese_ci</a:t>
            </a:r>
            <a:r>
              <a:rPr lang="en-US" altLang="zh-CN" sz="2000" dirty="0"/>
              <a:t>;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681659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76672"/>
            <a:ext cx="8424936" cy="5666972"/>
          </a:xfrm>
        </p:spPr>
        <p:txBody>
          <a:bodyPr/>
          <a:lstStyle/>
          <a:p>
            <a:r>
              <a:rPr lang="en-US" altLang="zh-CN" dirty="0" smtClean="0"/>
              <a:t>4</a:t>
            </a:r>
            <a:r>
              <a:rPr lang="zh-CN" altLang="en-US" dirty="0" smtClean="0"/>
              <a:t>、</a:t>
            </a:r>
            <a:r>
              <a:rPr lang="zh-CN" altLang="en-US" dirty="0"/>
              <a:t>删除</a:t>
            </a:r>
            <a:r>
              <a:rPr lang="zh-CN" altLang="en-US" dirty="0" smtClean="0"/>
              <a:t>数据库</a:t>
            </a:r>
            <a:endParaRPr lang="en-US" altLang="zh-CN" dirty="0" smtClean="0"/>
          </a:p>
          <a:p>
            <a:r>
              <a:rPr lang="en-US" altLang="zh-CN" dirty="0" smtClean="0"/>
              <a:t>(1)</a:t>
            </a:r>
            <a:r>
              <a:rPr lang="zh-CN" altLang="en-US" dirty="0" smtClean="0"/>
              <a:t>删除数据库</a:t>
            </a:r>
            <a:endParaRPr lang="en-US" altLang="zh-CN" dirty="0" smtClean="0"/>
          </a:p>
          <a:p>
            <a:r>
              <a:rPr lang="en-US" altLang="zh-CN" dirty="0"/>
              <a:t>drop database </a:t>
            </a:r>
            <a:r>
              <a:rPr lang="zh-CN" altLang="en-US" dirty="0"/>
              <a:t>软件</a:t>
            </a:r>
            <a:r>
              <a:rPr lang="en-US" altLang="zh-CN" dirty="0"/>
              <a:t>3</a:t>
            </a:r>
            <a:r>
              <a:rPr lang="zh-CN" altLang="en-US" dirty="0"/>
              <a:t>班</a:t>
            </a:r>
            <a:r>
              <a:rPr lang="en-US" altLang="zh-CN" dirty="0" smtClean="0"/>
              <a:t>;</a:t>
            </a: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</a:t>
            </a:r>
            <a:r>
              <a:rPr lang="zh-CN" altLang="en-US" dirty="0"/>
              <a:t>显示</a:t>
            </a:r>
            <a:r>
              <a:rPr lang="zh-CN" altLang="en-US" dirty="0" smtClean="0"/>
              <a:t>所有的数据库，观察删除的数据库已无</a:t>
            </a:r>
            <a:endParaRPr lang="en-US" altLang="zh-CN" dirty="0" smtClean="0"/>
          </a:p>
          <a:p>
            <a:r>
              <a:rPr lang="en-US" altLang="zh-CN" dirty="0"/>
              <a:t>show databases; 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316956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8" y="548680"/>
            <a:ext cx="8568952" cy="5904656"/>
          </a:xfrm>
        </p:spPr>
        <p:txBody>
          <a:bodyPr/>
          <a:lstStyle/>
          <a:p>
            <a:r>
              <a:rPr lang="zh-CN" altLang="en-US" dirty="0" smtClean="0"/>
              <a:t>小结：</a:t>
            </a:r>
            <a:endParaRPr lang="en-US" altLang="zh-CN" dirty="0" smtClean="0"/>
          </a:p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、创建数据库语句：</a:t>
            </a:r>
            <a:endParaRPr lang="en-US" altLang="zh-CN" sz="2000" dirty="0" smtClean="0"/>
          </a:p>
          <a:p>
            <a:r>
              <a:rPr lang="en-US" altLang="zh-CN" sz="2000" dirty="0"/>
              <a:t>create database </a:t>
            </a:r>
            <a:r>
              <a:rPr lang="zh-CN" altLang="en-US" sz="2000" dirty="0" smtClean="0"/>
              <a:t>库名 </a:t>
            </a:r>
            <a:r>
              <a:rPr lang="en-US" altLang="zh-CN" sz="2000" dirty="0" smtClean="0"/>
              <a:t>[</a:t>
            </a:r>
            <a:r>
              <a:rPr lang="en-US" altLang="zh-CN" sz="2000" dirty="0"/>
              <a:t>DEFAULT CHARACTER SET </a:t>
            </a:r>
            <a:r>
              <a:rPr lang="zh-CN" altLang="en-US" sz="2000" dirty="0" smtClean="0"/>
              <a:t>字符集</a:t>
            </a:r>
            <a:r>
              <a:rPr lang="en-US" altLang="zh-CN" sz="2000" dirty="0" smtClean="0"/>
              <a:t>]</a:t>
            </a:r>
          </a:p>
          <a:p>
            <a:r>
              <a:rPr lang="en-US" altLang="zh-CN" sz="2000" dirty="0" smtClean="0"/>
              <a:t>[DEFAULT </a:t>
            </a:r>
            <a:r>
              <a:rPr lang="en-US" altLang="zh-CN" sz="2000" dirty="0"/>
              <a:t>collate  </a:t>
            </a:r>
            <a:r>
              <a:rPr lang="zh-CN" altLang="en-US" sz="2000" dirty="0" smtClean="0"/>
              <a:t>排序规则</a:t>
            </a:r>
            <a:r>
              <a:rPr lang="en-US" altLang="zh-CN" sz="2000" dirty="0" smtClean="0"/>
              <a:t>]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r>
              <a:rPr lang="zh-CN" altLang="en-US" sz="2000" dirty="0" smtClean="0"/>
              <a:t>其中</a:t>
            </a:r>
            <a:r>
              <a:rPr lang="en-US" altLang="zh-CN" sz="2000" dirty="0" smtClean="0"/>
              <a:t>[]</a:t>
            </a:r>
            <a:r>
              <a:rPr lang="zh-CN" altLang="en-US" sz="2000" dirty="0" smtClean="0"/>
              <a:t>内为选项。若没有选项，系统自动使用</a:t>
            </a:r>
            <a:r>
              <a:rPr lang="en-US" altLang="zh-CN" sz="2000" dirty="0" smtClean="0"/>
              <a:t>latin1</a:t>
            </a:r>
            <a:r>
              <a:rPr lang="zh-CN" altLang="en-US" sz="2000" dirty="0" smtClean="0"/>
              <a:t>字符集。</a:t>
            </a:r>
            <a:endParaRPr lang="en-US" altLang="zh-CN" sz="2000" dirty="0" smtClean="0"/>
          </a:p>
          <a:p>
            <a:r>
              <a:rPr lang="en-US" altLang="zh-CN" sz="2000" dirty="0" smtClean="0"/>
              <a:t>2</a:t>
            </a:r>
            <a:r>
              <a:rPr lang="zh-CN" altLang="en-US" sz="2000" dirty="0" smtClean="0"/>
              <a:t>、修改数据库字符集语句：</a:t>
            </a:r>
            <a:endParaRPr lang="en-US" altLang="zh-CN" sz="2000" dirty="0" smtClean="0"/>
          </a:p>
          <a:p>
            <a:r>
              <a:rPr lang="en-US" altLang="zh-CN" sz="2000" dirty="0"/>
              <a:t>alter </a:t>
            </a:r>
            <a:r>
              <a:rPr lang="en-US" altLang="zh-CN" sz="2000" dirty="0" smtClean="0"/>
              <a:t>DATABASE  </a:t>
            </a:r>
            <a:r>
              <a:rPr lang="zh-CN" altLang="en-US" sz="2000" dirty="0" smtClean="0"/>
              <a:t>库名 </a:t>
            </a:r>
            <a:r>
              <a:rPr lang="en-US" altLang="zh-CN" sz="2000" dirty="0" smtClean="0"/>
              <a:t>DEFAULT </a:t>
            </a:r>
            <a:r>
              <a:rPr lang="en-US" altLang="zh-CN" sz="2000" dirty="0"/>
              <a:t>CHARACTER SET </a:t>
            </a:r>
            <a:r>
              <a:rPr lang="zh-CN" altLang="en-US" sz="2000" dirty="0" smtClean="0"/>
              <a:t>字符集名</a:t>
            </a:r>
            <a:r>
              <a:rPr lang="en-US" altLang="zh-CN" sz="2000" dirty="0" smtClean="0"/>
              <a:t>  </a:t>
            </a:r>
            <a:r>
              <a:rPr lang="en-US" altLang="zh-CN" sz="2000" dirty="0"/>
              <a:t>DEFAULT collate  </a:t>
            </a:r>
            <a:r>
              <a:rPr lang="zh-CN" altLang="en-US" sz="2000" dirty="0" smtClean="0"/>
              <a:t>排序规则名</a:t>
            </a:r>
            <a:r>
              <a:rPr lang="en-US" altLang="zh-CN" sz="2000" dirty="0" smtClean="0"/>
              <a:t>;</a:t>
            </a:r>
          </a:p>
          <a:p>
            <a:r>
              <a:rPr lang="en-US" altLang="zh-CN" sz="2000" dirty="0" smtClean="0"/>
              <a:t>3</a:t>
            </a:r>
            <a:r>
              <a:rPr lang="zh-CN" altLang="en-US" sz="2000" dirty="0" smtClean="0"/>
              <a:t>、删除数据库语句：</a:t>
            </a:r>
            <a:r>
              <a:rPr lang="en-US" altLang="zh-CN" sz="2000" dirty="0" smtClean="0"/>
              <a:t>drop </a:t>
            </a:r>
            <a:r>
              <a:rPr lang="en-US" altLang="zh-CN" sz="2000" dirty="0"/>
              <a:t>database </a:t>
            </a:r>
            <a:r>
              <a:rPr lang="zh-CN" altLang="en-US" sz="2000" dirty="0" smtClean="0"/>
              <a:t>库名</a:t>
            </a:r>
            <a:r>
              <a:rPr lang="en-US" altLang="zh-CN" sz="2000" dirty="0" smtClean="0"/>
              <a:t>;</a:t>
            </a:r>
          </a:p>
          <a:p>
            <a:r>
              <a:rPr lang="en-US" altLang="zh-CN" sz="2000" dirty="0" smtClean="0"/>
              <a:t>4</a:t>
            </a:r>
            <a:r>
              <a:rPr lang="zh-CN" altLang="en-US" sz="2000" dirty="0" smtClean="0"/>
              <a:t>、显示连接内所有数据库的语句：</a:t>
            </a:r>
            <a:r>
              <a:rPr lang="en-US" altLang="zh-CN" sz="2000" dirty="0" smtClean="0"/>
              <a:t>show </a:t>
            </a:r>
            <a:r>
              <a:rPr lang="en-US" altLang="zh-CN" sz="2000" dirty="0"/>
              <a:t>databases; </a:t>
            </a:r>
            <a:endParaRPr lang="en-US" altLang="zh-CN" sz="2000" dirty="0" smtClean="0"/>
          </a:p>
          <a:p>
            <a:r>
              <a:rPr lang="en-US" altLang="zh-CN" sz="2000" dirty="0" smtClean="0"/>
              <a:t>5</a:t>
            </a:r>
            <a:r>
              <a:rPr lang="zh-CN" altLang="en-US" sz="2000" dirty="0" smtClean="0"/>
              <a:t>、切换数据库语句： </a:t>
            </a:r>
            <a:r>
              <a:rPr lang="en-US" altLang="zh-CN" sz="2000" dirty="0" smtClean="0"/>
              <a:t>use </a:t>
            </a:r>
            <a:r>
              <a:rPr lang="zh-CN" altLang="en-US" sz="2000" dirty="0" smtClean="0"/>
              <a:t>库名</a:t>
            </a:r>
            <a:r>
              <a:rPr lang="en-US" altLang="zh-CN" sz="2000" dirty="0" smtClean="0"/>
              <a:t>;</a:t>
            </a:r>
            <a:endParaRPr lang="en-US" altLang="zh-CN" sz="2000" dirty="0"/>
          </a:p>
          <a:p>
            <a:r>
              <a:rPr lang="en-US" altLang="zh-CN" sz="2000" dirty="0" smtClean="0"/>
              <a:t>6</a:t>
            </a:r>
            <a:r>
              <a:rPr lang="zh-CN" altLang="en-US" sz="2000" dirty="0" smtClean="0"/>
              <a:t>、显示某数据库所用字符集语句：</a:t>
            </a:r>
            <a:endParaRPr lang="en-US" altLang="zh-CN" sz="2000" dirty="0" smtClean="0"/>
          </a:p>
          <a:p>
            <a:r>
              <a:rPr lang="en-US" altLang="zh-CN" sz="2000" dirty="0" smtClean="0"/>
              <a:t>show </a:t>
            </a:r>
            <a:r>
              <a:rPr lang="en-US" altLang="zh-CN" sz="2000" dirty="0"/>
              <a:t>create database </a:t>
            </a:r>
            <a:r>
              <a:rPr lang="zh-CN" altLang="en-US" sz="2000" dirty="0" smtClean="0"/>
              <a:t>库名</a:t>
            </a:r>
            <a:r>
              <a:rPr lang="en-US" altLang="zh-CN" sz="2000" dirty="0" smtClean="0"/>
              <a:t>;</a:t>
            </a:r>
            <a:endParaRPr lang="en-US" altLang="zh-CN" sz="2000" dirty="0"/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9649046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881</Words>
  <Application>Microsoft Office PowerPoint</Application>
  <PresentationFormat>全屏显示(4:3)</PresentationFormat>
  <Paragraphs>81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4" baseType="lpstr">
      <vt:lpstr>宋体</vt:lpstr>
      <vt:lpstr>Calibri</vt:lpstr>
      <vt:lpstr>Century Gothic</vt:lpstr>
      <vt:lpstr>7_MS_PPTBrainstorm_TP01018437</vt:lpstr>
      <vt:lpstr>第4章 数据定义与操纵</vt:lpstr>
      <vt:lpstr>第1节、数据库操作</vt:lpstr>
      <vt:lpstr>PowerPoint 演示文稿</vt:lpstr>
      <vt:lpstr>PowerPoint 演示文稿</vt:lpstr>
      <vt:lpstr>1-2、库操作(SQL语句)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351</cp:revision>
  <dcterms:created xsi:type="dcterms:W3CDTF">2023-09-01T01:54:43Z</dcterms:created>
  <dcterms:modified xsi:type="dcterms:W3CDTF">2024-11-07T02:07:32Z</dcterms:modified>
</cp:coreProperties>
</file>