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21"/>
  </p:notesMasterIdLst>
  <p:sldIdLst>
    <p:sldId id="522" r:id="rId2"/>
    <p:sldId id="547" r:id="rId3"/>
    <p:sldId id="548" r:id="rId4"/>
    <p:sldId id="550" r:id="rId5"/>
    <p:sldId id="551" r:id="rId6"/>
    <p:sldId id="554" r:id="rId7"/>
    <p:sldId id="556" r:id="rId8"/>
    <p:sldId id="553" r:id="rId9"/>
    <p:sldId id="559" r:id="rId10"/>
    <p:sldId id="573" r:id="rId11"/>
    <p:sldId id="558" r:id="rId12"/>
    <p:sldId id="560" r:id="rId13"/>
    <p:sldId id="562" r:id="rId14"/>
    <p:sldId id="563" r:id="rId15"/>
    <p:sldId id="564" r:id="rId16"/>
    <p:sldId id="565" r:id="rId17"/>
    <p:sldId id="566" r:id="rId18"/>
    <p:sldId id="567" r:id="rId19"/>
    <p:sldId id="568" r:id="rId20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6C9644D-B8AA-4842-B55B-23CBD62C4823}" type="datetimeFigureOut">
              <a:rPr lang="zh-CN" altLang="en-US"/>
              <a:pPr>
                <a:defRPr/>
              </a:pPr>
              <a:t>2024-9-24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39406AE-21CF-4281-A704-AD15F0C3EE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4846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371600"/>
            <a:ext cx="6477000" cy="1905000"/>
          </a:xfrm>
        </p:spPr>
        <p:txBody>
          <a:bodyPr anchor="b"/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77000" cy="457200"/>
          </a:xfrm>
          <a:ln w="12700"/>
        </p:spPr>
        <p:txBody>
          <a:bodyPr lIns="91440" tIns="0" rIns="91440" bIns="0"/>
          <a:lstStyle>
            <a:lvl1pPr marL="0" indent="0" algn="ctr">
              <a:spcBef>
                <a:spcPct val="0"/>
              </a:spcBef>
              <a:buClrTx/>
              <a:buFontTx/>
              <a:buNone/>
              <a:defRPr/>
            </a:lvl1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3ACBB60-FDAB-4926-8BFF-EA0BEFBACC3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1237759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35696" y="476672"/>
            <a:ext cx="5791200" cy="5334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1124744"/>
            <a:ext cx="7286676" cy="501890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BDD74F1-AE53-4359-8090-EB67AC61C5D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32558888"/>
      </p:ext>
    </p:extLst>
  </p:cSld>
  <p:clrMapOvr>
    <a:masterClrMapping/>
  </p:clrMapOvr>
  <p:transition spd="slow"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5179107-1935-4D78-991F-39BAF6CE611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67096390"/>
      </p:ext>
    </p:extLst>
  </p:cSld>
  <p:clrMapOvr>
    <a:masterClrMapping/>
  </p:clrMapOvr>
  <p:transition spd="slow"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E246DC4-31B4-455E-AF86-289A90143AE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43534007"/>
      </p:ext>
    </p:extLst>
  </p:cSld>
  <p:clrMapOvr>
    <a:masterClrMapping/>
  </p:clrMapOvr>
  <p:transition spd="slow"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24B1ED-14C0-489A-911D-BF318271228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60625865"/>
      </p:ext>
    </p:extLst>
  </p:cSld>
  <p:clrMapOvr>
    <a:masterClrMapping/>
  </p:clrMapOvr>
  <p:transition spd="slow"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A9604D4-D5A0-4C98-BE17-3F5CE4AD4E3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05388411"/>
      </p:ext>
    </p:extLst>
  </p:cSld>
  <p:clrMapOvr>
    <a:masterClrMapping/>
  </p:clrMapOvr>
  <p:transition spd="slow"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DA268C2-9464-47E2-8B3A-3F720FD29FA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9072365"/>
      </p:ext>
    </p:extLst>
  </p:cSld>
  <p:clrMapOvr>
    <a:masterClrMapping/>
  </p:clrMapOvr>
  <p:transition spd="slow"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B7C2E3C-502B-4F50-83D6-ECDA6CA60DC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46666470"/>
      </p:ext>
    </p:extLst>
  </p:cSld>
  <p:clrMapOvr>
    <a:masterClrMapping/>
  </p:clrMapOvr>
  <p:transition spd="slow"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1AFD830-0809-44E3-B858-2F8E686731D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13662166"/>
      </p:ext>
    </p:extLst>
  </p:cSld>
  <p:clrMapOvr>
    <a:masterClrMapping/>
  </p:clrMapOvr>
  <p:transition spd="slow"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D13750-23C9-44EC-B3FB-5599132CE8F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9381479"/>
      </p:ext>
    </p:extLst>
  </p:cSld>
  <p:clrMapOvr>
    <a:masterClrMapping/>
  </p:clrMapOvr>
  <p:transition spd="slow"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324600" y="819150"/>
            <a:ext cx="1447800" cy="48196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1200" y="819150"/>
            <a:ext cx="4191000" cy="48196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FF7DF64-0130-4D4B-88F9-29BA96E84F2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6981064"/>
      </p:ext>
    </p:extLst>
  </p:cSld>
  <p:clrMapOvr>
    <a:masterClrMapping/>
  </p:clrMapOvr>
  <p:transition spd="slow">
    <p:randomBa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74" y="22"/>
            <a:ext cx="7399337" cy="8413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49338" y="1476377"/>
            <a:ext cx="7027862" cy="4665663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85228230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7" y="6858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4811" y="1981200"/>
            <a:ext cx="4194175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51386" y="19812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51386" y="40005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301636" y="60198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4200" y="6019800"/>
            <a:ext cx="2895600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11" y="60198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2E4E614-7924-4710-A488-05974A512A6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4241851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1_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953000" y="17526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953000" y="37719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B08C1C-807C-4909-8072-FF2C1735596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82546804"/>
      </p:ext>
    </p:extLst>
  </p:cSld>
  <p:clrMapOvr>
    <a:masterClrMapping/>
  </p:clrMapOvr>
  <p:transition spd="slow">
    <p:randomBa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E9EB6B4-A08A-4371-A67C-E308B9E70E1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83941239"/>
      </p:ext>
    </p:extLst>
  </p:cSld>
  <p:clrMapOvr>
    <a:masterClrMapping/>
  </p:clrMapOvr>
  <p:transition spd="slow">
    <p:randomBa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04D165-5BD8-408F-B6A2-6675D7BD9A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08204586"/>
      </p:ext>
    </p:extLst>
  </p:cSld>
  <p:clrMapOvr>
    <a:masterClrMapping/>
  </p:clrMapOvr>
  <p:transition spd="slow">
    <p:randomBa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1981200" y="1752600"/>
            <a:ext cx="5791200" cy="38862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621895A-F9C7-4886-AA1D-B21A5172F76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70990559"/>
      </p:ext>
    </p:extLst>
  </p:cSld>
  <p:clrMapOvr>
    <a:masterClrMapping/>
  </p:clrMapOvr>
  <p:transition spd="slow"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819150"/>
            <a:ext cx="579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752600"/>
            <a:ext cx="5791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8400"/>
            <a:ext cx="2667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fld id="{75C2CC7E-4749-4B94-A543-EF42A41F018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27" r:id="rId1"/>
    <p:sldLayoutId id="2147484828" r:id="rId2"/>
    <p:sldLayoutId id="2147484829" r:id="rId3"/>
    <p:sldLayoutId id="2147484830" r:id="rId4"/>
    <p:sldLayoutId id="2147484831" r:id="rId5"/>
    <p:sldLayoutId id="2147484832" r:id="rId6"/>
    <p:sldLayoutId id="2147484833" r:id="rId7"/>
    <p:sldLayoutId id="2147484834" r:id="rId8"/>
    <p:sldLayoutId id="2147484835" r:id="rId9"/>
    <p:sldLayoutId id="2147484836" r:id="rId10"/>
    <p:sldLayoutId id="2147484837" r:id="rId11"/>
    <p:sldLayoutId id="2147484838" r:id="rId12"/>
    <p:sldLayoutId id="2147484839" r:id="rId13"/>
    <p:sldLayoutId id="2147484840" r:id="rId14"/>
    <p:sldLayoutId id="2147484841" r:id="rId15"/>
    <p:sldLayoutId id="2147484842" r:id="rId16"/>
    <p:sldLayoutId id="2147484843" r:id="rId17"/>
  </p:sldLayoutIdLst>
  <p:transition spd="slow">
    <p:randomBar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bg1"/>
        </a:buClr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200">
          <a:solidFill>
            <a:schemeClr val="bg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43610" y="476672"/>
            <a:ext cx="6583288" cy="533400"/>
          </a:xfrm>
        </p:spPr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 smtClean="0"/>
              <a:t>2</a:t>
            </a:r>
            <a:r>
              <a:rPr lang="zh-CN" altLang="en-US" dirty="0" smtClean="0"/>
              <a:t>节、数据表操作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1560" y="1124744"/>
            <a:ext cx="7848872" cy="5018900"/>
          </a:xfrm>
        </p:spPr>
        <p:txBody>
          <a:bodyPr/>
          <a:lstStyle/>
          <a:p>
            <a:r>
              <a:rPr lang="zh-CN" altLang="en-US" dirty="0"/>
              <a:t>表结构只是表的基本结构，不包括表中数据</a:t>
            </a:r>
          </a:p>
          <a:p>
            <a:r>
              <a:rPr lang="zh-CN" altLang="en-US" dirty="0"/>
              <a:t>表指表结构和表中数据。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1</a:t>
            </a:r>
            <a:r>
              <a:rPr lang="zh-CN" altLang="en-US" dirty="0" smtClean="0"/>
              <a:t>、创建表</a:t>
            </a:r>
            <a:endParaRPr lang="en-US" altLang="zh-CN" dirty="0" smtClean="0"/>
          </a:p>
          <a:p>
            <a:r>
              <a:rPr lang="zh-CN" altLang="en-US" dirty="0" smtClean="0"/>
              <a:t>只是创建表结构</a:t>
            </a:r>
            <a:endParaRPr lang="en-US" altLang="zh-CN" dirty="0"/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、修改表</a:t>
            </a:r>
            <a:endParaRPr lang="en-US" altLang="zh-CN" dirty="0" smtClean="0"/>
          </a:p>
          <a:p>
            <a:r>
              <a:rPr lang="zh-CN" altLang="en-US" dirty="0" smtClean="0"/>
              <a:t>只是修改表结构</a:t>
            </a:r>
            <a:endParaRPr lang="en-US" altLang="zh-CN" dirty="0"/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、删除表</a:t>
            </a:r>
            <a:endParaRPr lang="en-US" altLang="zh-CN" dirty="0" smtClean="0"/>
          </a:p>
          <a:p>
            <a:r>
              <a:rPr lang="zh-CN" altLang="en-US" dirty="0" smtClean="0"/>
              <a:t>删除整个表</a:t>
            </a:r>
            <a:r>
              <a:rPr lang="zh-CN" altLang="en-US" dirty="0"/>
              <a:t>，包括表结构和表中数据</a:t>
            </a:r>
          </a:p>
        </p:txBody>
      </p:sp>
    </p:spTree>
    <p:extLst>
      <p:ext uri="{BB962C8B-B14F-4D97-AF65-F5344CB8AC3E}">
        <p14:creationId xmlns:p14="http://schemas.microsoft.com/office/powerpoint/2010/main" val="858431254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6871320" cy="533400"/>
          </a:xfrm>
        </p:spPr>
        <p:txBody>
          <a:bodyPr/>
          <a:lstStyle/>
          <a:p>
            <a:r>
              <a:rPr lang="en-US" altLang="zh-CN" dirty="0" smtClean="0"/>
              <a:t>2-1</a:t>
            </a:r>
            <a:r>
              <a:rPr lang="zh-CN" altLang="en-US" dirty="0" smtClean="0"/>
              <a:t>、创建表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5" y="1124744"/>
            <a:ext cx="8280920" cy="5328592"/>
          </a:xfrm>
        </p:spPr>
        <p:txBody>
          <a:bodyPr/>
          <a:lstStyle/>
          <a:p>
            <a:r>
              <a:rPr lang="en-US" altLang="zh-CN" sz="2000" dirty="0" smtClean="0"/>
              <a:t>1</a:t>
            </a:r>
            <a:r>
              <a:rPr lang="zh-CN" altLang="en-US" sz="2000" dirty="0" smtClean="0"/>
              <a:t>、创建基本表</a:t>
            </a:r>
            <a:endParaRPr lang="en-US" altLang="zh-CN" sz="2000" dirty="0" smtClean="0"/>
          </a:p>
          <a:p>
            <a:r>
              <a:rPr lang="zh-CN" altLang="en-US" sz="2000" dirty="0" smtClean="0"/>
              <a:t>（</a:t>
            </a:r>
            <a:r>
              <a:rPr lang="en-US" altLang="zh-CN" sz="2000" dirty="0" smtClean="0"/>
              <a:t>1</a:t>
            </a:r>
            <a:r>
              <a:rPr lang="zh-CN" altLang="en-US" sz="2000" dirty="0" smtClean="0"/>
              <a:t>）预操作：</a:t>
            </a:r>
            <a:endParaRPr lang="en-US" altLang="zh-CN" sz="2000" dirty="0" smtClean="0"/>
          </a:p>
          <a:p>
            <a:r>
              <a:rPr lang="en-US" altLang="zh-CN" sz="2000" dirty="0" smtClean="0"/>
              <a:t>Use </a:t>
            </a:r>
            <a:r>
              <a:rPr lang="zh-CN" altLang="en-US" sz="2000" dirty="0" smtClean="0"/>
              <a:t>软件</a:t>
            </a:r>
            <a:r>
              <a:rPr lang="en-US" altLang="zh-CN" sz="2000" dirty="0"/>
              <a:t>4</a:t>
            </a:r>
            <a:r>
              <a:rPr lang="zh-CN" altLang="en-US" sz="2000" dirty="0"/>
              <a:t>班</a:t>
            </a:r>
            <a:r>
              <a:rPr lang="en-US" altLang="zh-CN" sz="2000" dirty="0" smtClean="0"/>
              <a:t>;     #</a:t>
            </a:r>
            <a:r>
              <a:rPr lang="zh-CN" altLang="en-US" sz="2000" dirty="0" smtClean="0"/>
              <a:t>切换</a:t>
            </a:r>
            <a:r>
              <a:rPr lang="zh-CN" altLang="en-US" sz="2000" dirty="0"/>
              <a:t>数据库</a:t>
            </a:r>
            <a:r>
              <a:rPr lang="zh-CN" altLang="en-US" sz="2000" dirty="0" smtClean="0"/>
              <a:t>到“软件</a:t>
            </a:r>
            <a:r>
              <a:rPr lang="en-US" altLang="zh-CN" sz="2000" dirty="0"/>
              <a:t>4</a:t>
            </a:r>
            <a:r>
              <a:rPr lang="zh-CN" altLang="en-US" sz="2000" dirty="0" smtClean="0"/>
              <a:t>班”</a:t>
            </a:r>
            <a:endParaRPr lang="en-US" altLang="zh-CN" sz="2000" dirty="0" smtClean="0"/>
          </a:p>
          <a:p>
            <a:r>
              <a:rPr lang="en-US" altLang="zh-CN" sz="2000" dirty="0" smtClean="0"/>
              <a:t>Show tables;     #</a:t>
            </a:r>
            <a:r>
              <a:rPr lang="zh-CN" altLang="en-US" sz="2000" dirty="0" smtClean="0"/>
              <a:t>显示库内所有的表</a:t>
            </a:r>
            <a:endParaRPr lang="en-US" altLang="zh-CN" sz="2000" dirty="0" smtClean="0"/>
          </a:p>
          <a:p>
            <a:r>
              <a:rPr lang="zh-CN" altLang="en-US" sz="2000" dirty="0" smtClean="0"/>
              <a:t>（</a:t>
            </a:r>
            <a:r>
              <a:rPr lang="en-US" altLang="zh-CN" sz="2000" dirty="0" smtClean="0"/>
              <a:t>2</a:t>
            </a:r>
            <a:r>
              <a:rPr lang="zh-CN" altLang="en-US" sz="2000" dirty="0" smtClean="0"/>
              <a:t>）创建表：</a:t>
            </a:r>
            <a:endParaRPr lang="en-US" altLang="zh-CN" sz="2000" dirty="0" smtClean="0"/>
          </a:p>
          <a:p>
            <a:r>
              <a:rPr lang="en-US" altLang="zh-CN" sz="2000" dirty="0"/>
              <a:t>create table </a:t>
            </a:r>
            <a:r>
              <a:rPr lang="zh-CN" altLang="en-US" sz="2000" dirty="0"/>
              <a:t>学生</a:t>
            </a:r>
            <a:r>
              <a:rPr lang="zh-CN" altLang="en-US" sz="2000" dirty="0" smtClean="0"/>
              <a:t>表</a:t>
            </a:r>
            <a:endParaRPr lang="en-US" altLang="zh-CN" sz="2000" dirty="0" smtClean="0"/>
          </a:p>
          <a:p>
            <a:r>
              <a:rPr lang="en-US" altLang="zh-CN" sz="2000" dirty="0" smtClean="0"/>
              <a:t>(</a:t>
            </a:r>
            <a:r>
              <a:rPr lang="zh-CN" altLang="en-US" sz="2000" dirty="0"/>
              <a:t>学号 </a:t>
            </a:r>
            <a:r>
              <a:rPr lang="en-US" altLang="zh-CN" sz="2000" dirty="0" err="1"/>
              <a:t>varchar</a:t>
            </a:r>
            <a:r>
              <a:rPr lang="en-US" altLang="zh-CN" sz="2000" dirty="0"/>
              <a:t>(3) not </a:t>
            </a:r>
            <a:r>
              <a:rPr lang="en-US" altLang="zh-CN" sz="2000" dirty="0" smtClean="0"/>
              <a:t>null primary key,   </a:t>
            </a:r>
          </a:p>
          <a:p>
            <a:r>
              <a:rPr lang="zh-CN" altLang="en-US" sz="2000" dirty="0" smtClean="0"/>
              <a:t>姓名 </a:t>
            </a:r>
            <a:r>
              <a:rPr lang="en-US" altLang="zh-CN" sz="2000" dirty="0" err="1"/>
              <a:t>varchar</a:t>
            </a:r>
            <a:r>
              <a:rPr lang="en-US" altLang="zh-CN" sz="2000" dirty="0"/>
              <a:t>(4), </a:t>
            </a:r>
            <a:r>
              <a:rPr lang="zh-CN" altLang="en-US" sz="2000" dirty="0" smtClean="0"/>
              <a:t>性别 </a:t>
            </a:r>
            <a:r>
              <a:rPr lang="en-US" altLang="zh-CN" sz="2000" dirty="0" err="1"/>
              <a:t>varchar</a:t>
            </a:r>
            <a:r>
              <a:rPr lang="en-US" altLang="zh-CN" sz="2000" dirty="0"/>
              <a:t>(1</a:t>
            </a:r>
            <a:r>
              <a:rPr lang="en-US" altLang="zh-CN" sz="2000" dirty="0" smtClean="0"/>
              <a:t>),</a:t>
            </a:r>
          </a:p>
          <a:p>
            <a:r>
              <a:rPr lang="zh-CN" altLang="en-US" sz="2000" dirty="0" smtClean="0"/>
              <a:t>年龄 </a:t>
            </a:r>
            <a:r>
              <a:rPr lang="en-US" altLang="zh-CN" sz="2000" dirty="0" err="1"/>
              <a:t>int</a:t>
            </a:r>
            <a:r>
              <a:rPr lang="en-US" altLang="zh-CN" sz="2000" dirty="0"/>
              <a:t>, </a:t>
            </a:r>
            <a:r>
              <a:rPr lang="zh-CN" altLang="en-US" sz="2000" dirty="0"/>
              <a:t>生日 </a:t>
            </a:r>
            <a:r>
              <a:rPr lang="en-US" altLang="zh-CN" sz="2000" dirty="0"/>
              <a:t>date, </a:t>
            </a:r>
            <a:r>
              <a:rPr lang="zh-CN" altLang="en-US" sz="2000" dirty="0"/>
              <a:t>成绩 </a:t>
            </a:r>
            <a:r>
              <a:rPr lang="en-US" altLang="zh-CN" sz="2000" dirty="0"/>
              <a:t>float</a:t>
            </a:r>
            <a:r>
              <a:rPr lang="en-US" altLang="zh-CN" sz="2000" dirty="0" smtClean="0"/>
              <a:t>);</a:t>
            </a:r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08309179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5" y="476672"/>
            <a:ext cx="8280920" cy="5666972"/>
          </a:xfrm>
        </p:spPr>
        <p:txBody>
          <a:bodyPr/>
          <a:lstStyle/>
          <a:p>
            <a:r>
              <a:rPr lang="zh-CN" altLang="en-US" dirty="0" smtClean="0"/>
              <a:t>（</a:t>
            </a:r>
            <a:r>
              <a:rPr lang="en-US" altLang="zh-CN" dirty="0" smtClean="0"/>
              <a:t>3</a:t>
            </a:r>
            <a:r>
              <a:rPr lang="zh-CN" altLang="en-US" dirty="0" smtClean="0"/>
              <a:t>）补充说明：</a:t>
            </a:r>
            <a:endParaRPr lang="en-US" altLang="zh-CN" dirty="0" smtClean="0"/>
          </a:p>
          <a:p>
            <a:r>
              <a:rPr lang="zh-CN" altLang="en-US" sz="2000" dirty="0"/>
              <a:t>①对于是主键的字段，</a:t>
            </a:r>
            <a:r>
              <a:rPr lang="en-US" altLang="zh-CN" sz="2000" dirty="0"/>
              <a:t>not null</a:t>
            </a:r>
            <a:r>
              <a:rPr lang="zh-CN" altLang="en-US" sz="2000" dirty="0"/>
              <a:t>可以省略。</a:t>
            </a:r>
          </a:p>
          <a:p>
            <a:r>
              <a:rPr lang="zh-CN" altLang="en-US" sz="2000" dirty="0" smtClean="0"/>
              <a:t>②如创建表时，忘记了主键，也可以创建后，修改表结构增加主键。</a:t>
            </a:r>
            <a:endParaRPr lang="en-US" altLang="zh-CN" sz="2000" dirty="0" smtClean="0"/>
          </a:p>
          <a:p>
            <a:r>
              <a:rPr lang="en-US" altLang="zh-CN" sz="2000" dirty="0" smtClean="0"/>
              <a:t>create </a:t>
            </a:r>
            <a:r>
              <a:rPr lang="en-US" altLang="zh-CN" sz="2000" dirty="0"/>
              <a:t>table </a:t>
            </a:r>
            <a:r>
              <a:rPr lang="zh-CN" altLang="en-US" sz="2000" dirty="0"/>
              <a:t>学生</a:t>
            </a:r>
            <a:r>
              <a:rPr lang="zh-CN" altLang="en-US" sz="2000" dirty="0" smtClean="0"/>
              <a:t>表</a:t>
            </a:r>
            <a:r>
              <a:rPr lang="en-US" altLang="zh-CN" sz="2000" dirty="0" smtClean="0"/>
              <a:t>1(</a:t>
            </a:r>
            <a:r>
              <a:rPr lang="zh-CN" altLang="en-US" sz="2000" dirty="0"/>
              <a:t>学号 </a:t>
            </a:r>
            <a:r>
              <a:rPr lang="en-US" altLang="zh-CN" sz="2000" dirty="0" err="1"/>
              <a:t>varchar</a:t>
            </a:r>
            <a:r>
              <a:rPr lang="en-US" altLang="zh-CN" sz="2000" dirty="0"/>
              <a:t>(3) not null,</a:t>
            </a:r>
            <a:r>
              <a:rPr lang="zh-CN" altLang="en-US" sz="2000" dirty="0"/>
              <a:t>姓名 </a:t>
            </a:r>
            <a:r>
              <a:rPr lang="en-US" altLang="zh-CN" sz="2000" dirty="0" err="1"/>
              <a:t>varchar</a:t>
            </a:r>
            <a:r>
              <a:rPr lang="en-US" altLang="zh-CN" sz="2000" dirty="0"/>
              <a:t>(4), </a:t>
            </a:r>
            <a:r>
              <a:rPr lang="zh-CN" altLang="en-US" sz="2000" dirty="0"/>
              <a:t>性别 </a:t>
            </a:r>
            <a:r>
              <a:rPr lang="en-US" altLang="zh-CN" sz="2000" dirty="0" err="1"/>
              <a:t>varchar</a:t>
            </a:r>
            <a:r>
              <a:rPr lang="en-US" altLang="zh-CN" sz="2000" dirty="0"/>
              <a:t>(1),</a:t>
            </a:r>
            <a:r>
              <a:rPr lang="zh-CN" altLang="en-US" sz="2000" dirty="0"/>
              <a:t>年龄 </a:t>
            </a:r>
            <a:r>
              <a:rPr lang="en-US" altLang="zh-CN" sz="2000" dirty="0" err="1"/>
              <a:t>int</a:t>
            </a:r>
            <a:r>
              <a:rPr lang="en-US" altLang="zh-CN" sz="2000" dirty="0"/>
              <a:t>, </a:t>
            </a:r>
            <a:r>
              <a:rPr lang="zh-CN" altLang="en-US" sz="2000" dirty="0"/>
              <a:t>生日 </a:t>
            </a:r>
            <a:r>
              <a:rPr lang="en-US" altLang="zh-CN" sz="2000" dirty="0"/>
              <a:t>date, </a:t>
            </a:r>
            <a:r>
              <a:rPr lang="zh-CN" altLang="en-US" sz="2000" dirty="0"/>
              <a:t>成绩 </a:t>
            </a:r>
            <a:r>
              <a:rPr lang="en-US" altLang="zh-CN" sz="2000" dirty="0"/>
              <a:t>float</a:t>
            </a:r>
            <a:r>
              <a:rPr lang="en-US" altLang="zh-CN" sz="2000" dirty="0" smtClean="0"/>
              <a:t>);</a:t>
            </a:r>
          </a:p>
          <a:p>
            <a:r>
              <a:rPr lang="zh-CN" altLang="en-US" sz="2000" dirty="0" smtClean="0"/>
              <a:t>若增加主键，相当于修改表结构：</a:t>
            </a:r>
            <a:endParaRPr lang="en-US" altLang="zh-CN" sz="2000" dirty="0"/>
          </a:p>
          <a:p>
            <a:r>
              <a:rPr lang="en-US" altLang="zh-CN" sz="2000" dirty="0"/>
              <a:t>ALTER TABLE </a:t>
            </a:r>
            <a:r>
              <a:rPr lang="zh-CN" altLang="en-US" sz="2000" dirty="0"/>
              <a:t>学生</a:t>
            </a:r>
            <a:r>
              <a:rPr lang="zh-CN" altLang="en-US" sz="2000" dirty="0" smtClean="0"/>
              <a:t>表</a:t>
            </a:r>
            <a:r>
              <a:rPr lang="en-US" altLang="zh-CN" sz="2000" dirty="0" smtClean="0"/>
              <a:t>1</a:t>
            </a:r>
            <a:r>
              <a:rPr lang="zh-CN" altLang="en-US" sz="2000" dirty="0" smtClean="0"/>
              <a:t> </a:t>
            </a:r>
            <a:r>
              <a:rPr lang="en-US" altLang="zh-CN" sz="2000" dirty="0"/>
              <a:t>ADD  PRIMARY KEY (</a:t>
            </a:r>
            <a:r>
              <a:rPr lang="zh-CN" altLang="en-US" sz="2000" dirty="0"/>
              <a:t>学号</a:t>
            </a:r>
            <a:r>
              <a:rPr lang="en-US" altLang="zh-CN" sz="2000" dirty="0" smtClean="0"/>
              <a:t>);</a:t>
            </a:r>
          </a:p>
          <a:p>
            <a:r>
              <a:rPr lang="zh-CN" altLang="en-US" sz="2000" dirty="0" smtClean="0"/>
              <a:t>③主键定义，也可以放在最后一个字段定义之后说明，如：</a:t>
            </a:r>
            <a:endParaRPr lang="en-US" altLang="zh-CN" sz="2000" dirty="0" smtClean="0"/>
          </a:p>
          <a:p>
            <a:r>
              <a:rPr lang="en-US" altLang="zh-CN" sz="2000" dirty="0"/>
              <a:t>create table </a:t>
            </a:r>
            <a:r>
              <a:rPr lang="zh-CN" altLang="en-US" sz="2000" dirty="0"/>
              <a:t>学生表</a:t>
            </a:r>
            <a:r>
              <a:rPr lang="en-US" altLang="zh-CN" sz="2000" dirty="0"/>
              <a:t>2 (</a:t>
            </a:r>
            <a:r>
              <a:rPr lang="zh-CN" altLang="en-US" sz="2000" dirty="0"/>
              <a:t>学号 </a:t>
            </a:r>
            <a:r>
              <a:rPr lang="en-US" altLang="zh-CN" sz="2000" dirty="0" err="1"/>
              <a:t>varchar</a:t>
            </a:r>
            <a:r>
              <a:rPr lang="en-US" altLang="zh-CN" sz="2000" dirty="0"/>
              <a:t>(3), </a:t>
            </a:r>
            <a:r>
              <a:rPr lang="zh-CN" altLang="en-US" sz="2000" dirty="0"/>
              <a:t>姓</a:t>
            </a:r>
            <a:r>
              <a:rPr lang="zh-CN" altLang="en-US" sz="2000" dirty="0" smtClean="0"/>
              <a:t>名 </a:t>
            </a:r>
            <a:r>
              <a:rPr lang="en-US" altLang="zh-CN" sz="2000" dirty="0" err="1"/>
              <a:t>varchar</a:t>
            </a:r>
            <a:r>
              <a:rPr lang="en-US" altLang="zh-CN" sz="2000" dirty="0"/>
              <a:t>(4), </a:t>
            </a:r>
            <a:r>
              <a:rPr lang="zh-CN" altLang="en-US" sz="2000" dirty="0"/>
              <a:t>性别 </a:t>
            </a:r>
            <a:r>
              <a:rPr lang="en-US" altLang="zh-CN" sz="2000" dirty="0" err="1"/>
              <a:t>varchar</a:t>
            </a:r>
            <a:r>
              <a:rPr lang="en-US" altLang="zh-CN" sz="2000" dirty="0"/>
              <a:t>(1),</a:t>
            </a:r>
            <a:r>
              <a:rPr lang="zh-CN" altLang="en-US" sz="2000" dirty="0"/>
              <a:t>年龄 </a:t>
            </a:r>
            <a:r>
              <a:rPr lang="en-US" altLang="zh-CN" sz="2000" dirty="0" err="1"/>
              <a:t>int</a:t>
            </a:r>
            <a:r>
              <a:rPr lang="en-US" altLang="zh-CN" sz="2000" dirty="0"/>
              <a:t>, </a:t>
            </a:r>
            <a:r>
              <a:rPr lang="zh-CN" altLang="en-US" sz="2000" dirty="0"/>
              <a:t>生日 </a:t>
            </a:r>
            <a:r>
              <a:rPr lang="en-US" altLang="zh-CN" sz="2000" dirty="0"/>
              <a:t>date, </a:t>
            </a:r>
            <a:r>
              <a:rPr lang="zh-CN" altLang="en-US" sz="2000" dirty="0"/>
              <a:t>成绩 </a:t>
            </a:r>
            <a:r>
              <a:rPr lang="en-US" altLang="zh-CN" sz="2000" dirty="0"/>
              <a:t>float, primary key (</a:t>
            </a:r>
            <a:r>
              <a:rPr lang="zh-CN" altLang="en-US" sz="2000" dirty="0"/>
              <a:t>学号</a:t>
            </a:r>
            <a:r>
              <a:rPr lang="en-US" altLang="zh-CN" sz="2000" dirty="0" smtClean="0"/>
              <a:t>));</a:t>
            </a:r>
          </a:p>
          <a:p>
            <a:r>
              <a:rPr lang="zh-CN" altLang="en-US" sz="2000" dirty="0" smtClean="0"/>
              <a:t>④显示表的结构，语句为</a:t>
            </a:r>
            <a:endParaRPr lang="en-US" altLang="zh-CN" sz="2000" dirty="0" smtClean="0"/>
          </a:p>
          <a:p>
            <a:r>
              <a:rPr lang="en-US" altLang="zh-CN" sz="2000" dirty="0" smtClean="0"/>
              <a:t>show </a:t>
            </a:r>
            <a:r>
              <a:rPr lang="en-US" altLang="zh-CN" sz="2000" dirty="0"/>
              <a:t>create table </a:t>
            </a:r>
            <a:r>
              <a:rPr lang="zh-CN" altLang="en-US" sz="2000" dirty="0"/>
              <a:t>学生表</a:t>
            </a:r>
            <a:r>
              <a:rPr lang="en-US" altLang="zh-CN" sz="2000" dirty="0"/>
              <a:t>2;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09525882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9" y="548680"/>
            <a:ext cx="8352928" cy="5594964"/>
          </a:xfrm>
        </p:spPr>
        <p:txBody>
          <a:bodyPr/>
          <a:lstStyle/>
          <a:p>
            <a:r>
              <a:rPr lang="en-US" altLang="zh-CN" dirty="0" smtClean="0"/>
              <a:t>2</a:t>
            </a:r>
            <a:r>
              <a:rPr lang="zh-CN" altLang="en-US" dirty="0" smtClean="0"/>
              <a:t>、创建标识列</a:t>
            </a:r>
            <a:r>
              <a:rPr lang="en-US" altLang="zh-CN" dirty="0" smtClean="0"/>
              <a:t>id</a:t>
            </a:r>
            <a:r>
              <a:rPr lang="zh-CN" altLang="en-US" dirty="0" smtClean="0"/>
              <a:t>为主键的表</a:t>
            </a:r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1</a:t>
            </a:r>
            <a:r>
              <a:rPr lang="zh-CN" altLang="en-US" dirty="0"/>
              <a:t>）创建学生表</a:t>
            </a:r>
            <a:r>
              <a:rPr lang="en-US" altLang="zh-CN" dirty="0"/>
              <a:t>3</a:t>
            </a:r>
            <a:endParaRPr lang="en-US" altLang="zh-CN" dirty="0" smtClean="0"/>
          </a:p>
          <a:p>
            <a:r>
              <a:rPr lang="en-US" altLang="zh-CN" dirty="0" smtClean="0"/>
              <a:t>create </a:t>
            </a:r>
            <a:r>
              <a:rPr lang="en-US" altLang="zh-CN" dirty="0"/>
              <a:t>table </a:t>
            </a:r>
            <a:r>
              <a:rPr lang="zh-CN" altLang="en-US" dirty="0"/>
              <a:t>学生</a:t>
            </a:r>
            <a:r>
              <a:rPr lang="zh-CN" altLang="en-US" dirty="0" smtClean="0"/>
              <a:t>表</a:t>
            </a:r>
            <a:r>
              <a:rPr lang="en-US" altLang="zh-CN" dirty="0" smtClean="0"/>
              <a:t>3</a:t>
            </a:r>
          </a:p>
          <a:p>
            <a:r>
              <a:rPr lang="en-US" altLang="zh-CN" dirty="0" smtClean="0"/>
              <a:t> (id </a:t>
            </a:r>
            <a:r>
              <a:rPr lang="en-US" altLang="zh-CN" dirty="0" err="1" smtClean="0"/>
              <a:t>int</a:t>
            </a:r>
            <a:r>
              <a:rPr lang="zh-CN" altLang="en-US" dirty="0" smtClean="0"/>
              <a:t> </a:t>
            </a:r>
            <a:r>
              <a:rPr lang="en-US" altLang="zh-CN" dirty="0" smtClean="0"/>
              <a:t>primary key </a:t>
            </a:r>
            <a:r>
              <a:rPr lang="en-US" altLang="zh-CN" dirty="0" err="1" smtClean="0"/>
              <a:t>auto_increment</a:t>
            </a:r>
            <a:r>
              <a:rPr lang="en-US" altLang="zh-CN" dirty="0" smtClean="0"/>
              <a:t>,</a:t>
            </a:r>
          </a:p>
          <a:p>
            <a:r>
              <a:rPr lang="zh-CN" altLang="en-US" dirty="0" smtClean="0"/>
              <a:t>姓名 </a:t>
            </a:r>
            <a:r>
              <a:rPr lang="en-US" altLang="zh-CN" dirty="0" err="1"/>
              <a:t>varchar</a:t>
            </a:r>
            <a:r>
              <a:rPr lang="en-US" altLang="zh-CN" dirty="0"/>
              <a:t>(4), </a:t>
            </a:r>
            <a:r>
              <a:rPr lang="zh-CN" altLang="en-US" dirty="0" smtClean="0"/>
              <a:t>性别 </a:t>
            </a:r>
            <a:r>
              <a:rPr lang="en-US" altLang="zh-CN" dirty="0" err="1" smtClean="0"/>
              <a:t>varchar</a:t>
            </a:r>
            <a:r>
              <a:rPr lang="en-US" altLang="zh-CN" dirty="0" smtClean="0"/>
              <a:t>(1));</a:t>
            </a:r>
          </a:p>
          <a:p>
            <a:endParaRPr lang="en-US" altLang="zh-CN" dirty="0" smtClean="0"/>
          </a:p>
          <a:p>
            <a:r>
              <a:rPr lang="zh-CN" altLang="en-US" sz="2000" dirty="0" smtClean="0"/>
              <a:t>说明：目前，在</a:t>
            </a:r>
            <a:r>
              <a:rPr lang="en-US" altLang="zh-CN" sz="2000" dirty="0" smtClean="0"/>
              <a:t>MYSQL</a:t>
            </a:r>
            <a:r>
              <a:rPr lang="zh-CN" altLang="en-US" sz="2000" dirty="0" smtClean="0"/>
              <a:t>里，</a:t>
            </a:r>
            <a:r>
              <a:rPr lang="en-US" altLang="zh-CN" sz="2000" dirty="0" smtClean="0"/>
              <a:t>AUTO_INCREMENT</a:t>
            </a:r>
            <a:r>
              <a:rPr lang="zh-CN" altLang="en-US" sz="2000" dirty="0" smtClean="0"/>
              <a:t>，初始值为</a:t>
            </a:r>
            <a:r>
              <a:rPr lang="en-US" altLang="zh-CN" sz="2000" dirty="0" smtClean="0"/>
              <a:t>1</a:t>
            </a:r>
            <a:r>
              <a:rPr lang="zh-CN" altLang="en-US" sz="2000" dirty="0" smtClean="0"/>
              <a:t>，增量为</a:t>
            </a:r>
            <a:r>
              <a:rPr lang="en-US" altLang="zh-CN" sz="2000" dirty="0" smtClean="0"/>
              <a:t>1</a:t>
            </a:r>
            <a:r>
              <a:rPr lang="zh-CN" altLang="en-US" sz="2000" dirty="0" smtClean="0"/>
              <a:t>；在一个定</a:t>
            </a:r>
            <a:r>
              <a:rPr lang="zh-CN" altLang="en-US" sz="2000" dirty="0"/>
              <a:t>表</a:t>
            </a:r>
            <a:r>
              <a:rPr lang="zh-CN" altLang="en-US" sz="2000" dirty="0" smtClean="0"/>
              <a:t>中只能有一个字段设置</a:t>
            </a:r>
            <a:r>
              <a:rPr lang="en-US" altLang="zh-CN" sz="2000" dirty="0" smtClean="0"/>
              <a:t>AUTO_INCREMENT</a:t>
            </a:r>
            <a:r>
              <a:rPr lang="zh-CN" altLang="en-US" sz="2000" dirty="0" smtClean="0"/>
              <a:t>，且为主键。</a:t>
            </a:r>
            <a:endParaRPr lang="en-US" altLang="zh-CN" sz="2000" dirty="0" smtClean="0"/>
          </a:p>
          <a:p>
            <a:r>
              <a:rPr lang="zh-CN" altLang="en-US" sz="2000" i="1" dirty="0" smtClean="0"/>
              <a:t>（后续版本可能会增加初始值和增量的变化）</a:t>
            </a:r>
            <a:endParaRPr lang="en-US" altLang="zh-CN" sz="2000" i="1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2</a:t>
            </a:r>
            <a:r>
              <a:rPr lang="zh-CN" altLang="en-US" dirty="0" smtClean="0"/>
              <a:t>）查看该表结构</a:t>
            </a:r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3</a:t>
            </a:r>
            <a:r>
              <a:rPr lang="zh-CN" altLang="en-US" dirty="0" smtClean="0"/>
              <a:t>）自己输入几行姓名、性别数据，观察</a:t>
            </a:r>
            <a:r>
              <a:rPr lang="en-US" altLang="zh-CN" dirty="0" smtClean="0"/>
              <a:t>id</a:t>
            </a:r>
            <a:r>
              <a:rPr lang="zh-CN" altLang="en-US" dirty="0" smtClean="0"/>
              <a:t>的变化。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093656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476672"/>
            <a:ext cx="8208912" cy="5666972"/>
          </a:xfrm>
        </p:spPr>
        <p:txBody>
          <a:bodyPr/>
          <a:lstStyle/>
          <a:p>
            <a:r>
              <a:rPr lang="en-US" altLang="zh-CN" dirty="0" smtClean="0"/>
              <a:t>3</a:t>
            </a:r>
            <a:r>
              <a:rPr lang="zh-CN" altLang="en-US" dirty="0" smtClean="0"/>
              <a:t>、创建带有默认值</a:t>
            </a:r>
            <a:r>
              <a:rPr lang="zh-CN" altLang="en-US" dirty="0"/>
              <a:t>的</a:t>
            </a:r>
            <a:r>
              <a:rPr lang="zh-CN" altLang="en-US" dirty="0" smtClean="0"/>
              <a:t>表（</a:t>
            </a:r>
            <a:r>
              <a:rPr lang="en-US" altLang="zh-CN" dirty="0" smtClean="0"/>
              <a:t>default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r>
              <a:rPr lang="en-US" altLang="zh-CN" dirty="0"/>
              <a:t>create table </a:t>
            </a:r>
            <a:r>
              <a:rPr lang="zh-CN" altLang="en-US" dirty="0"/>
              <a:t>学生表</a:t>
            </a:r>
            <a:r>
              <a:rPr lang="en-US" altLang="zh-CN" dirty="0"/>
              <a:t>4</a:t>
            </a:r>
          </a:p>
          <a:p>
            <a:r>
              <a:rPr lang="en-US" altLang="zh-CN" dirty="0"/>
              <a:t>(</a:t>
            </a:r>
            <a:r>
              <a:rPr lang="zh-CN" altLang="en-US" dirty="0"/>
              <a:t>学号 </a:t>
            </a:r>
            <a:r>
              <a:rPr lang="en-US" altLang="zh-CN" dirty="0" err="1"/>
              <a:t>varchar</a:t>
            </a:r>
            <a:r>
              <a:rPr lang="en-US" altLang="zh-CN" dirty="0"/>
              <a:t>(3)  primary key, </a:t>
            </a:r>
            <a:r>
              <a:rPr lang="zh-CN" altLang="en-US" dirty="0"/>
              <a:t>姓名 </a:t>
            </a:r>
            <a:r>
              <a:rPr lang="en-US" altLang="zh-CN" dirty="0" err="1"/>
              <a:t>varchar</a:t>
            </a:r>
            <a:r>
              <a:rPr lang="en-US" altLang="zh-CN" dirty="0"/>
              <a:t>(4), </a:t>
            </a:r>
          </a:p>
          <a:p>
            <a:r>
              <a:rPr lang="zh-CN" altLang="en-US" dirty="0"/>
              <a:t>性别 </a:t>
            </a:r>
            <a:r>
              <a:rPr lang="en-US" altLang="zh-CN" dirty="0" err="1"/>
              <a:t>varchar</a:t>
            </a:r>
            <a:r>
              <a:rPr lang="en-US" altLang="zh-CN" dirty="0"/>
              <a:t>(1) default '</a:t>
            </a:r>
            <a:r>
              <a:rPr lang="zh-CN" altLang="en-US" dirty="0"/>
              <a:t>男</a:t>
            </a:r>
            <a:r>
              <a:rPr lang="en-US" altLang="zh-CN" dirty="0"/>
              <a:t>',</a:t>
            </a:r>
          </a:p>
          <a:p>
            <a:r>
              <a:rPr lang="zh-CN" altLang="en-US" dirty="0"/>
              <a:t>年龄 </a:t>
            </a:r>
            <a:r>
              <a:rPr lang="en-US" altLang="zh-CN" dirty="0" err="1"/>
              <a:t>int</a:t>
            </a:r>
            <a:r>
              <a:rPr lang="en-US" altLang="zh-CN" dirty="0"/>
              <a:t>, </a:t>
            </a:r>
            <a:r>
              <a:rPr lang="zh-CN" altLang="en-US" dirty="0"/>
              <a:t>生日 </a:t>
            </a:r>
            <a:r>
              <a:rPr lang="en-US" altLang="zh-CN" dirty="0"/>
              <a:t>date, </a:t>
            </a:r>
            <a:r>
              <a:rPr lang="zh-CN" altLang="en-US" dirty="0"/>
              <a:t>成绩 </a:t>
            </a:r>
            <a:r>
              <a:rPr lang="en-US" altLang="zh-CN" dirty="0"/>
              <a:t>float</a:t>
            </a:r>
            <a:r>
              <a:rPr lang="en-US" altLang="zh-CN" dirty="0" smtClean="0"/>
              <a:t>);</a:t>
            </a:r>
          </a:p>
          <a:p>
            <a:endParaRPr lang="en-US" altLang="zh-CN" dirty="0" smtClean="0"/>
          </a:p>
          <a:p>
            <a:r>
              <a:rPr lang="zh-CN" altLang="en-US" dirty="0" smtClean="0"/>
              <a:t>性别，当没有输入时，系统自动赋给默认值‘男’</a:t>
            </a:r>
            <a:endParaRPr lang="en-US" altLang="zh-CN" dirty="0" smtClean="0"/>
          </a:p>
          <a:p>
            <a:r>
              <a:rPr lang="zh-CN" altLang="en-US" dirty="0" smtClean="0"/>
              <a:t>自己练习，输入数据，观察变化。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sz="1800" i="1" dirty="0" smtClean="0"/>
              <a:t>扩展说明：将性别的</a:t>
            </a:r>
            <a:r>
              <a:rPr lang="zh-CN" altLang="en-US" sz="1800" i="1" dirty="0"/>
              <a:t>缺省值改为</a:t>
            </a:r>
            <a:r>
              <a:rPr lang="zh-CN" altLang="en-US" sz="1800" i="1" dirty="0" smtClean="0"/>
              <a:t>“女”，可以用改定义</a:t>
            </a:r>
            <a:endParaRPr lang="zh-CN" altLang="en-US" sz="1800" i="1" dirty="0"/>
          </a:p>
          <a:p>
            <a:r>
              <a:rPr lang="en-US" altLang="zh-CN" sz="1800" i="1" dirty="0" smtClean="0"/>
              <a:t>ALTER TABLE </a:t>
            </a:r>
            <a:r>
              <a:rPr lang="zh-CN" altLang="en-US" sz="1800" i="1" dirty="0" smtClean="0"/>
              <a:t>学生</a:t>
            </a:r>
            <a:r>
              <a:rPr lang="zh-CN" altLang="en-US" sz="1800" i="1" dirty="0"/>
              <a:t>表</a:t>
            </a:r>
            <a:r>
              <a:rPr lang="en-US" altLang="zh-CN" sz="1800" i="1" dirty="0"/>
              <a:t>4 </a:t>
            </a:r>
            <a:r>
              <a:rPr lang="en-US" altLang="zh-CN" sz="1800" i="1" dirty="0" smtClean="0"/>
              <a:t>ALTER </a:t>
            </a:r>
            <a:r>
              <a:rPr lang="zh-CN" altLang="en-US" sz="1800" i="1" dirty="0" smtClean="0"/>
              <a:t>性别 </a:t>
            </a:r>
            <a:r>
              <a:rPr lang="en-US" altLang="zh-CN" sz="1800" i="1" dirty="0" smtClean="0"/>
              <a:t>SET </a:t>
            </a:r>
            <a:r>
              <a:rPr lang="en-US" altLang="zh-CN" sz="1800" i="1" dirty="0"/>
              <a:t>DEFAULT </a:t>
            </a:r>
            <a:r>
              <a:rPr lang="en-US" altLang="zh-CN" sz="1800" i="1" dirty="0" smtClean="0"/>
              <a:t>‘</a:t>
            </a:r>
            <a:r>
              <a:rPr lang="zh-CN" altLang="en-US" sz="1800" i="1" dirty="0" smtClean="0"/>
              <a:t>女’</a:t>
            </a:r>
            <a:r>
              <a:rPr lang="en-US" altLang="zh-CN" sz="1800" i="1" dirty="0"/>
              <a:t>;</a:t>
            </a:r>
          </a:p>
          <a:p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10106261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476672"/>
            <a:ext cx="8208912" cy="5666972"/>
          </a:xfrm>
        </p:spPr>
        <p:txBody>
          <a:bodyPr/>
          <a:lstStyle/>
          <a:p>
            <a:r>
              <a:rPr lang="en-US" altLang="zh-CN" dirty="0"/>
              <a:t>4</a:t>
            </a:r>
            <a:r>
              <a:rPr lang="zh-CN" altLang="en-US" dirty="0" smtClean="0"/>
              <a:t>、</a:t>
            </a:r>
            <a:r>
              <a:rPr lang="en-US" altLang="zh-CN" dirty="0" smtClean="0"/>
              <a:t>MySQL</a:t>
            </a:r>
            <a:r>
              <a:rPr lang="zh-CN" altLang="en-US" dirty="0"/>
              <a:t>支持的</a:t>
            </a:r>
            <a:r>
              <a:rPr lang="zh-CN" altLang="en-US" dirty="0" smtClean="0"/>
              <a:t>完整性约束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zh-CN" altLang="en-US" dirty="0" smtClean="0"/>
              <a:t>说明：</a:t>
            </a:r>
            <a:r>
              <a:rPr lang="en-US" altLang="zh-CN" smtClean="0"/>
              <a:t>mysql-8.0.15</a:t>
            </a:r>
            <a:r>
              <a:rPr lang="zh-CN" altLang="en-US" dirty="0" smtClean="0"/>
              <a:t>之前的版本不支持</a:t>
            </a:r>
            <a:r>
              <a:rPr lang="en-US" altLang="zh-CN" dirty="0" smtClean="0"/>
              <a:t>check</a:t>
            </a:r>
            <a:r>
              <a:rPr lang="zh-CN" altLang="en-US" dirty="0" smtClean="0"/>
              <a:t>约束（值的范围约束）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08" y="1124744"/>
            <a:ext cx="7467984" cy="252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712256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476672"/>
            <a:ext cx="7286676" cy="5666972"/>
          </a:xfrm>
        </p:spPr>
        <p:txBody>
          <a:bodyPr/>
          <a:lstStyle/>
          <a:p>
            <a:r>
              <a:rPr lang="en-US" altLang="zh-CN" dirty="0" smtClean="0"/>
              <a:t>5</a:t>
            </a:r>
            <a:r>
              <a:rPr lang="zh-CN" altLang="en-US" dirty="0" smtClean="0"/>
              <a:t>、显示表的结构语句</a:t>
            </a:r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1</a:t>
            </a:r>
            <a:r>
              <a:rPr lang="zh-CN" altLang="en-US" dirty="0" smtClean="0"/>
              <a:t>）显示表结构的定义内容</a:t>
            </a:r>
            <a:endParaRPr lang="en-US" altLang="zh-CN" dirty="0" smtClean="0"/>
          </a:p>
          <a:p>
            <a:r>
              <a:rPr lang="en-US" altLang="zh-CN" dirty="0" smtClean="0"/>
              <a:t>show </a:t>
            </a:r>
            <a:r>
              <a:rPr lang="en-US" altLang="zh-CN" dirty="0"/>
              <a:t>create table </a:t>
            </a:r>
            <a:r>
              <a:rPr lang="zh-CN" altLang="en-US" dirty="0" smtClean="0"/>
              <a:t>表名</a:t>
            </a:r>
            <a:r>
              <a:rPr lang="en-US" altLang="zh-CN" dirty="0" smtClean="0"/>
              <a:t>;</a:t>
            </a:r>
            <a:endParaRPr lang="en-US" altLang="zh-CN" dirty="0"/>
          </a:p>
          <a:p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2</a:t>
            </a:r>
            <a:r>
              <a:rPr lang="zh-CN" altLang="en-US" dirty="0" smtClean="0"/>
              <a:t>）以表格形式显示表的结构</a:t>
            </a:r>
            <a:endParaRPr lang="en-US" altLang="zh-CN" dirty="0" smtClean="0"/>
          </a:p>
          <a:p>
            <a:r>
              <a:rPr lang="en-US" altLang="zh-CN" dirty="0" smtClean="0"/>
              <a:t>describe </a:t>
            </a:r>
            <a:r>
              <a:rPr lang="zh-CN" altLang="en-US" dirty="0" smtClean="0"/>
              <a:t>表名</a:t>
            </a:r>
            <a:r>
              <a:rPr lang="en-US" altLang="zh-CN" dirty="0" smtClean="0"/>
              <a:t>;</a:t>
            </a:r>
          </a:p>
          <a:p>
            <a:r>
              <a:rPr lang="zh-CN" altLang="en-US" dirty="0" smtClean="0"/>
              <a:t>或：</a:t>
            </a:r>
            <a:r>
              <a:rPr lang="en-US" altLang="zh-CN" dirty="0" smtClean="0"/>
              <a:t>explain </a:t>
            </a:r>
            <a:r>
              <a:rPr lang="zh-CN" altLang="en-US" dirty="0" smtClean="0"/>
              <a:t>表</a:t>
            </a:r>
            <a:r>
              <a:rPr lang="zh-CN" altLang="en-US" dirty="0"/>
              <a:t>名</a:t>
            </a:r>
            <a:r>
              <a:rPr lang="en-US" altLang="zh-CN" dirty="0"/>
              <a:t>;</a:t>
            </a:r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41272039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99593" y="476672"/>
            <a:ext cx="6727304" cy="533400"/>
          </a:xfrm>
        </p:spPr>
        <p:txBody>
          <a:bodyPr/>
          <a:lstStyle/>
          <a:p>
            <a:r>
              <a:rPr lang="en-US" altLang="zh-CN" dirty="0" smtClean="0"/>
              <a:t>2-2 </a:t>
            </a:r>
            <a:r>
              <a:rPr lang="zh-CN" altLang="en-US" dirty="0" smtClean="0"/>
              <a:t>修改表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3" y="1124744"/>
            <a:ext cx="7819802" cy="5018900"/>
          </a:xfrm>
        </p:spPr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、修改表的名字</a:t>
            </a:r>
            <a:endParaRPr lang="en-US" altLang="zh-CN" dirty="0" smtClean="0"/>
          </a:p>
          <a:p>
            <a:r>
              <a:rPr lang="en-US" altLang="zh-CN" dirty="0" smtClean="0"/>
              <a:t>Alter table </a:t>
            </a:r>
            <a:r>
              <a:rPr lang="zh-CN" altLang="en-US" dirty="0" smtClean="0"/>
              <a:t>旧表名 </a:t>
            </a:r>
            <a:r>
              <a:rPr lang="en-US" altLang="zh-CN" dirty="0" smtClean="0"/>
              <a:t>rename </a:t>
            </a:r>
            <a:r>
              <a:rPr lang="zh-CN" altLang="en-US" dirty="0" smtClean="0"/>
              <a:t>新表名；</a:t>
            </a:r>
            <a:endParaRPr lang="en-US" altLang="zh-CN" dirty="0" smtClean="0"/>
          </a:p>
          <a:p>
            <a:r>
              <a:rPr lang="zh-CN" altLang="en-US" dirty="0" smtClean="0"/>
              <a:t>如：将“学生表”改名为“学生信息表”</a:t>
            </a:r>
            <a:endParaRPr lang="en-US" altLang="zh-CN" dirty="0" smtClean="0"/>
          </a:p>
          <a:p>
            <a:r>
              <a:rPr lang="en-US" altLang="zh-CN" dirty="0"/>
              <a:t>Alter table </a:t>
            </a:r>
            <a:r>
              <a:rPr lang="zh-CN" altLang="en-US" dirty="0"/>
              <a:t>学生</a:t>
            </a:r>
            <a:r>
              <a:rPr lang="zh-CN" altLang="en-US" dirty="0" smtClean="0"/>
              <a:t>表</a:t>
            </a:r>
            <a:r>
              <a:rPr lang="en-US" altLang="zh-CN" dirty="0" smtClean="0"/>
              <a:t> </a:t>
            </a:r>
            <a:r>
              <a:rPr lang="en-US" altLang="zh-CN" dirty="0"/>
              <a:t>rename </a:t>
            </a:r>
            <a:r>
              <a:rPr lang="zh-CN" altLang="en-US" dirty="0"/>
              <a:t>学生信息表</a:t>
            </a:r>
            <a:r>
              <a:rPr lang="en-US" altLang="zh-CN" dirty="0" smtClean="0"/>
              <a:t>;</a:t>
            </a:r>
          </a:p>
          <a:p>
            <a:r>
              <a:rPr lang="zh-CN" altLang="en-US" dirty="0" smtClean="0"/>
              <a:t>用</a:t>
            </a:r>
            <a:r>
              <a:rPr lang="en-US" altLang="zh-CN" dirty="0" smtClean="0"/>
              <a:t>show tables;</a:t>
            </a:r>
            <a:r>
              <a:rPr lang="zh-CN" altLang="en-US" dirty="0" smtClean="0"/>
              <a:t>查看已修改否？</a:t>
            </a:r>
            <a:endParaRPr lang="en-US" altLang="zh-CN" dirty="0" smtClean="0"/>
          </a:p>
          <a:p>
            <a:r>
              <a:rPr lang="zh-CN" altLang="en-US" dirty="0" smtClean="0"/>
              <a:t>再</a:t>
            </a:r>
            <a:r>
              <a:rPr lang="zh-CN" altLang="en-US" dirty="0"/>
              <a:t>将“学生信息表”改名为</a:t>
            </a:r>
            <a:r>
              <a:rPr lang="zh-CN" altLang="en-US" dirty="0" smtClean="0"/>
              <a:t>“学生表”</a:t>
            </a:r>
            <a:endParaRPr lang="en-US" altLang="zh-CN" dirty="0" smtClean="0"/>
          </a:p>
          <a:p>
            <a:r>
              <a:rPr lang="zh-CN" altLang="en-US" dirty="0"/>
              <a:t>用</a:t>
            </a:r>
            <a:r>
              <a:rPr lang="en-US" altLang="zh-CN" dirty="0"/>
              <a:t>show tables;</a:t>
            </a:r>
            <a:r>
              <a:rPr lang="zh-CN" altLang="en-US" dirty="0"/>
              <a:t>查看已修改否？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92484932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404664"/>
            <a:ext cx="8496944" cy="5738980"/>
          </a:xfrm>
        </p:spPr>
        <p:txBody>
          <a:bodyPr/>
          <a:lstStyle/>
          <a:p>
            <a:r>
              <a:rPr lang="en-US" altLang="zh-CN" dirty="0" smtClean="0"/>
              <a:t>2</a:t>
            </a:r>
            <a:r>
              <a:rPr lang="zh-CN" altLang="en-US" dirty="0" smtClean="0"/>
              <a:t>、修改字段名和数据类型</a:t>
            </a:r>
            <a:endParaRPr lang="en-US" altLang="zh-CN" dirty="0" smtClean="0"/>
          </a:p>
          <a:p>
            <a:r>
              <a:rPr lang="zh-CN" altLang="en-US" dirty="0" smtClean="0"/>
              <a:t>用</a:t>
            </a:r>
            <a:r>
              <a:rPr lang="en-US" altLang="zh-CN" dirty="0" smtClean="0"/>
              <a:t>change</a:t>
            </a:r>
          </a:p>
          <a:p>
            <a:r>
              <a:rPr lang="en-US" altLang="zh-CN" sz="2000" dirty="0" smtClean="0"/>
              <a:t>Alter table </a:t>
            </a:r>
            <a:r>
              <a:rPr lang="zh-CN" altLang="en-US" sz="2000" dirty="0" smtClean="0"/>
              <a:t>表名 </a:t>
            </a:r>
            <a:r>
              <a:rPr lang="en-US" altLang="zh-CN" sz="2000" dirty="0" smtClean="0"/>
              <a:t>change </a:t>
            </a:r>
            <a:r>
              <a:rPr lang="zh-CN" altLang="en-US" sz="2000" dirty="0" smtClean="0"/>
              <a:t>原字段名 新字段名 数据类型</a:t>
            </a:r>
            <a:r>
              <a:rPr lang="zh-CN" altLang="en-US" sz="2000" dirty="0"/>
              <a:t>定义</a:t>
            </a:r>
            <a:r>
              <a:rPr lang="zh-CN" altLang="en-US" sz="2000" dirty="0" smtClean="0"/>
              <a:t> </a:t>
            </a:r>
            <a:endParaRPr lang="en-US" altLang="zh-CN" sz="2000" dirty="0"/>
          </a:p>
          <a:p>
            <a:r>
              <a:rPr lang="zh-CN" altLang="en-US" sz="2000" dirty="0" smtClean="0"/>
              <a:t>说明：</a:t>
            </a:r>
            <a:endParaRPr lang="en-US" altLang="zh-CN" sz="2000" dirty="0" smtClean="0"/>
          </a:p>
          <a:p>
            <a:r>
              <a:rPr lang="zh-CN" altLang="en-US" sz="2000" dirty="0" smtClean="0"/>
              <a:t>（</a:t>
            </a:r>
            <a:r>
              <a:rPr lang="en-US" altLang="zh-CN" sz="2000" dirty="0" smtClean="0"/>
              <a:t>1</a:t>
            </a:r>
            <a:r>
              <a:rPr lang="zh-CN" altLang="en-US" sz="2000" dirty="0" smtClean="0"/>
              <a:t>）如果</a:t>
            </a:r>
            <a:r>
              <a:rPr lang="zh-CN" altLang="en-US" sz="2000" dirty="0" smtClean="0">
                <a:solidFill>
                  <a:srgbClr val="FF0000"/>
                </a:solidFill>
              </a:rPr>
              <a:t>只修改字段名</a:t>
            </a:r>
            <a:r>
              <a:rPr lang="zh-CN" altLang="en-US" sz="2000" dirty="0" smtClean="0"/>
              <a:t>，则</a:t>
            </a:r>
            <a:r>
              <a:rPr lang="zh-CN" altLang="en-US" sz="2000" dirty="0"/>
              <a:t>数据类型定义处</a:t>
            </a:r>
            <a:r>
              <a:rPr lang="zh-CN" altLang="en-US" sz="2000" dirty="0" smtClean="0">
                <a:solidFill>
                  <a:srgbClr val="FF0000"/>
                </a:solidFill>
              </a:rPr>
              <a:t>写原数据类型</a:t>
            </a:r>
            <a:endParaRPr lang="en-US" altLang="zh-CN" sz="2000" dirty="0" smtClean="0">
              <a:solidFill>
                <a:srgbClr val="FF0000"/>
              </a:solidFill>
            </a:endParaRPr>
          </a:p>
          <a:p>
            <a:r>
              <a:rPr lang="zh-CN" altLang="en-US" sz="2000" dirty="0" smtClean="0"/>
              <a:t>如：</a:t>
            </a:r>
            <a:r>
              <a:rPr lang="en-US" altLang="zh-CN" sz="2000" dirty="0" smtClean="0"/>
              <a:t>Alter </a:t>
            </a:r>
            <a:r>
              <a:rPr lang="en-US" altLang="zh-CN" sz="2000" dirty="0"/>
              <a:t>table </a:t>
            </a:r>
            <a:r>
              <a:rPr lang="zh-CN" altLang="en-US" sz="2000" dirty="0"/>
              <a:t>学生表 </a:t>
            </a:r>
            <a:r>
              <a:rPr lang="en-US" altLang="zh-CN" sz="2000" dirty="0"/>
              <a:t>change </a:t>
            </a:r>
            <a:r>
              <a:rPr lang="zh-CN" altLang="en-US" sz="2000" dirty="0" smtClean="0"/>
              <a:t>成绩 考试</a:t>
            </a:r>
            <a:r>
              <a:rPr lang="zh-CN" altLang="en-US" sz="2000" dirty="0"/>
              <a:t>成绩 </a:t>
            </a:r>
            <a:r>
              <a:rPr lang="en-US" altLang="zh-CN" sz="2000" dirty="0"/>
              <a:t>float</a:t>
            </a:r>
            <a:r>
              <a:rPr lang="en-US" altLang="zh-CN" sz="2000" dirty="0" smtClean="0"/>
              <a:t>;</a:t>
            </a:r>
          </a:p>
          <a:p>
            <a:r>
              <a:rPr lang="zh-CN" altLang="en-US" sz="2000" dirty="0" smtClean="0"/>
              <a:t>（</a:t>
            </a:r>
            <a:r>
              <a:rPr lang="en-US" altLang="zh-CN" sz="2000" dirty="0" smtClean="0"/>
              <a:t>2</a:t>
            </a:r>
            <a:r>
              <a:rPr lang="zh-CN" altLang="en-US" sz="2000" dirty="0" smtClean="0"/>
              <a:t>）如果</a:t>
            </a:r>
            <a:r>
              <a:rPr lang="zh-CN" altLang="en-US" sz="2000" dirty="0" smtClean="0">
                <a:solidFill>
                  <a:srgbClr val="FF0000"/>
                </a:solidFill>
              </a:rPr>
              <a:t>只</a:t>
            </a:r>
            <a:r>
              <a:rPr lang="zh-CN" altLang="en-US" sz="2000" dirty="0">
                <a:solidFill>
                  <a:srgbClr val="FF0000"/>
                </a:solidFill>
              </a:rPr>
              <a:t>修改数据类型</a:t>
            </a:r>
            <a:r>
              <a:rPr lang="zh-CN" altLang="en-US" sz="2000" dirty="0"/>
              <a:t>，则数据类型定义处</a:t>
            </a:r>
            <a:r>
              <a:rPr lang="zh-CN" altLang="en-US" sz="2000" dirty="0">
                <a:solidFill>
                  <a:srgbClr val="FF0000"/>
                </a:solidFill>
              </a:rPr>
              <a:t>写新数据类型</a:t>
            </a:r>
            <a:r>
              <a:rPr lang="zh-CN" altLang="en-US" sz="2000" dirty="0"/>
              <a:t>。</a:t>
            </a:r>
          </a:p>
          <a:p>
            <a:r>
              <a:rPr lang="en-US" altLang="zh-CN" sz="2000" dirty="0"/>
              <a:t>Alter table </a:t>
            </a:r>
            <a:r>
              <a:rPr lang="zh-CN" altLang="en-US" sz="2000" dirty="0"/>
              <a:t>表名 </a:t>
            </a:r>
            <a:r>
              <a:rPr lang="en-US" altLang="zh-CN" sz="2000" dirty="0"/>
              <a:t>change </a:t>
            </a:r>
            <a:r>
              <a:rPr lang="zh-CN" altLang="en-US" sz="2000" dirty="0"/>
              <a:t>字段名 字段名 新数据类型 </a:t>
            </a:r>
          </a:p>
          <a:p>
            <a:r>
              <a:rPr lang="zh-CN" altLang="en-US" sz="2000" dirty="0" smtClean="0"/>
              <a:t>（</a:t>
            </a:r>
            <a:r>
              <a:rPr lang="en-US" altLang="zh-CN" sz="2000" dirty="0" smtClean="0"/>
              <a:t>3</a:t>
            </a:r>
            <a:r>
              <a:rPr lang="zh-CN" altLang="en-US" sz="2000" dirty="0" smtClean="0"/>
              <a:t>）如果</a:t>
            </a:r>
            <a:r>
              <a:rPr lang="zh-CN" altLang="en-US" sz="2000" dirty="0" smtClean="0">
                <a:solidFill>
                  <a:srgbClr val="FF0000"/>
                </a:solidFill>
              </a:rPr>
              <a:t>修改字段名的同时修改数据类型</a:t>
            </a:r>
            <a:r>
              <a:rPr lang="zh-CN" altLang="en-US" sz="2000" dirty="0" smtClean="0"/>
              <a:t>，则</a:t>
            </a:r>
            <a:r>
              <a:rPr lang="zh-CN" altLang="en-US" sz="2000" dirty="0"/>
              <a:t>数据类型定义处</a:t>
            </a:r>
            <a:r>
              <a:rPr lang="zh-CN" altLang="en-US" sz="2000" dirty="0" smtClean="0">
                <a:solidFill>
                  <a:srgbClr val="FF0000"/>
                </a:solidFill>
              </a:rPr>
              <a:t>写新数据类型。</a:t>
            </a:r>
            <a:endParaRPr lang="en-US" altLang="zh-CN" sz="2000" dirty="0" smtClean="0">
              <a:solidFill>
                <a:srgbClr val="FF0000"/>
              </a:solidFill>
            </a:endParaRPr>
          </a:p>
          <a:p>
            <a:r>
              <a:rPr lang="zh-CN" altLang="en-US" sz="2000" dirty="0"/>
              <a:t>如：</a:t>
            </a:r>
            <a:r>
              <a:rPr lang="en-US" altLang="zh-CN" sz="2000" dirty="0"/>
              <a:t>Alter table </a:t>
            </a:r>
            <a:r>
              <a:rPr lang="zh-CN" altLang="en-US" sz="2000" dirty="0"/>
              <a:t>学生表 </a:t>
            </a:r>
            <a:r>
              <a:rPr lang="en-US" altLang="zh-CN" sz="2000" dirty="0" smtClean="0"/>
              <a:t>change </a:t>
            </a:r>
            <a:r>
              <a:rPr lang="zh-CN" altLang="en-US" sz="2000" dirty="0" smtClean="0"/>
              <a:t>考试</a:t>
            </a:r>
            <a:r>
              <a:rPr lang="zh-CN" altLang="en-US" sz="2000" dirty="0"/>
              <a:t>成绩 成绩 </a:t>
            </a:r>
            <a:r>
              <a:rPr lang="en-US" altLang="zh-CN" sz="2000" dirty="0" err="1" smtClean="0"/>
              <a:t>int</a:t>
            </a:r>
            <a:r>
              <a:rPr lang="en-US" altLang="zh-CN" sz="2000" dirty="0" smtClean="0"/>
              <a:t>;</a:t>
            </a:r>
            <a:endParaRPr lang="en-US" altLang="zh-CN" sz="2000" dirty="0"/>
          </a:p>
          <a:p>
            <a:r>
              <a:rPr lang="en-US" altLang="zh-CN" sz="2000" dirty="0"/>
              <a:t>SHOW CREATE table </a:t>
            </a:r>
            <a:r>
              <a:rPr lang="zh-CN" altLang="en-US" sz="2000" dirty="0"/>
              <a:t>学生表</a:t>
            </a:r>
            <a:r>
              <a:rPr lang="en-US" altLang="zh-CN" sz="2000" dirty="0"/>
              <a:t>;</a:t>
            </a:r>
          </a:p>
          <a:p>
            <a:r>
              <a:rPr lang="zh-CN" altLang="en-US" sz="2000" dirty="0" smtClean="0"/>
              <a:t>自己试一试</a:t>
            </a:r>
            <a:endParaRPr lang="zh-CN" altLang="en-US" sz="2000" dirty="0"/>
          </a:p>
          <a:p>
            <a:endParaRPr lang="zh-CN" altLang="en-US" sz="2000" dirty="0"/>
          </a:p>
          <a:p>
            <a:endParaRPr lang="en-US" altLang="zh-CN" sz="2000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35686464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404664"/>
            <a:ext cx="8496944" cy="5738980"/>
          </a:xfrm>
        </p:spPr>
        <p:txBody>
          <a:bodyPr/>
          <a:lstStyle/>
          <a:p>
            <a:r>
              <a:rPr lang="en-US" altLang="zh-CN" dirty="0" smtClean="0"/>
              <a:t>3</a:t>
            </a:r>
            <a:r>
              <a:rPr lang="zh-CN" altLang="en-US" dirty="0" smtClean="0"/>
              <a:t>、只修改数据类型</a:t>
            </a:r>
            <a:endParaRPr lang="en-US" altLang="zh-CN" dirty="0" smtClean="0"/>
          </a:p>
          <a:p>
            <a:r>
              <a:rPr lang="zh-CN" altLang="en-US" dirty="0" smtClean="0"/>
              <a:t>除了用</a:t>
            </a:r>
            <a:r>
              <a:rPr lang="en-US" altLang="zh-CN" dirty="0" smtClean="0"/>
              <a:t>change</a:t>
            </a:r>
            <a:r>
              <a:rPr lang="zh-CN" altLang="en-US" dirty="0" smtClean="0"/>
              <a:t>外，还可以用</a:t>
            </a:r>
            <a:r>
              <a:rPr lang="en-US" altLang="zh-CN" dirty="0" smtClean="0"/>
              <a:t>modify</a:t>
            </a:r>
          </a:p>
          <a:p>
            <a:r>
              <a:rPr lang="en-US" altLang="zh-CN" sz="2000" dirty="0" smtClean="0"/>
              <a:t>Alter table </a:t>
            </a:r>
            <a:r>
              <a:rPr lang="zh-CN" altLang="en-US" sz="2000" dirty="0" smtClean="0"/>
              <a:t>表名 </a:t>
            </a:r>
            <a:r>
              <a:rPr lang="en-US" altLang="zh-CN" sz="2000" dirty="0" smtClean="0"/>
              <a:t>modify </a:t>
            </a:r>
            <a:r>
              <a:rPr lang="zh-CN" altLang="en-US" sz="2000" dirty="0" smtClean="0"/>
              <a:t>字段名 数据类型</a:t>
            </a:r>
            <a:r>
              <a:rPr lang="zh-CN" altLang="en-US" sz="2000" dirty="0"/>
              <a:t>定义</a:t>
            </a:r>
            <a:r>
              <a:rPr lang="zh-CN" altLang="en-US" sz="2000" dirty="0" smtClean="0"/>
              <a:t> </a:t>
            </a:r>
            <a:endParaRPr lang="en-US" altLang="zh-CN" sz="2000" dirty="0" smtClean="0"/>
          </a:p>
          <a:p>
            <a:endParaRPr lang="en-US" altLang="zh-CN" sz="2000" dirty="0"/>
          </a:p>
          <a:p>
            <a:r>
              <a:rPr lang="zh-CN" altLang="en-US" sz="2000" dirty="0" smtClean="0"/>
              <a:t>只修改学生表的成绩为</a:t>
            </a:r>
            <a:r>
              <a:rPr lang="en-US" altLang="zh-CN" sz="2000" dirty="0" smtClean="0"/>
              <a:t>real</a:t>
            </a:r>
          </a:p>
          <a:p>
            <a:r>
              <a:rPr lang="zh-CN" altLang="en-US" sz="2000" dirty="0" smtClean="0"/>
              <a:t>如：</a:t>
            </a:r>
            <a:r>
              <a:rPr lang="en-US" altLang="zh-CN" sz="2000" dirty="0" smtClean="0"/>
              <a:t>Alter </a:t>
            </a:r>
            <a:r>
              <a:rPr lang="en-US" altLang="zh-CN" sz="2000" dirty="0"/>
              <a:t>table </a:t>
            </a:r>
            <a:r>
              <a:rPr lang="zh-CN" altLang="en-US" sz="2000" dirty="0"/>
              <a:t>学生表 </a:t>
            </a:r>
            <a:r>
              <a:rPr lang="en-US" altLang="zh-CN" sz="2000" dirty="0"/>
              <a:t>change </a:t>
            </a:r>
            <a:r>
              <a:rPr lang="zh-CN" altLang="en-US" sz="2000" dirty="0" smtClean="0"/>
              <a:t>成绩 成绩 </a:t>
            </a:r>
            <a:r>
              <a:rPr lang="en-US" altLang="zh-CN" sz="2000" dirty="0" smtClean="0"/>
              <a:t>real;</a:t>
            </a:r>
          </a:p>
          <a:p>
            <a:r>
              <a:rPr lang="en-US" altLang="zh-CN" sz="2000" dirty="0"/>
              <a:t>SHOW CREATE table </a:t>
            </a:r>
            <a:r>
              <a:rPr lang="zh-CN" altLang="en-US" sz="2000" dirty="0"/>
              <a:t>学生表</a:t>
            </a:r>
            <a:r>
              <a:rPr lang="en-US" altLang="zh-CN" sz="2000" dirty="0" smtClean="0"/>
              <a:t>;</a:t>
            </a:r>
          </a:p>
          <a:p>
            <a:endParaRPr lang="zh-CN" altLang="en-US" sz="2000" dirty="0"/>
          </a:p>
          <a:p>
            <a:endParaRPr lang="en-US" altLang="zh-CN" sz="2000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07480333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404664"/>
            <a:ext cx="7286676" cy="5738980"/>
          </a:xfrm>
        </p:spPr>
        <p:txBody>
          <a:bodyPr/>
          <a:lstStyle/>
          <a:p>
            <a:r>
              <a:rPr lang="en-US" altLang="zh-CN" dirty="0" smtClean="0"/>
              <a:t>4</a:t>
            </a:r>
            <a:r>
              <a:rPr lang="zh-CN" altLang="en-US" dirty="0" smtClean="0"/>
              <a:t>、增加新的字段</a:t>
            </a:r>
            <a:endParaRPr lang="en-US" altLang="zh-CN" dirty="0" smtClean="0"/>
          </a:p>
          <a:p>
            <a:r>
              <a:rPr lang="en-US" altLang="zh-CN" dirty="0"/>
              <a:t>Alter table </a:t>
            </a:r>
            <a:r>
              <a:rPr lang="zh-CN" altLang="en-US" dirty="0"/>
              <a:t>表名 </a:t>
            </a:r>
            <a:r>
              <a:rPr lang="en-US" altLang="zh-CN" dirty="0" smtClean="0"/>
              <a:t>add </a:t>
            </a:r>
            <a:r>
              <a:rPr lang="zh-CN" altLang="en-US" dirty="0" smtClean="0"/>
              <a:t>字段名 数据类型</a:t>
            </a:r>
            <a:endParaRPr lang="en-US" altLang="zh-CN" dirty="0" smtClean="0"/>
          </a:p>
          <a:p>
            <a:r>
              <a:rPr lang="zh-CN" altLang="en-US" dirty="0" smtClean="0"/>
              <a:t>如：给学生表增加“籍贯”字段</a:t>
            </a:r>
            <a:endParaRPr lang="en-US" altLang="zh-CN" dirty="0" smtClean="0"/>
          </a:p>
          <a:p>
            <a:r>
              <a:rPr lang="en-US" altLang="zh-CN" dirty="0"/>
              <a:t>Alter table </a:t>
            </a:r>
            <a:r>
              <a:rPr lang="zh-CN" altLang="en-US" dirty="0"/>
              <a:t>学生表 </a:t>
            </a:r>
            <a:r>
              <a:rPr lang="en-US" altLang="zh-CN" dirty="0"/>
              <a:t>add </a:t>
            </a:r>
            <a:r>
              <a:rPr lang="zh-CN" altLang="en-US" dirty="0"/>
              <a:t>籍贯 </a:t>
            </a:r>
            <a:r>
              <a:rPr lang="en-US" altLang="zh-CN" dirty="0" err="1"/>
              <a:t>varchar</a:t>
            </a:r>
            <a:r>
              <a:rPr lang="en-US" altLang="zh-CN" dirty="0"/>
              <a:t>(10</a:t>
            </a:r>
            <a:r>
              <a:rPr lang="en-US" altLang="zh-CN" dirty="0" smtClean="0"/>
              <a:t>);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5</a:t>
            </a:r>
            <a:r>
              <a:rPr lang="zh-CN" altLang="en-US" dirty="0" smtClean="0"/>
              <a:t>、删除字段</a:t>
            </a:r>
            <a:endParaRPr lang="en-US" altLang="zh-CN" dirty="0" smtClean="0"/>
          </a:p>
          <a:p>
            <a:r>
              <a:rPr lang="en-US" altLang="zh-CN" dirty="0"/>
              <a:t>Alter table </a:t>
            </a:r>
            <a:r>
              <a:rPr lang="zh-CN" altLang="en-US" dirty="0"/>
              <a:t>表名 </a:t>
            </a:r>
            <a:r>
              <a:rPr lang="en-US" altLang="zh-CN" dirty="0" smtClean="0"/>
              <a:t>drop </a:t>
            </a:r>
            <a:r>
              <a:rPr lang="zh-CN" altLang="en-US" dirty="0" smtClean="0"/>
              <a:t>字段名</a:t>
            </a:r>
            <a:endParaRPr lang="en-US" altLang="zh-CN" dirty="0" smtClean="0"/>
          </a:p>
          <a:p>
            <a:r>
              <a:rPr lang="zh-CN" altLang="en-US" dirty="0"/>
              <a:t>如</a:t>
            </a:r>
            <a:r>
              <a:rPr lang="zh-CN" altLang="en-US" dirty="0" smtClean="0"/>
              <a:t>：</a:t>
            </a:r>
            <a:r>
              <a:rPr lang="zh-CN" altLang="en-US" dirty="0"/>
              <a:t>删除</a:t>
            </a:r>
            <a:r>
              <a:rPr lang="zh-CN" altLang="en-US" dirty="0" smtClean="0"/>
              <a:t>学生表的“籍贯”字段</a:t>
            </a:r>
            <a:endParaRPr lang="en-US" altLang="zh-CN" dirty="0" smtClean="0"/>
          </a:p>
          <a:p>
            <a:r>
              <a:rPr lang="en-US" altLang="zh-CN" dirty="0"/>
              <a:t>Alter table </a:t>
            </a:r>
            <a:r>
              <a:rPr lang="zh-CN" altLang="en-US" dirty="0"/>
              <a:t>学生表 </a:t>
            </a:r>
            <a:r>
              <a:rPr lang="en-US" altLang="zh-CN" dirty="0"/>
              <a:t>drop </a:t>
            </a:r>
            <a:r>
              <a:rPr lang="zh-CN" altLang="en-US" dirty="0"/>
              <a:t>籍贯</a:t>
            </a:r>
            <a:r>
              <a:rPr lang="en-US" altLang="zh-CN" dirty="0" smtClean="0"/>
              <a:t>;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06983946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476672"/>
            <a:ext cx="7286676" cy="5666972"/>
          </a:xfrm>
        </p:spPr>
        <p:txBody>
          <a:bodyPr/>
          <a:lstStyle/>
          <a:p>
            <a:r>
              <a:rPr lang="en-US" altLang="zh-CN" dirty="0" smtClean="0"/>
              <a:t>6</a:t>
            </a:r>
            <a:r>
              <a:rPr lang="zh-CN" altLang="en-US" dirty="0" smtClean="0"/>
              <a:t>、删除主键</a:t>
            </a:r>
            <a:endParaRPr lang="en-US" altLang="zh-CN" dirty="0" smtClean="0"/>
          </a:p>
          <a:p>
            <a:r>
              <a:rPr lang="en-US" altLang="zh-CN" sz="2000" dirty="0"/>
              <a:t>alter table </a:t>
            </a:r>
            <a:r>
              <a:rPr lang="zh-CN" altLang="en-US" sz="2000" dirty="0" smtClean="0"/>
              <a:t>表名 </a:t>
            </a:r>
            <a:r>
              <a:rPr lang="en-US" altLang="zh-CN" sz="2000" dirty="0"/>
              <a:t>drop primary key</a:t>
            </a:r>
            <a:r>
              <a:rPr lang="en-US" altLang="zh-CN" sz="2000" dirty="0" smtClean="0"/>
              <a:t>;</a:t>
            </a:r>
          </a:p>
          <a:p>
            <a:r>
              <a:rPr lang="zh-CN" altLang="en-US" sz="2000" dirty="0" smtClean="0"/>
              <a:t>如：删除学生表的主键</a:t>
            </a:r>
            <a:endParaRPr lang="en-US" altLang="zh-CN" sz="2000" dirty="0" smtClean="0"/>
          </a:p>
          <a:p>
            <a:r>
              <a:rPr lang="en-US" altLang="zh-CN" sz="2000" dirty="0"/>
              <a:t>alter table </a:t>
            </a:r>
            <a:r>
              <a:rPr lang="zh-CN" altLang="en-US" sz="2000" dirty="0"/>
              <a:t>学生表 </a:t>
            </a:r>
            <a:r>
              <a:rPr lang="en-US" altLang="zh-CN" sz="2000" dirty="0"/>
              <a:t>drop primary key</a:t>
            </a:r>
            <a:r>
              <a:rPr lang="en-US" altLang="zh-CN" sz="2000" dirty="0" smtClean="0"/>
              <a:t>;</a:t>
            </a:r>
          </a:p>
          <a:p>
            <a:r>
              <a:rPr lang="en-US" altLang="zh-CN" sz="2000" dirty="0"/>
              <a:t>SHOW CREATE table </a:t>
            </a:r>
            <a:r>
              <a:rPr lang="zh-CN" altLang="en-US" sz="2000" dirty="0"/>
              <a:t>学生表</a:t>
            </a:r>
            <a:r>
              <a:rPr lang="en-US" altLang="zh-CN" sz="2000" dirty="0" smtClean="0"/>
              <a:t>;</a:t>
            </a:r>
          </a:p>
          <a:p>
            <a:endParaRPr lang="en-US" altLang="zh-CN" dirty="0" smtClean="0"/>
          </a:p>
          <a:p>
            <a:endParaRPr lang="zh-CN" altLang="en-US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24421210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21" y="260648"/>
            <a:ext cx="8496944" cy="6120680"/>
          </a:xfrm>
        </p:spPr>
        <p:txBody>
          <a:bodyPr/>
          <a:lstStyle/>
          <a:p>
            <a:r>
              <a:rPr lang="en-US" altLang="zh-CN" dirty="0" smtClean="0"/>
              <a:t>7</a:t>
            </a:r>
            <a:r>
              <a:rPr lang="zh-CN" altLang="en-US" dirty="0" smtClean="0"/>
              <a:t>、增加主键</a:t>
            </a:r>
            <a:endParaRPr lang="en-US" altLang="zh-CN" dirty="0" smtClean="0"/>
          </a:p>
          <a:p>
            <a:r>
              <a:rPr lang="zh-CN" altLang="en-US" sz="1800" dirty="0" smtClean="0"/>
              <a:t>（</a:t>
            </a:r>
            <a:r>
              <a:rPr lang="en-US" altLang="zh-CN" sz="1800" dirty="0" smtClean="0"/>
              <a:t>1</a:t>
            </a:r>
            <a:r>
              <a:rPr lang="zh-CN" altLang="en-US" sz="1800" dirty="0" smtClean="0"/>
              <a:t>）写法一：为表增加一个定义项</a:t>
            </a:r>
            <a:endParaRPr lang="en-US" altLang="zh-CN" sz="1800" dirty="0" smtClean="0"/>
          </a:p>
          <a:p>
            <a:r>
              <a:rPr lang="en-US" altLang="zh-CN" sz="1800" dirty="0"/>
              <a:t>alter table </a:t>
            </a:r>
            <a:r>
              <a:rPr lang="zh-CN" altLang="en-US" sz="1800" dirty="0"/>
              <a:t>表名 </a:t>
            </a:r>
            <a:r>
              <a:rPr lang="en-US" altLang="zh-CN" sz="1800" dirty="0" smtClean="0"/>
              <a:t>add </a:t>
            </a:r>
            <a:r>
              <a:rPr lang="en-US" altLang="zh-CN" sz="1800" dirty="0"/>
              <a:t>primary </a:t>
            </a:r>
            <a:r>
              <a:rPr lang="en-US" altLang="zh-CN" sz="1800" dirty="0" smtClean="0"/>
              <a:t>key (</a:t>
            </a:r>
            <a:r>
              <a:rPr lang="zh-CN" altLang="en-US" sz="1800" dirty="0" smtClean="0"/>
              <a:t>字段名</a:t>
            </a:r>
            <a:r>
              <a:rPr lang="en-US" altLang="zh-CN" sz="1800" dirty="0" smtClean="0"/>
              <a:t>);</a:t>
            </a:r>
          </a:p>
          <a:p>
            <a:r>
              <a:rPr lang="zh-CN" altLang="en-US" sz="1800" dirty="0"/>
              <a:t>如</a:t>
            </a:r>
            <a:r>
              <a:rPr lang="zh-CN" altLang="en-US" sz="1800" dirty="0" smtClean="0"/>
              <a:t>：增加学生</a:t>
            </a:r>
            <a:r>
              <a:rPr lang="zh-CN" altLang="en-US" sz="1800" dirty="0"/>
              <a:t>表</a:t>
            </a:r>
            <a:r>
              <a:rPr lang="zh-CN" altLang="en-US" sz="1800" dirty="0" smtClean="0"/>
              <a:t>的“学号”为主键</a:t>
            </a:r>
            <a:endParaRPr lang="en-US" altLang="zh-CN" sz="1800" dirty="0" smtClean="0"/>
          </a:p>
          <a:p>
            <a:r>
              <a:rPr lang="en-US" altLang="zh-CN" sz="1800" dirty="0"/>
              <a:t>alter table </a:t>
            </a:r>
            <a:r>
              <a:rPr lang="zh-CN" altLang="en-US" sz="1800" dirty="0"/>
              <a:t>学生表 </a:t>
            </a:r>
            <a:r>
              <a:rPr lang="en-US" altLang="zh-CN" sz="1800" dirty="0"/>
              <a:t>add primary key (</a:t>
            </a:r>
            <a:r>
              <a:rPr lang="zh-CN" altLang="en-US" sz="1800" dirty="0"/>
              <a:t>学号</a:t>
            </a:r>
            <a:r>
              <a:rPr lang="en-US" altLang="zh-CN" sz="1800" dirty="0" smtClean="0"/>
              <a:t>);</a:t>
            </a:r>
          </a:p>
          <a:p>
            <a:r>
              <a:rPr lang="en-US" altLang="zh-CN" sz="1800" dirty="0"/>
              <a:t>SHOW CREATE table </a:t>
            </a:r>
            <a:r>
              <a:rPr lang="zh-CN" altLang="en-US" sz="1800" dirty="0"/>
              <a:t>学生表</a:t>
            </a:r>
            <a:r>
              <a:rPr lang="en-US" altLang="zh-CN" sz="1800" dirty="0" smtClean="0"/>
              <a:t>;</a:t>
            </a:r>
            <a:endParaRPr lang="zh-CN" altLang="en-US" sz="1800" dirty="0"/>
          </a:p>
          <a:p>
            <a:r>
              <a:rPr lang="zh-CN" altLang="en-US" sz="1800" dirty="0" smtClean="0"/>
              <a:t>（</a:t>
            </a:r>
            <a:r>
              <a:rPr lang="en-US" altLang="zh-CN" sz="1800" dirty="0" smtClean="0"/>
              <a:t>2</a:t>
            </a:r>
            <a:r>
              <a:rPr lang="zh-CN" altLang="en-US" sz="1800" dirty="0" smtClean="0"/>
              <a:t>）写法二：修改表中主键字段的定义</a:t>
            </a:r>
            <a:endParaRPr lang="en-US" altLang="zh-CN" sz="1800" dirty="0" smtClean="0"/>
          </a:p>
          <a:p>
            <a:r>
              <a:rPr lang="en-US" altLang="zh-CN" sz="1800" dirty="0" smtClean="0"/>
              <a:t>alter </a:t>
            </a:r>
            <a:r>
              <a:rPr lang="en-US" altLang="zh-CN" sz="1800" dirty="0"/>
              <a:t>table </a:t>
            </a:r>
            <a:r>
              <a:rPr lang="zh-CN" altLang="en-US" sz="1800" dirty="0" smtClean="0"/>
              <a:t>表名 </a:t>
            </a:r>
            <a:r>
              <a:rPr lang="en-US" altLang="zh-CN" sz="1800" dirty="0"/>
              <a:t>modify </a:t>
            </a:r>
            <a:r>
              <a:rPr lang="zh-CN" altLang="en-US" sz="1800" dirty="0" smtClean="0"/>
              <a:t>主键字段 数据类型</a:t>
            </a:r>
            <a:r>
              <a:rPr lang="en-US" altLang="zh-CN" sz="1800" dirty="0" smtClean="0"/>
              <a:t> </a:t>
            </a:r>
            <a:r>
              <a:rPr lang="en-US" altLang="zh-CN" sz="1800" dirty="0"/>
              <a:t>primary key</a:t>
            </a:r>
            <a:r>
              <a:rPr lang="en-US" altLang="zh-CN" sz="1800" dirty="0" smtClean="0"/>
              <a:t>;</a:t>
            </a:r>
          </a:p>
          <a:p>
            <a:r>
              <a:rPr lang="zh-CN" altLang="en-US" sz="1800" dirty="0" smtClean="0"/>
              <a:t>或者：</a:t>
            </a:r>
            <a:endParaRPr lang="en-US" altLang="zh-CN" sz="1800" dirty="0" smtClean="0"/>
          </a:p>
          <a:p>
            <a:r>
              <a:rPr lang="en-US" altLang="zh-CN" sz="1800" dirty="0" smtClean="0"/>
              <a:t>Alter table</a:t>
            </a:r>
            <a:r>
              <a:rPr lang="zh-CN" altLang="en-US" sz="1800" dirty="0"/>
              <a:t>表</a:t>
            </a:r>
            <a:r>
              <a:rPr lang="zh-CN" altLang="en-US" sz="1800" dirty="0" smtClean="0"/>
              <a:t>名 </a:t>
            </a:r>
            <a:r>
              <a:rPr lang="en-US" altLang="zh-CN" sz="1800" dirty="0" smtClean="0"/>
              <a:t>change </a:t>
            </a:r>
            <a:r>
              <a:rPr lang="zh-CN" altLang="en-US" sz="1800" dirty="0" smtClean="0"/>
              <a:t>主</a:t>
            </a:r>
            <a:r>
              <a:rPr lang="zh-CN" altLang="en-US" sz="1800" dirty="0"/>
              <a:t>键</a:t>
            </a:r>
            <a:r>
              <a:rPr lang="zh-CN" altLang="en-US" sz="1800" dirty="0" smtClean="0"/>
              <a:t>字段 主</a:t>
            </a:r>
            <a:r>
              <a:rPr lang="zh-CN" altLang="en-US" sz="1800" dirty="0"/>
              <a:t>键</a:t>
            </a:r>
            <a:r>
              <a:rPr lang="zh-CN" altLang="en-US" sz="1800" dirty="0" smtClean="0"/>
              <a:t>字段 数据类型</a:t>
            </a:r>
            <a:r>
              <a:rPr lang="en-US" altLang="zh-CN" sz="1800" dirty="0" smtClean="0"/>
              <a:t> </a:t>
            </a:r>
            <a:r>
              <a:rPr lang="en-US" altLang="zh-CN" sz="1800" dirty="0"/>
              <a:t>primary key;</a:t>
            </a:r>
            <a:endParaRPr lang="en-US" altLang="zh-CN" sz="1800" dirty="0" smtClean="0"/>
          </a:p>
          <a:p>
            <a:r>
              <a:rPr lang="zh-CN" altLang="en-US" sz="1800" dirty="0"/>
              <a:t>如</a:t>
            </a:r>
            <a:r>
              <a:rPr lang="zh-CN" altLang="en-US" sz="1800" dirty="0" smtClean="0"/>
              <a:t>：</a:t>
            </a:r>
            <a:r>
              <a:rPr lang="zh-CN" altLang="en-US" sz="1800" dirty="0"/>
              <a:t>修改</a:t>
            </a:r>
            <a:r>
              <a:rPr lang="zh-CN" altLang="en-US" sz="1800" dirty="0" smtClean="0"/>
              <a:t>学生</a:t>
            </a:r>
            <a:r>
              <a:rPr lang="zh-CN" altLang="en-US" sz="1800" dirty="0"/>
              <a:t>表的“学号”为主键</a:t>
            </a:r>
          </a:p>
          <a:p>
            <a:r>
              <a:rPr lang="en-US" altLang="zh-CN" sz="1800" dirty="0" smtClean="0"/>
              <a:t>alter </a:t>
            </a:r>
            <a:r>
              <a:rPr lang="en-US" altLang="zh-CN" sz="1800" dirty="0"/>
              <a:t>table </a:t>
            </a:r>
            <a:r>
              <a:rPr lang="zh-CN" altLang="en-US" sz="1800" dirty="0"/>
              <a:t>学生表 </a:t>
            </a:r>
            <a:r>
              <a:rPr lang="en-US" altLang="zh-CN" sz="1800" dirty="0"/>
              <a:t>modify </a:t>
            </a:r>
            <a:r>
              <a:rPr lang="zh-CN" altLang="en-US" sz="1800" dirty="0"/>
              <a:t>学号 </a:t>
            </a:r>
            <a:r>
              <a:rPr lang="en-US" altLang="zh-CN" sz="1800" dirty="0" err="1"/>
              <a:t>varchar</a:t>
            </a:r>
            <a:r>
              <a:rPr lang="en-US" altLang="zh-CN" sz="1800" dirty="0"/>
              <a:t>(3) primary key</a:t>
            </a:r>
            <a:r>
              <a:rPr lang="en-US" altLang="zh-CN" sz="1800" dirty="0" smtClean="0"/>
              <a:t>;</a:t>
            </a:r>
          </a:p>
          <a:p>
            <a:r>
              <a:rPr lang="zh-CN" altLang="en-US" sz="1800" dirty="0" smtClean="0"/>
              <a:t>或者：</a:t>
            </a:r>
            <a:endParaRPr lang="en-US" altLang="zh-CN" sz="1800" dirty="0" smtClean="0"/>
          </a:p>
          <a:p>
            <a:r>
              <a:rPr lang="en-US" altLang="zh-CN" sz="1800" dirty="0"/>
              <a:t>Alter table </a:t>
            </a:r>
            <a:r>
              <a:rPr lang="zh-CN" altLang="en-US" sz="1800" dirty="0"/>
              <a:t>学生表 </a:t>
            </a:r>
            <a:r>
              <a:rPr lang="en-US" altLang="zh-CN" sz="1800" dirty="0"/>
              <a:t>change </a:t>
            </a:r>
            <a:r>
              <a:rPr lang="zh-CN" altLang="en-US" sz="1800" dirty="0"/>
              <a:t>学号 学号 </a:t>
            </a:r>
            <a:r>
              <a:rPr lang="en-US" altLang="zh-CN" sz="1800" dirty="0" err="1"/>
              <a:t>varchar</a:t>
            </a:r>
            <a:r>
              <a:rPr lang="en-US" altLang="zh-CN" sz="1800" dirty="0"/>
              <a:t>(3) primary key;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72287648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99593" y="476672"/>
            <a:ext cx="6727304" cy="533400"/>
          </a:xfrm>
        </p:spPr>
        <p:txBody>
          <a:bodyPr/>
          <a:lstStyle/>
          <a:p>
            <a:r>
              <a:rPr lang="en-US" altLang="zh-CN" dirty="0" smtClean="0"/>
              <a:t>2-3</a:t>
            </a:r>
            <a:r>
              <a:rPr lang="zh-CN" altLang="en-US" dirty="0" smtClean="0"/>
              <a:t>、删除表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Drop table </a:t>
            </a:r>
            <a:r>
              <a:rPr lang="zh-CN" altLang="en-US" dirty="0" smtClean="0"/>
              <a:t>表名</a:t>
            </a:r>
            <a:endParaRPr lang="en-US" altLang="zh-CN" dirty="0" smtClean="0"/>
          </a:p>
          <a:p>
            <a:r>
              <a:rPr lang="zh-CN" altLang="en-US" dirty="0" smtClean="0"/>
              <a:t>如：删除库中的“学生表</a:t>
            </a:r>
            <a:r>
              <a:rPr lang="en-US" altLang="zh-CN" dirty="0" smtClean="0"/>
              <a:t>3</a:t>
            </a:r>
            <a:r>
              <a:rPr lang="zh-CN" altLang="en-US" dirty="0" smtClean="0"/>
              <a:t>”</a:t>
            </a:r>
            <a:endParaRPr lang="en-US" altLang="zh-CN" dirty="0" smtClean="0"/>
          </a:p>
          <a:p>
            <a:r>
              <a:rPr lang="en-US" altLang="zh-CN" dirty="0"/>
              <a:t>Drop </a:t>
            </a:r>
            <a:r>
              <a:rPr lang="en-US" altLang="zh-CN" dirty="0" smtClean="0"/>
              <a:t>table </a:t>
            </a:r>
            <a:r>
              <a:rPr lang="zh-CN" altLang="en-US" dirty="0" smtClean="0"/>
              <a:t>学生</a:t>
            </a:r>
            <a:r>
              <a:rPr lang="zh-CN" altLang="en-US" dirty="0"/>
              <a:t>表</a:t>
            </a:r>
            <a:r>
              <a:rPr lang="en-US" altLang="zh-CN" dirty="0" smtClean="0"/>
              <a:t>3;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51374168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115617" y="476672"/>
            <a:ext cx="6511280" cy="533400"/>
          </a:xfrm>
        </p:spPr>
        <p:txBody>
          <a:bodyPr/>
          <a:lstStyle/>
          <a:p>
            <a:r>
              <a:rPr lang="en-US" altLang="zh-CN" dirty="0" smtClean="0"/>
              <a:t>2-4</a:t>
            </a:r>
            <a:r>
              <a:rPr lang="zh-CN" altLang="en-US" dirty="0"/>
              <a:t>、</a:t>
            </a:r>
            <a:r>
              <a:rPr lang="zh-CN" altLang="en-US" dirty="0" smtClean="0"/>
              <a:t>小结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000" dirty="0" smtClean="0"/>
              <a:t>一、基本命令</a:t>
            </a:r>
            <a:endParaRPr lang="en-US" altLang="zh-CN" sz="2000" dirty="0" smtClean="0"/>
          </a:p>
          <a:p>
            <a:r>
              <a:rPr lang="en-US" altLang="zh-CN" sz="2000" dirty="0" smtClean="0"/>
              <a:t>1</a:t>
            </a:r>
            <a:r>
              <a:rPr lang="zh-CN" altLang="en-US" sz="2000" dirty="0" smtClean="0"/>
              <a:t>、创建表，用</a:t>
            </a:r>
            <a:r>
              <a:rPr lang="en-US" altLang="zh-CN" sz="2000" dirty="0" smtClean="0"/>
              <a:t>create table</a:t>
            </a:r>
            <a:r>
              <a:rPr lang="zh-CN" altLang="en-US" sz="2000" dirty="0" smtClean="0"/>
              <a:t>命令</a:t>
            </a:r>
            <a:endParaRPr lang="en-US" altLang="zh-CN" sz="2000" dirty="0" smtClean="0"/>
          </a:p>
          <a:p>
            <a:r>
              <a:rPr lang="en-US" altLang="zh-CN" sz="2000" dirty="0" smtClean="0"/>
              <a:t>2</a:t>
            </a:r>
            <a:r>
              <a:rPr lang="zh-CN" altLang="en-US" sz="2000" dirty="0" smtClean="0"/>
              <a:t>、修改表，用</a:t>
            </a:r>
            <a:r>
              <a:rPr lang="en-US" altLang="zh-CN" sz="2000" dirty="0" smtClean="0"/>
              <a:t>alter table</a:t>
            </a:r>
            <a:r>
              <a:rPr lang="zh-CN" altLang="en-US" sz="2000" dirty="0"/>
              <a:t>命令</a:t>
            </a:r>
          </a:p>
          <a:p>
            <a:r>
              <a:rPr lang="en-US" altLang="zh-CN" sz="2000" dirty="0" smtClean="0"/>
              <a:t>3</a:t>
            </a:r>
            <a:r>
              <a:rPr lang="zh-CN" altLang="en-US" sz="2000" dirty="0" smtClean="0"/>
              <a:t>、删除表，用</a:t>
            </a:r>
            <a:r>
              <a:rPr lang="en-US" altLang="zh-CN" sz="2000" dirty="0" smtClean="0"/>
              <a:t>drop </a:t>
            </a:r>
            <a:r>
              <a:rPr lang="en-US" altLang="zh-CN" sz="2000" dirty="0"/>
              <a:t>table</a:t>
            </a:r>
            <a:r>
              <a:rPr lang="zh-CN" altLang="en-US" sz="2000" dirty="0"/>
              <a:t>命令</a:t>
            </a:r>
          </a:p>
          <a:p>
            <a:r>
              <a:rPr lang="zh-CN" altLang="en-US" sz="2000" dirty="0" smtClean="0"/>
              <a:t>二、修改表（</a:t>
            </a:r>
            <a:r>
              <a:rPr lang="en-US" altLang="zh-CN" sz="2000" dirty="0" smtClean="0"/>
              <a:t>alter table</a:t>
            </a:r>
            <a:r>
              <a:rPr lang="zh-CN" altLang="en-US" sz="2000" dirty="0" smtClean="0"/>
              <a:t>）命令中</a:t>
            </a:r>
            <a:endParaRPr lang="en-US" altLang="zh-CN" sz="2000" dirty="0" smtClean="0"/>
          </a:p>
          <a:p>
            <a:r>
              <a:rPr lang="en-US" altLang="zh-CN" sz="2000" dirty="0" smtClean="0"/>
              <a:t>1</a:t>
            </a:r>
            <a:r>
              <a:rPr lang="zh-CN" altLang="en-US" sz="2000" dirty="0" smtClean="0"/>
              <a:t>、增加字段，用关键字</a:t>
            </a:r>
            <a:r>
              <a:rPr lang="en-US" altLang="zh-CN" sz="2000" dirty="0" smtClean="0"/>
              <a:t>add</a:t>
            </a:r>
          </a:p>
          <a:p>
            <a:r>
              <a:rPr lang="zh-CN" altLang="en-US" sz="2000" dirty="0" smtClean="0"/>
              <a:t>如：</a:t>
            </a:r>
            <a:r>
              <a:rPr lang="en-US" altLang="zh-CN" sz="2000" dirty="0" smtClean="0"/>
              <a:t>Alter </a:t>
            </a:r>
            <a:r>
              <a:rPr lang="en-US" altLang="zh-CN" sz="2000" dirty="0"/>
              <a:t>table </a:t>
            </a:r>
            <a:r>
              <a:rPr lang="zh-CN" altLang="en-US" sz="2000" dirty="0"/>
              <a:t>学生表 </a:t>
            </a:r>
            <a:r>
              <a:rPr lang="en-US" altLang="zh-CN" sz="2000" dirty="0"/>
              <a:t>add </a:t>
            </a:r>
            <a:r>
              <a:rPr lang="zh-CN" altLang="en-US" sz="2000" dirty="0"/>
              <a:t>籍贯 </a:t>
            </a:r>
            <a:r>
              <a:rPr lang="en-US" altLang="zh-CN" sz="2000" dirty="0" err="1"/>
              <a:t>varchar</a:t>
            </a:r>
            <a:r>
              <a:rPr lang="en-US" altLang="zh-CN" sz="2000" dirty="0"/>
              <a:t>(10);</a:t>
            </a:r>
          </a:p>
          <a:p>
            <a:r>
              <a:rPr lang="en-US" altLang="zh-CN" sz="2000" dirty="0" smtClean="0"/>
              <a:t>2</a:t>
            </a:r>
            <a:r>
              <a:rPr lang="zh-CN" altLang="en-US" sz="2000" dirty="0" smtClean="0"/>
              <a:t>、修改字段名或数据类型，用</a:t>
            </a:r>
            <a:r>
              <a:rPr lang="en-US" altLang="zh-CN" sz="2000" dirty="0" smtClean="0"/>
              <a:t>change</a:t>
            </a:r>
          </a:p>
          <a:p>
            <a:r>
              <a:rPr lang="en-US" altLang="zh-CN" sz="2000" dirty="0" smtClean="0"/>
              <a:t>3</a:t>
            </a:r>
            <a:r>
              <a:rPr lang="zh-CN" altLang="en-US" sz="2000" dirty="0" smtClean="0"/>
              <a:t>、只修改字段的数据类型，也可用</a:t>
            </a:r>
            <a:r>
              <a:rPr lang="en-US" altLang="zh-CN" sz="2000" dirty="0" smtClean="0"/>
              <a:t>modify</a:t>
            </a:r>
          </a:p>
          <a:p>
            <a:r>
              <a:rPr lang="en-US" altLang="zh-CN" sz="2000" dirty="0" smtClean="0"/>
              <a:t>4</a:t>
            </a:r>
            <a:r>
              <a:rPr lang="zh-CN" altLang="en-US" sz="2000" dirty="0" smtClean="0"/>
              <a:t>、删除字段，用</a:t>
            </a:r>
            <a:r>
              <a:rPr lang="en-US" altLang="zh-CN" sz="2000" dirty="0" smtClean="0"/>
              <a:t>drop</a:t>
            </a:r>
          </a:p>
          <a:p>
            <a:endParaRPr lang="en-US" altLang="zh-CN" sz="2000" dirty="0" smtClean="0"/>
          </a:p>
          <a:p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086379640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3569" y="260648"/>
            <a:ext cx="8064896" cy="6336704"/>
          </a:xfrm>
        </p:spPr>
        <p:txBody>
          <a:bodyPr/>
          <a:lstStyle/>
          <a:p>
            <a:r>
              <a:rPr lang="zh-CN" altLang="en-US" dirty="0" smtClean="0"/>
              <a:t>三、主键</a:t>
            </a:r>
            <a:endParaRPr lang="en-US" altLang="zh-CN" dirty="0" smtClean="0"/>
          </a:p>
          <a:p>
            <a:r>
              <a:rPr lang="en-US" altLang="zh-CN" sz="2000" dirty="0" smtClean="0"/>
              <a:t>1</a:t>
            </a:r>
            <a:r>
              <a:rPr lang="zh-CN" altLang="en-US" sz="2000" dirty="0" smtClean="0"/>
              <a:t>、建表时，直接定义主键。</a:t>
            </a:r>
            <a:endParaRPr lang="en-US" altLang="zh-CN" sz="2000" dirty="0" smtClean="0"/>
          </a:p>
          <a:p>
            <a:r>
              <a:rPr lang="zh-CN" altLang="en-US" sz="2000" dirty="0" smtClean="0"/>
              <a:t>（</a:t>
            </a:r>
            <a:r>
              <a:rPr lang="en-US" altLang="zh-CN" sz="2000" dirty="0" smtClean="0"/>
              <a:t>1</a:t>
            </a:r>
            <a:r>
              <a:rPr lang="zh-CN" altLang="en-US" sz="2000" dirty="0" smtClean="0"/>
              <a:t>）单字段主键可以把</a:t>
            </a:r>
            <a:r>
              <a:rPr lang="en-US" altLang="zh-CN" sz="2000" dirty="0" smtClean="0"/>
              <a:t>primary key</a:t>
            </a:r>
            <a:r>
              <a:rPr lang="zh-CN" altLang="en-US" sz="2000" dirty="0" smtClean="0"/>
              <a:t>直接写在主键字段之后。</a:t>
            </a:r>
            <a:endParaRPr lang="en-US" altLang="zh-CN" sz="2000" dirty="0" smtClean="0"/>
          </a:p>
          <a:p>
            <a:r>
              <a:rPr lang="en-US" altLang="zh-CN" sz="2000" dirty="0" smtClean="0"/>
              <a:t> (2) </a:t>
            </a:r>
            <a:r>
              <a:rPr lang="zh-CN" altLang="en-US" sz="2000" dirty="0" smtClean="0"/>
              <a:t>如不写在字段定义之后，也可以将 </a:t>
            </a:r>
            <a:r>
              <a:rPr lang="en-US" altLang="zh-CN" sz="2000" dirty="0" smtClean="0"/>
              <a:t>primary key </a:t>
            </a:r>
            <a:r>
              <a:rPr lang="zh-CN" altLang="en-US" sz="2000" dirty="0" smtClean="0"/>
              <a:t>（字段名）单独放在最后一项。注意此时字段名要带括号。</a:t>
            </a:r>
            <a:endParaRPr lang="en-US" altLang="zh-CN" sz="2000" dirty="0" smtClean="0"/>
          </a:p>
          <a:p>
            <a:r>
              <a:rPr lang="zh-CN" altLang="en-US" sz="2000" dirty="0" smtClean="0"/>
              <a:t>如定义联合主键，必须单独放在最后一项，</a:t>
            </a:r>
            <a:r>
              <a:rPr lang="en-US" altLang="zh-CN" sz="2000" dirty="0"/>
              <a:t>primary key </a:t>
            </a:r>
            <a:r>
              <a:rPr lang="zh-CN" altLang="en-US" sz="2000" dirty="0"/>
              <a:t>（</a:t>
            </a:r>
            <a:r>
              <a:rPr lang="zh-CN" altLang="en-US" sz="2000" dirty="0" smtClean="0"/>
              <a:t>字段名</a:t>
            </a:r>
            <a:r>
              <a:rPr lang="en-US" altLang="zh-CN" sz="2000" dirty="0" smtClean="0"/>
              <a:t>1</a:t>
            </a:r>
            <a:r>
              <a:rPr lang="zh-CN" altLang="en-US" sz="2000" dirty="0" smtClean="0"/>
              <a:t>，字段名</a:t>
            </a:r>
            <a:r>
              <a:rPr lang="en-US" altLang="zh-CN" sz="2000" dirty="0" smtClean="0"/>
              <a:t>2</a:t>
            </a:r>
            <a:r>
              <a:rPr lang="zh-CN" altLang="en-US" sz="2000" dirty="0" smtClean="0"/>
              <a:t>）</a:t>
            </a:r>
            <a:endParaRPr lang="en-US" altLang="zh-CN" sz="2000" dirty="0" smtClean="0"/>
          </a:p>
          <a:p>
            <a:r>
              <a:rPr lang="en-US" altLang="zh-CN" sz="2000" dirty="0" smtClean="0"/>
              <a:t>2</a:t>
            </a:r>
            <a:r>
              <a:rPr lang="zh-CN" altLang="en-US" sz="2000" dirty="0"/>
              <a:t>、建</a:t>
            </a:r>
            <a:r>
              <a:rPr lang="zh-CN" altLang="en-US" sz="2000" dirty="0" smtClean="0"/>
              <a:t>表后，增加主键定义。</a:t>
            </a:r>
            <a:endParaRPr lang="en-US" altLang="zh-CN" sz="2000" dirty="0" smtClean="0"/>
          </a:p>
          <a:p>
            <a:r>
              <a:rPr lang="en-US" altLang="zh-CN" sz="2000" dirty="0"/>
              <a:t>alter table </a:t>
            </a:r>
            <a:r>
              <a:rPr lang="zh-CN" altLang="en-US" sz="2000" dirty="0"/>
              <a:t>表名 </a:t>
            </a:r>
            <a:r>
              <a:rPr lang="en-US" altLang="zh-CN" sz="2000" dirty="0"/>
              <a:t>add primary key (</a:t>
            </a:r>
            <a:r>
              <a:rPr lang="zh-CN" altLang="en-US" sz="2000" dirty="0"/>
              <a:t>字段名</a:t>
            </a:r>
            <a:r>
              <a:rPr lang="en-US" altLang="zh-CN" sz="2000" dirty="0"/>
              <a:t>);</a:t>
            </a:r>
          </a:p>
          <a:p>
            <a:r>
              <a:rPr lang="en-US" altLang="zh-CN" sz="2000" dirty="0" smtClean="0"/>
              <a:t>3</a:t>
            </a:r>
            <a:r>
              <a:rPr lang="zh-CN" altLang="en-US" sz="2000" dirty="0" smtClean="0"/>
              <a:t>、共有三种类型的主键：</a:t>
            </a:r>
            <a:endParaRPr lang="en-US" altLang="zh-CN" sz="2000" dirty="0" smtClean="0"/>
          </a:p>
          <a:p>
            <a:r>
              <a:rPr lang="zh-CN" altLang="en-US" sz="2000" dirty="0" smtClean="0"/>
              <a:t>（</a:t>
            </a:r>
            <a:r>
              <a:rPr lang="en-US" altLang="zh-CN" sz="2000" dirty="0" smtClean="0"/>
              <a:t>1</a:t>
            </a:r>
            <a:r>
              <a:rPr lang="zh-CN" altLang="en-US" sz="2000" dirty="0" smtClean="0"/>
              <a:t>）单字段为主键</a:t>
            </a:r>
            <a:endParaRPr lang="en-US" altLang="zh-CN" sz="2000" dirty="0" smtClean="0"/>
          </a:p>
          <a:p>
            <a:r>
              <a:rPr lang="zh-CN" altLang="en-US" sz="2000" dirty="0" smtClean="0"/>
              <a:t>（</a:t>
            </a:r>
            <a:r>
              <a:rPr lang="en-US" altLang="zh-CN" sz="2000" dirty="0" smtClean="0"/>
              <a:t>2</a:t>
            </a:r>
            <a:r>
              <a:rPr lang="zh-CN" altLang="en-US" sz="2000" dirty="0" smtClean="0"/>
              <a:t>）多字段为主键，又称联合主键</a:t>
            </a:r>
            <a:endParaRPr lang="en-US" altLang="zh-CN" sz="2000" dirty="0" smtClean="0"/>
          </a:p>
          <a:p>
            <a:r>
              <a:rPr lang="zh-CN" altLang="en-US" sz="2000" dirty="0" smtClean="0"/>
              <a:t>（</a:t>
            </a:r>
            <a:r>
              <a:rPr lang="en-US" altLang="zh-CN" sz="2000" dirty="0" smtClean="0"/>
              <a:t>3</a:t>
            </a:r>
            <a:r>
              <a:rPr lang="zh-CN" altLang="en-US" sz="2000" dirty="0" smtClean="0"/>
              <a:t>）标识列作主键（要有关键字</a:t>
            </a:r>
            <a:r>
              <a:rPr lang="en-US" altLang="zh-CN" sz="2000" dirty="0" err="1" smtClean="0"/>
              <a:t>auto_increment</a:t>
            </a:r>
            <a:r>
              <a:rPr lang="zh-CN" altLang="en-US" sz="2000" dirty="0" smtClean="0"/>
              <a:t>）</a:t>
            </a:r>
            <a:endParaRPr lang="en-US" altLang="zh-CN" sz="2000" dirty="0" smtClean="0"/>
          </a:p>
          <a:p>
            <a:r>
              <a:rPr lang="zh-CN" altLang="en-US" sz="2000" dirty="0" smtClean="0"/>
              <a:t>如：</a:t>
            </a:r>
            <a:r>
              <a:rPr lang="en-US" altLang="zh-CN" sz="2000" dirty="0" smtClean="0"/>
              <a:t>id </a:t>
            </a:r>
            <a:r>
              <a:rPr lang="en-US" altLang="zh-CN" sz="2000" dirty="0" err="1"/>
              <a:t>int</a:t>
            </a:r>
            <a:r>
              <a:rPr lang="en-US" altLang="zh-CN" sz="2000" dirty="0"/>
              <a:t> primary key </a:t>
            </a:r>
            <a:r>
              <a:rPr lang="en-US" altLang="zh-CN" sz="2000" dirty="0" err="1"/>
              <a:t>auto_increment</a:t>
            </a:r>
            <a:r>
              <a:rPr lang="en-US" altLang="zh-CN" sz="2000" dirty="0"/>
              <a:t>,</a:t>
            </a:r>
          </a:p>
          <a:p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0962558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1562" y="332656"/>
            <a:ext cx="8136904" cy="5810988"/>
          </a:xfrm>
        </p:spPr>
        <p:txBody>
          <a:bodyPr/>
          <a:lstStyle/>
          <a:p>
            <a:r>
              <a:rPr lang="zh-CN" altLang="en-US" dirty="0" smtClean="0"/>
              <a:t>四、完整性约束</a:t>
            </a:r>
            <a:endParaRPr lang="en-US" altLang="zh-CN" dirty="0" smtClean="0"/>
          </a:p>
          <a:p>
            <a:r>
              <a:rPr lang="en-US" altLang="zh-CN" dirty="0" smtClean="0"/>
              <a:t>MYSQL</a:t>
            </a:r>
            <a:r>
              <a:rPr lang="zh-CN" altLang="en-US" dirty="0" smtClean="0"/>
              <a:t>目前有</a:t>
            </a:r>
            <a:r>
              <a:rPr lang="en-US" altLang="zh-CN" dirty="0" smtClean="0"/>
              <a:t>7</a:t>
            </a:r>
            <a:r>
              <a:rPr lang="zh-CN" altLang="en-US" dirty="0" smtClean="0"/>
              <a:t>种约束</a:t>
            </a:r>
            <a:endParaRPr lang="en-US" altLang="zh-CN" dirty="0" smtClean="0"/>
          </a:p>
          <a:p>
            <a:r>
              <a:rPr lang="en-US" altLang="zh-CN" dirty="0" smtClean="0"/>
              <a:t>1</a:t>
            </a:r>
            <a:r>
              <a:rPr lang="zh-CN" altLang="en-US" dirty="0" smtClean="0"/>
              <a:t>、非空约束： </a:t>
            </a:r>
            <a:r>
              <a:rPr lang="en-US" altLang="zh-CN" dirty="0" smtClean="0"/>
              <a:t>not null</a:t>
            </a:r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、主键约束： </a:t>
            </a:r>
            <a:r>
              <a:rPr lang="en-US" altLang="zh-CN" dirty="0" smtClean="0"/>
              <a:t>primary key</a:t>
            </a:r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、默认约束： </a:t>
            </a:r>
            <a:r>
              <a:rPr lang="en-US" altLang="zh-CN" dirty="0" smtClean="0"/>
              <a:t>default</a:t>
            </a:r>
          </a:p>
          <a:p>
            <a:r>
              <a:rPr lang="en-US" altLang="zh-CN" dirty="0" smtClean="0"/>
              <a:t>4</a:t>
            </a:r>
            <a:r>
              <a:rPr lang="zh-CN" altLang="en-US" dirty="0" smtClean="0"/>
              <a:t>、唯一约束： </a:t>
            </a:r>
            <a:r>
              <a:rPr lang="en-US" altLang="zh-CN" dirty="0" smtClean="0"/>
              <a:t>unique</a:t>
            </a:r>
          </a:p>
          <a:p>
            <a:r>
              <a:rPr lang="en-US" altLang="zh-CN" dirty="0" smtClean="0"/>
              <a:t>5</a:t>
            </a:r>
            <a:r>
              <a:rPr lang="zh-CN" altLang="en-US" dirty="0"/>
              <a:t>、外</a:t>
            </a:r>
            <a:r>
              <a:rPr lang="zh-CN" altLang="en-US" dirty="0" smtClean="0"/>
              <a:t>键约束： </a:t>
            </a:r>
            <a:r>
              <a:rPr lang="en-US" altLang="zh-CN" dirty="0" smtClean="0"/>
              <a:t>foreign</a:t>
            </a:r>
          </a:p>
          <a:p>
            <a:r>
              <a:rPr lang="en-US" altLang="zh-CN" dirty="0" smtClean="0"/>
              <a:t>6</a:t>
            </a:r>
            <a:r>
              <a:rPr lang="zh-CN" altLang="en-US" dirty="0"/>
              <a:t>、自增约束</a:t>
            </a:r>
            <a:r>
              <a:rPr lang="zh-CN" altLang="en-US" dirty="0" smtClean="0"/>
              <a:t>： </a:t>
            </a:r>
            <a:r>
              <a:rPr lang="en-US" altLang="zh-CN" dirty="0" err="1" smtClean="0"/>
              <a:t>auto_increment</a:t>
            </a:r>
            <a:r>
              <a:rPr lang="zh-CN" altLang="en-US" dirty="0" smtClean="0"/>
              <a:t> </a:t>
            </a:r>
            <a:endParaRPr lang="en-US" altLang="zh-CN" dirty="0" smtClean="0"/>
          </a:p>
          <a:p>
            <a:r>
              <a:rPr lang="en-US" altLang="zh-CN" dirty="0" smtClean="0"/>
              <a:t>7</a:t>
            </a:r>
            <a:r>
              <a:rPr lang="zh-CN" altLang="en-US" dirty="0" smtClean="0"/>
              <a:t>、检查约束： </a:t>
            </a:r>
            <a:r>
              <a:rPr lang="en-US" altLang="zh-CN" dirty="0" smtClean="0"/>
              <a:t>check   </a:t>
            </a:r>
            <a:r>
              <a:rPr lang="en-US" altLang="zh-CN" sz="1600" i="1" dirty="0" smtClean="0"/>
              <a:t>[MYSQL8.0.15</a:t>
            </a:r>
            <a:r>
              <a:rPr lang="zh-CN" altLang="en-US" sz="1600" i="1" dirty="0" smtClean="0"/>
              <a:t>以后的版本才支持</a:t>
            </a:r>
            <a:r>
              <a:rPr lang="en-US" altLang="zh-CN" sz="1600" i="1" dirty="0" smtClean="0"/>
              <a:t>]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5606647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476672"/>
            <a:ext cx="7286676" cy="5666972"/>
          </a:xfrm>
        </p:spPr>
        <p:txBody>
          <a:bodyPr/>
          <a:lstStyle/>
          <a:p>
            <a:r>
              <a:rPr lang="zh-CN" altLang="en-US" dirty="0" smtClean="0"/>
              <a:t>五、显示表</a:t>
            </a:r>
            <a:endParaRPr lang="en-US" altLang="zh-CN" dirty="0"/>
          </a:p>
          <a:p>
            <a:r>
              <a:rPr lang="en-US" altLang="zh-CN" dirty="0" smtClean="0"/>
              <a:t>1</a:t>
            </a:r>
            <a:r>
              <a:rPr lang="zh-CN" altLang="en-US" dirty="0" smtClean="0"/>
              <a:t>、显示一个数据库内的所有表名</a:t>
            </a:r>
            <a:endParaRPr lang="en-US" altLang="zh-CN" dirty="0" smtClean="0"/>
          </a:p>
          <a:p>
            <a:r>
              <a:rPr lang="en-US" altLang="zh-CN" dirty="0" smtClean="0"/>
              <a:t>Show tables;</a:t>
            </a:r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、显示某表的定义结构：</a:t>
            </a:r>
            <a:endParaRPr lang="en-US" altLang="zh-CN" dirty="0" smtClean="0"/>
          </a:p>
          <a:p>
            <a:r>
              <a:rPr lang="en-US" altLang="zh-CN" dirty="0" smtClean="0"/>
              <a:t>Show create table </a:t>
            </a:r>
            <a:r>
              <a:rPr lang="zh-CN" altLang="en-US" dirty="0" smtClean="0"/>
              <a:t>表名</a:t>
            </a:r>
            <a:r>
              <a:rPr lang="en-US" altLang="zh-CN" dirty="0" smtClean="0"/>
              <a:t>;</a:t>
            </a:r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、以网格显示表的结构</a:t>
            </a:r>
            <a:endParaRPr lang="en-US" altLang="zh-CN" dirty="0" smtClean="0"/>
          </a:p>
          <a:p>
            <a:r>
              <a:rPr lang="en-US" altLang="zh-CN" dirty="0"/>
              <a:t>describe </a:t>
            </a:r>
            <a:r>
              <a:rPr lang="zh-CN" altLang="en-US" dirty="0"/>
              <a:t>表名</a:t>
            </a:r>
            <a:r>
              <a:rPr lang="en-US" altLang="zh-CN" dirty="0" smtClean="0"/>
              <a:t>;</a:t>
            </a:r>
            <a:r>
              <a:rPr lang="zh-CN" altLang="en-US" dirty="0" smtClean="0"/>
              <a:t>也可简写为：</a:t>
            </a:r>
            <a:r>
              <a:rPr lang="en-US" altLang="zh-CN" dirty="0" err="1" smtClean="0"/>
              <a:t>Desc</a:t>
            </a:r>
            <a:r>
              <a:rPr lang="en-US" altLang="zh-CN" dirty="0" smtClean="0"/>
              <a:t> </a:t>
            </a:r>
            <a:r>
              <a:rPr lang="zh-CN" altLang="en-US" dirty="0" smtClean="0"/>
              <a:t>表名；</a:t>
            </a:r>
            <a:endParaRPr lang="en-US" altLang="zh-CN" dirty="0" smtClean="0"/>
          </a:p>
          <a:p>
            <a:r>
              <a:rPr lang="zh-CN" altLang="en-US" dirty="0" smtClean="0"/>
              <a:t>或 </a:t>
            </a:r>
            <a:r>
              <a:rPr lang="en-US" altLang="zh-CN" dirty="0"/>
              <a:t>explain </a:t>
            </a:r>
            <a:r>
              <a:rPr lang="zh-CN" altLang="en-US" dirty="0" smtClean="0"/>
              <a:t>表名；（不可简写）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1647790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6655296" cy="533400"/>
          </a:xfrm>
        </p:spPr>
        <p:txBody>
          <a:bodyPr/>
          <a:lstStyle/>
          <a:p>
            <a:r>
              <a:rPr lang="en-US" altLang="zh-CN" dirty="0" smtClean="0"/>
              <a:t>2-5</a:t>
            </a:r>
            <a:r>
              <a:rPr lang="zh-CN" altLang="en-US" dirty="0" smtClean="0"/>
              <a:t>、综合练习</a:t>
            </a:r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48953352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_MS_PPTBrainstorm_TP01018437">
  <a:themeElements>
    <a:clrScheme name="MS_PPTBrainstorm_TP01018437 6">
      <a:dk1>
        <a:srgbClr val="000066"/>
      </a:dk1>
      <a:lt1>
        <a:srgbClr val="000099"/>
      </a:lt1>
      <a:dk2>
        <a:srgbClr val="00CC00"/>
      </a:dk2>
      <a:lt2>
        <a:srgbClr val="FFCC00"/>
      </a:lt2>
      <a:accent1>
        <a:srgbClr val="3333FF"/>
      </a:accent1>
      <a:accent2>
        <a:srgbClr val="3333CC"/>
      </a:accent2>
      <a:accent3>
        <a:srgbClr val="AAAACA"/>
      </a:accent3>
      <a:accent4>
        <a:srgbClr val="000056"/>
      </a:accent4>
      <a:accent5>
        <a:srgbClr val="ADADFF"/>
      </a:accent5>
      <a:accent6>
        <a:srgbClr val="2D2DB9"/>
      </a:accent6>
      <a:hlink>
        <a:srgbClr val="0099FF"/>
      </a:hlink>
      <a:folHlink>
        <a:srgbClr val="CC9900"/>
      </a:folHlink>
    </a:clrScheme>
    <a:fontScheme name="MS_PPTBrainstorm_TP01018437">
      <a:majorFont>
        <a:latin typeface="宋体"/>
        <a:ea typeface="宋体"/>
        <a:cs typeface=""/>
      </a:majorFont>
      <a:minorFont>
        <a:latin typeface="宋体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6">
        <a:dk1>
          <a:srgbClr val="000066"/>
        </a:dk1>
        <a:lt1>
          <a:srgbClr val="000099"/>
        </a:lt1>
        <a:dk2>
          <a:srgbClr val="00CC00"/>
        </a:dk2>
        <a:lt2>
          <a:srgbClr val="FF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000056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2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3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822</TotalTime>
  <Words>1396</Words>
  <Application>Microsoft Office PowerPoint</Application>
  <PresentationFormat>全屏显示(4:3)</PresentationFormat>
  <Paragraphs>176</Paragraphs>
  <Slides>19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0" baseType="lpstr">
      <vt:lpstr>7_MS_PPTBrainstorm_TP01018437</vt:lpstr>
      <vt:lpstr>第2节、数据表操作</vt:lpstr>
      <vt:lpstr>2-1、创建表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2-2 修改表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2-3、删除表</vt:lpstr>
      <vt:lpstr>2-4、小结</vt:lpstr>
      <vt:lpstr>PowerPoint 演示文稿</vt:lpstr>
      <vt:lpstr>PowerPoint 演示文稿</vt:lpstr>
      <vt:lpstr>PowerPoint 演示文稿</vt:lpstr>
      <vt:lpstr>2-5、综合练习1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数据库原理与应用 （MYSQL）</dc:title>
  <dc:creator>ASUS</dc:creator>
  <cp:lastModifiedBy>李维权</cp:lastModifiedBy>
  <cp:revision>347</cp:revision>
  <dcterms:created xsi:type="dcterms:W3CDTF">2023-09-01T01:54:43Z</dcterms:created>
  <dcterms:modified xsi:type="dcterms:W3CDTF">2024-09-24T07:28:47Z</dcterms:modified>
</cp:coreProperties>
</file>