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2"/>
  </p:notesMasterIdLst>
  <p:sldIdLst>
    <p:sldId id="645" r:id="rId2"/>
    <p:sldId id="651" r:id="rId3"/>
    <p:sldId id="647" r:id="rId4"/>
    <p:sldId id="653" r:id="rId5"/>
    <p:sldId id="648" r:id="rId6"/>
    <p:sldId id="655" r:id="rId7"/>
    <p:sldId id="656" r:id="rId8"/>
    <p:sldId id="657" r:id="rId9"/>
    <p:sldId id="649" r:id="rId10"/>
    <p:sldId id="650" r:id="rId11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6C9644D-B8AA-4842-B55B-23CBD62C4823}" type="datetimeFigureOut">
              <a:rPr lang="zh-CN" altLang="en-US"/>
              <a:pPr>
                <a:defRPr/>
              </a:pPr>
              <a:t>2024-9-24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9406AE-21CF-4281-A704-AD15F0C3E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484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ACBB60-FDAB-4926-8BFF-EA0BEFBACC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23775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DD74F1-AE53-4359-8090-EB67AC61C5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558888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179107-1935-4D78-991F-39BAF6CE61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7096390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246DC4-31B4-455E-AF86-289A90143A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3534007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24B1ED-14C0-489A-911D-BF31827122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0625865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9604D4-D5A0-4C98-BE17-3F5CE4AD4E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5388411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A268C2-9464-47E2-8B3A-3F720FD29F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072365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7C2E3C-502B-4F50-83D6-ECDA6CA60D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666470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FD830-0809-44E3-B858-2F8E686731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3662166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D13750-23C9-44EC-B3FB-5599132CE8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381479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F7DF64-0130-4D4B-88F9-29BA96E84F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6981064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74" y="22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8522823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1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86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86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E4E614-7924-4710-A488-05974A512A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2418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B08C1C-807C-4909-8072-FF2C173559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546804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9EB6B4-A08A-4371-A67C-E308B9E70E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3941239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04D165-5BD8-408F-B6A2-6675D7BD9A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204586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21895A-F9C7-4886-AA1D-B21A5172F7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0990559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fld id="{75C2CC7E-4749-4B94-A543-EF42A41F01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7" r:id="rId1"/>
    <p:sldLayoutId id="2147484828" r:id="rId2"/>
    <p:sldLayoutId id="2147484829" r:id="rId3"/>
    <p:sldLayoutId id="2147484830" r:id="rId4"/>
    <p:sldLayoutId id="2147484831" r:id="rId5"/>
    <p:sldLayoutId id="2147484832" r:id="rId6"/>
    <p:sldLayoutId id="2147484833" r:id="rId7"/>
    <p:sldLayoutId id="2147484834" r:id="rId8"/>
    <p:sldLayoutId id="2147484835" r:id="rId9"/>
    <p:sldLayoutId id="2147484836" r:id="rId10"/>
    <p:sldLayoutId id="2147484837" r:id="rId11"/>
    <p:sldLayoutId id="2147484838" r:id="rId12"/>
    <p:sldLayoutId id="2147484839" r:id="rId13"/>
    <p:sldLayoutId id="2147484840" r:id="rId14"/>
    <p:sldLayoutId id="2147484841" r:id="rId15"/>
    <p:sldLayoutId id="2147484842" r:id="rId16"/>
    <p:sldLayoutId id="2147484843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6655296" cy="533400"/>
          </a:xfrm>
        </p:spPr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/>
              <a:t>3</a:t>
            </a:r>
            <a:r>
              <a:rPr lang="zh-CN" altLang="en-US" dirty="0" smtClean="0"/>
              <a:t>节、数据操作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3-1</a:t>
            </a:r>
            <a:r>
              <a:rPr lang="zh-CN" altLang="en-US" dirty="0" smtClean="0"/>
              <a:t>、增加数据</a:t>
            </a:r>
            <a:endParaRPr lang="en-US" altLang="zh-CN" dirty="0" smtClean="0"/>
          </a:p>
          <a:p>
            <a:r>
              <a:rPr lang="en-US" altLang="zh-CN" dirty="0" smtClean="0"/>
              <a:t>Insert [into] </a:t>
            </a:r>
            <a:r>
              <a:rPr lang="zh-CN" altLang="en-US" dirty="0" smtClean="0"/>
              <a:t>表名</a:t>
            </a:r>
            <a:r>
              <a:rPr lang="en-US" altLang="zh-CN" dirty="0" smtClean="0"/>
              <a:t>(</a:t>
            </a:r>
            <a:r>
              <a:rPr lang="zh-CN" altLang="en-US" dirty="0" smtClean="0"/>
              <a:t>字段列表</a:t>
            </a:r>
            <a:r>
              <a:rPr lang="en-US" altLang="zh-CN" dirty="0" smtClean="0"/>
              <a:t>)</a:t>
            </a:r>
            <a:r>
              <a:rPr lang="zh-CN" altLang="en-US" dirty="0" smtClean="0"/>
              <a:t> </a:t>
            </a:r>
            <a:r>
              <a:rPr lang="en-US" altLang="zh-CN" dirty="0" smtClean="0"/>
              <a:t>values(</a:t>
            </a:r>
            <a:r>
              <a:rPr lang="zh-CN" altLang="en-US" dirty="0" smtClean="0"/>
              <a:t>值列表）</a:t>
            </a:r>
            <a:endParaRPr lang="en-US" altLang="zh-CN" dirty="0" smtClean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、全部字段赋值</a:t>
            </a:r>
            <a:endParaRPr lang="en-US" altLang="zh-CN" dirty="0" smtClean="0"/>
          </a:p>
          <a:p>
            <a:r>
              <a:rPr lang="zh-CN" altLang="en-US" dirty="0" smtClean="0"/>
              <a:t>值的个数</a:t>
            </a:r>
            <a:r>
              <a:rPr lang="zh-CN" altLang="en-US" dirty="0"/>
              <a:t>、顺序，要和表的字段个数、顺序一致。</a:t>
            </a:r>
          </a:p>
          <a:p>
            <a:r>
              <a:rPr lang="zh-CN" altLang="en-US" dirty="0"/>
              <a:t>值列表中，字符型、日期型值一定要用单引号引起来，数值型的值不要引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/>
              <a:t>其中：字段列表可以省略</a:t>
            </a:r>
          </a:p>
          <a:p>
            <a:r>
              <a:rPr lang="en-US" altLang="zh-CN" dirty="0"/>
              <a:t>insert  </a:t>
            </a:r>
            <a:r>
              <a:rPr lang="zh-CN" altLang="en-US" dirty="0"/>
              <a:t>学生表  </a:t>
            </a:r>
            <a:r>
              <a:rPr lang="en-US" altLang="zh-CN" dirty="0"/>
              <a:t>values('</a:t>
            </a:r>
            <a:r>
              <a:rPr lang="zh-CN" altLang="en-US" dirty="0"/>
              <a:t>张三</a:t>
            </a:r>
            <a:r>
              <a:rPr lang="en-US" altLang="zh-CN" dirty="0"/>
              <a:t>'  ,  '</a:t>
            </a:r>
            <a:r>
              <a:rPr lang="zh-CN" altLang="en-US" dirty="0"/>
              <a:t>男</a:t>
            </a:r>
            <a:r>
              <a:rPr lang="en-US" altLang="zh-CN" dirty="0"/>
              <a:t>',  20,  '2002-10-10',  95.5,   '</a:t>
            </a:r>
            <a:r>
              <a:rPr lang="zh-CN" altLang="en-US" dirty="0"/>
              <a:t>山东青岛</a:t>
            </a:r>
            <a:r>
              <a:rPr lang="en-US" altLang="zh-CN" dirty="0"/>
              <a:t>')</a:t>
            </a:r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36465209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476672"/>
            <a:ext cx="8280920" cy="5666972"/>
          </a:xfrm>
        </p:spPr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、部分</a:t>
            </a:r>
            <a:r>
              <a:rPr lang="zh-CN" altLang="en-US" dirty="0" smtClean="0"/>
              <a:t>字段赋值</a:t>
            </a:r>
            <a:endParaRPr lang="en-US" altLang="zh-CN" dirty="0" smtClean="0"/>
          </a:p>
          <a:p>
            <a:r>
              <a:rPr lang="zh-CN" altLang="en-US" dirty="0"/>
              <a:t>说明：字段列表不能省略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）值列表的个数、顺序，要与字段列表的个数、顺序</a:t>
            </a:r>
            <a:r>
              <a:rPr lang="zh-CN" altLang="en-US" dirty="0" smtClean="0"/>
              <a:t>一致。</a:t>
            </a:r>
            <a:endParaRPr lang="zh-CN" altLang="en-US" dirty="0"/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）不赋值的字段要允许为空。</a:t>
            </a:r>
          </a:p>
          <a:p>
            <a:r>
              <a:rPr lang="zh-CN" altLang="en-US" sz="2000" dirty="0" smtClean="0"/>
              <a:t>如：</a:t>
            </a:r>
            <a:endParaRPr lang="en-US" altLang="zh-CN" sz="2000" dirty="0" smtClean="0"/>
          </a:p>
          <a:p>
            <a:r>
              <a:rPr lang="en-US" altLang="zh-CN" sz="2000" dirty="0" smtClean="0"/>
              <a:t>insert  </a:t>
            </a:r>
            <a:r>
              <a:rPr lang="zh-CN" altLang="en-US" sz="2000" dirty="0"/>
              <a:t>学生表</a:t>
            </a:r>
            <a:r>
              <a:rPr lang="en-US" altLang="zh-CN" sz="2000" dirty="0"/>
              <a:t>(</a:t>
            </a:r>
            <a:r>
              <a:rPr lang="zh-CN" altLang="en-US" sz="2000" dirty="0"/>
              <a:t>姓名</a:t>
            </a:r>
            <a:r>
              <a:rPr lang="en-US" altLang="zh-CN" sz="2000" dirty="0"/>
              <a:t>,</a:t>
            </a:r>
            <a:r>
              <a:rPr lang="zh-CN" altLang="en-US" sz="2000" dirty="0"/>
              <a:t>性别</a:t>
            </a:r>
            <a:r>
              <a:rPr lang="en-US" altLang="zh-CN" sz="2000" dirty="0"/>
              <a:t>)  values('</a:t>
            </a:r>
            <a:r>
              <a:rPr lang="zh-CN" altLang="en-US" sz="2000" dirty="0"/>
              <a:t>王五</a:t>
            </a:r>
            <a:r>
              <a:rPr lang="en-US" altLang="zh-CN" sz="2000" dirty="0"/>
              <a:t>'  ,  '</a:t>
            </a:r>
            <a:r>
              <a:rPr lang="zh-CN" altLang="en-US" sz="2000" dirty="0"/>
              <a:t>男</a:t>
            </a:r>
            <a:r>
              <a:rPr lang="en-US" altLang="zh-CN" sz="2000" dirty="0" smtClean="0"/>
              <a:t>')</a:t>
            </a:r>
          </a:p>
          <a:p>
            <a:r>
              <a:rPr lang="zh-CN" altLang="en-US" sz="2000" dirty="0" smtClean="0"/>
              <a:t>或者：</a:t>
            </a:r>
            <a:endParaRPr lang="en-US" altLang="zh-CN" sz="2000" dirty="0" smtClean="0"/>
          </a:p>
          <a:p>
            <a:r>
              <a:rPr lang="en-US" altLang="zh-CN" sz="2000" dirty="0"/>
              <a:t>insert  </a:t>
            </a:r>
            <a:r>
              <a:rPr lang="zh-CN" altLang="en-US" sz="2000" dirty="0"/>
              <a:t>学生表</a:t>
            </a:r>
            <a:r>
              <a:rPr lang="en-US" altLang="zh-CN" sz="2000" dirty="0" smtClean="0"/>
              <a:t>(</a:t>
            </a:r>
            <a:r>
              <a:rPr lang="zh-CN" altLang="en-US" sz="2000" dirty="0" smtClean="0"/>
              <a:t>性别，姓名</a:t>
            </a:r>
            <a:r>
              <a:rPr lang="en-US" altLang="zh-CN" sz="2000" dirty="0" smtClean="0"/>
              <a:t>)  values  </a:t>
            </a:r>
            <a:r>
              <a:rPr lang="zh-CN" altLang="en-US" sz="2000" dirty="0" smtClean="0"/>
              <a:t>（</a:t>
            </a:r>
            <a:r>
              <a:rPr lang="en-US" altLang="zh-CN" sz="2000" dirty="0" smtClean="0"/>
              <a:t>‘</a:t>
            </a:r>
            <a:r>
              <a:rPr lang="zh-CN" altLang="en-US" sz="2000" dirty="0" smtClean="0"/>
              <a:t>男</a:t>
            </a:r>
            <a:r>
              <a:rPr lang="en-US" altLang="zh-CN" sz="2000" dirty="0" smtClean="0"/>
              <a:t>’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'</a:t>
            </a:r>
            <a:r>
              <a:rPr lang="zh-CN" altLang="en-US" sz="2000" dirty="0"/>
              <a:t>王五</a:t>
            </a:r>
            <a:r>
              <a:rPr lang="en-US" altLang="zh-CN" sz="2000" dirty="0"/>
              <a:t>')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346858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548680"/>
            <a:ext cx="8208912" cy="5832648"/>
          </a:xfrm>
        </p:spPr>
        <p:txBody>
          <a:bodyPr/>
          <a:lstStyle/>
          <a:p>
            <a:r>
              <a:rPr lang="en-US" altLang="zh-CN" dirty="0" smtClean="0"/>
              <a:t>3-2</a:t>
            </a:r>
            <a:r>
              <a:rPr lang="zh-CN" altLang="en-US" dirty="0" smtClean="0"/>
              <a:t>、查询数据</a:t>
            </a:r>
            <a:endParaRPr lang="en-US" altLang="zh-CN" dirty="0" smtClean="0"/>
          </a:p>
          <a:p>
            <a:r>
              <a:rPr lang="en-US" altLang="zh-CN" dirty="0" smtClean="0"/>
              <a:t>Select </a:t>
            </a:r>
            <a:r>
              <a:rPr lang="zh-CN" altLang="en-US" dirty="0" smtClean="0"/>
              <a:t>字段列表 </a:t>
            </a:r>
            <a:r>
              <a:rPr lang="en-US" altLang="zh-CN" dirty="0" smtClean="0"/>
              <a:t>from </a:t>
            </a:r>
            <a:r>
              <a:rPr lang="zh-CN" altLang="en-US" dirty="0" smtClean="0"/>
              <a:t>表名 </a:t>
            </a:r>
            <a:r>
              <a:rPr lang="en-US" altLang="zh-CN" dirty="0" smtClean="0"/>
              <a:t>[where </a:t>
            </a:r>
            <a:r>
              <a:rPr lang="zh-CN" altLang="en-US" dirty="0" smtClean="0"/>
              <a:t>条件</a:t>
            </a:r>
            <a:r>
              <a:rPr lang="en-US" altLang="zh-CN" dirty="0" smtClean="0"/>
              <a:t>]</a:t>
            </a:r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、查询表中的所有数据（所有行、所有列）</a:t>
            </a:r>
            <a:endParaRPr lang="en-US" altLang="zh-CN" dirty="0" smtClean="0"/>
          </a:p>
          <a:p>
            <a:r>
              <a:rPr lang="en-US" altLang="zh-CN" dirty="0"/>
              <a:t>select  *  from  Student</a:t>
            </a:r>
          </a:p>
          <a:p>
            <a:r>
              <a:rPr lang="zh-CN" altLang="en-US" dirty="0"/>
              <a:t>说明： * 表示所有列的意思</a:t>
            </a:r>
          </a:p>
          <a:p>
            <a:endParaRPr lang="zh-CN" altLang="en-US" dirty="0"/>
          </a:p>
          <a:p>
            <a:r>
              <a:rPr lang="en-US" altLang="zh-CN" dirty="0"/>
              <a:t>2</a:t>
            </a:r>
            <a:r>
              <a:rPr lang="zh-CN" altLang="en-US" dirty="0"/>
              <a:t>、查询表中的部分数据（所有行、部分列）</a:t>
            </a:r>
          </a:p>
          <a:p>
            <a:r>
              <a:rPr lang="en-US" altLang="zh-CN" dirty="0"/>
              <a:t>SELECT  STUNAME, PWD  FROM  STUDENT</a:t>
            </a:r>
          </a:p>
          <a:p>
            <a:r>
              <a:rPr lang="zh-CN" altLang="en-US" dirty="0"/>
              <a:t>说明：字段名之间用（英文）逗号分隔。</a:t>
            </a:r>
          </a:p>
          <a:p>
            <a:r>
              <a:rPr lang="en-US" altLang="zh-CN" dirty="0"/>
              <a:t>SELECT  STUNAME, </a:t>
            </a:r>
            <a:r>
              <a:rPr lang="en-US" altLang="zh-CN" dirty="0" err="1"/>
              <a:t>stuno</a:t>
            </a:r>
            <a:r>
              <a:rPr lang="en-US" altLang="zh-CN" dirty="0"/>
              <a:t>  FROM  </a:t>
            </a:r>
            <a:r>
              <a:rPr lang="en-US" altLang="zh-CN" dirty="0" smtClean="0"/>
              <a:t>STUDENT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12000502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404664"/>
            <a:ext cx="8352928" cy="5738980"/>
          </a:xfrm>
        </p:spPr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/>
              <a:t>、查询表中的部分数据（部分行、所有列）</a:t>
            </a:r>
          </a:p>
          <a:p>
            <a:r>
              <a:rPr lang="en-US" altLang="zh-CN" dirty="0"/>
              <a:t>select  *  from  student  where  </a:t>
            </a:r>
            <a:r>
              <a:rPr lang="en-US" altLang="zh-CN" dirty="0" err="1"/>
              <a:t>classno</a:t>
            </a:r>
            <a:r>
              <a:rPr lang="en-US" altLang="zh-CN" dirty="0"/>
              <a:t>='20000001'</a:t>
            </a:r>
          </a:p>
          <a:p>
            <a:r>
              <a:rPr lang="zh-CN" altLang="en-US" dirty="0"/>
              <a:t>说明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）语句中的常量，如果是字符型、日期时间型，要用英文单引号引起来。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）如果是整数、小数时，千万不要引起来。</a:t>
            </a:r>
          </a:p>
          <a:p>
            <a:endParaRPr lang="zh-CN" altLang="en-US" dirty="0"/>
          </a:p>
          <a:p>
            <a:r>
              <a:rPr lang="en-US" altLang="zh-CN" dirty="0"/>
              <a:t>4</a:t>
            </a:r>
            <a:r>
              <a:rPr lang="zh-CN" altLang="en-US" dirty="0"/>
              <a:t>、查询表中的部分数据（部分行、部分列）</a:t>
            </a:r>
          </a:p>
          <a:p>
            <a:r>
              <a:rPr lang="en-US" altLang="zh-CN" dirty="0" smtClean="0"/>
              <a:t>select  </a:t>
            </a:r>
            <a:r>
              <a:rPr lang="en-US" altLang="zh-CN" dirty="0" err="1"/>
              <a:t>stuno,stuname</a:t>
            </a:r>
            <a:r>
              <a:rPr lang="en-US" altLang="zh-CN" dirty="0"/>
              <a:t>  from student where </a:t>
            </a:r>
            <a:r>
              <a:rPr lang="en-US" altLang="zh-CN" dirty="0" err="1"/>
              <a:t>classno</a:t>
            </a:r>
            <a:r>
              <a:rPr lang="en-US" altLang="zh-CN" dirty="0"/>
              <a:t>=</a:t>
            </a:r>
            <a:r>
              <a:rPr lang="en-US" altLang="zh-CN" dirty="0" smtClean="0"/>
              <a:t>'20000001‘</a:t>
            </a:r>
          </a:p>
          <a:p>
            <a:r>
              <a:rPr lang="zh-CN" altLang="en-US" dirty="0" smtClean="0"/>
              <a:t>注：有</a:t>
            </a:r>
            <a:r>
              <a:rPr lang="en-US" altLang="zh-CN" dirty="0" smtClean="0"/>
              <a:t>where</a:t>
            </a:r>
            <a:r>
              <a:rPr lang="zh-CN" altLang="en-US" dirty="0" smtClean="0"/>
              <a:t>条件，通常就表示部分行。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825435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548680"/>
            <a:ext cx="8136904" cy="5594964"/>
          </a:xfrm>
        </p:spPr>
        <p:txBody>
          <a:bodyPr/>
          <a:lstStyle/>
          <a:p>
            <a:r>
              <a:rPr lang="en-US" altLang="zh-CN" dirty="0" smtClean="0"/>
              <a:t>3-3</a:t>
            </a:r>
            <a:r>
              <a:rPr lang="zh-CN" altLang="en-US" dirty="0" smtClean="0"/>
              <a:t>、修改数据</a:t>
            </a:r>
            <a:endParaRPr lang="en-US" altLang="zh-CN" dirty="0" smtClean="0"/>
          </a:p>
          <a:p>
            <a:r>
              <a:rPr lang="en-US" altLang="zh-CN" dirty="0" smtClean="0"/>
              <a:t>Update </a:t>
            </a:r>
            <a:r>
              <a:rPr lang="zh-CN" altLang="en-US" dirty="0" smtClean="0"/>
              <a:t>表名 </a:t>
            </a:r>
            <a:r>
              <a:rPr lang="en-US" altLang="zh-CN" dirty="0" smtClean="0"/>
              <a:t>set </a:t>
            </a:r>
            <a:r>
              <a:rPr lang="zh-CN" altLang="en-US" dirty="0" smtClean="0"/>
              <a:t>字段名</a:t>
            </a:r>
            <a:r>
              <a:rPr lang="en-US" altLang="zh-CN" dirty="0" smtClean="0"/>
              <a:t>=</a:t>
            </a:r>
            <a:r>
              <a:rPr lang="zh-CN" altLang="en-US" dirty="0" smtClean="0"/>
              <a:t>值  </a:t>
            </a:r>
            <a:r>
              <a:rPr lang="en-US" altLang="zh-CN" dirty="0" smtClean="0"/>
              <a:t>[where </a:t>
            </a:r>
            <a:r>
              <a:rPr lang="zh-CN" altLang="en-US" dirty="0" smtClean="0"/>
              <a:t>条件</a:t>
            </a:r>
            <a:r>
              <a:rPr lang="en-US" altLang="zh-CN" dirty="0" smtClean="0"/>
              <a:t>]</a:t>
            </a:r>
          </a:p>
          <a:p>
            <a:endParaRPr lang="en-US" altLang="zh-CN" dirty="0" smtClean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	修改部分记录的某一个字段的值</a:t>
            </a:r>
          </a:p>
          <a:p>
            <a:r>
              <a:rPr lang="zh-CN" altLang="en-US" sz="2000" dirty="0"/>
              <a:t>把表</a:t>
            </a:r>
            <a:r>
              <a:rPr lang="en-US" altLang="zh-CN" sz="2000" dirty="0"/>
              <a:t>student</a:t>
            </a:r>
            <a:r>
              <a:rPr lang="zh-CN" altLang="en-US" sz="2000" dirty="0"/>
              <a:t>中，林斌的密码，修改为‘</a:t>
            </a:r>
            <a:r>
              <a:rPr lang="en-US" altLang="zh-CN" sz="2000" dirty="0"/>
              <a:t>ABCDEFG’</a:t>
            </a:r>
          </a:p>
          <a:p>
            <a:r>
              <a:rPr lang="zh-CN" altLang="en-US" sz="2000" dirty="0"/>
              <a:t>语法格式：  </a:t>
            </a:r>
            <a:r>
              <a:rPr lang="en-US" altLang="zh-CN" sz="2000" dirty="0"/>
              <a:t>update  </a:t>
            </a:r>
            <a:r>
              <a:rPr lang="zh-CN" altLang="en-US" sz="2000" dirty="0"/>
              <a:t>表名  </a:t>
            </a:r>
            <a:r>
              <a:rPr lang="en-US" altLang="zh-CN" sz="2000" dirty="0"/>
              <a:t>set  </a:t>
            </a:r>
            <a:r>
              <a:rPr lang="zh-CN" altLang="en-US" sz="2000" dirty="0"/>
              <a:t>字段名</a:t>
            </a:r>
            <a:r>
              <a:rPr lang="en-US" altLang="zh-CN" sz="2000" dirty="0"/>
              <a:t>=</a:t>
            </a:r>
            <a:r>
              <a:rPr lang="zh-CN" altLang="en-US" sz="2000" dirty="0"/>
              <a:t>新值   </a:t>
            </a:r>
            <a:r>
              <a:rPr lang="en-US" altLang="zh-CN" sz="2000" dirty="0"/>
              <a:t>where  </a:t>
            </a:r>
            <a:r>
              <a:rPr lang="zh-CN" altLang="en-US" sz="2000" dirty="0"/>
              <a:t>条件</a:t>
            </a:r>
          </a:p>
          <a:p>
            <a:r>
              <a:rPr lang="en-US" altLang="zh-CN" sz="2000" dirty="0"/>
              <a:t>Update  student  set  </a:t>
            </a:r>
            <a:r>
              <a:rPr lang="en-US" altLang="zh-CN" sz="2000" dirty="0" err="1"/>
              <a:t>pwd</a:t>
            </a:r>
            <a:r>
              <a:rPr lang="en-US" altLang="zh-CN" sz="2000" dirty="0"/>
              <a:t>=’ABCDEFG’  where  </a:t>
            </a:r>
            <a:r>
              <a:rPr lang="en-US" altLang="zh-CN" sz="2000" dirty="0" err="1"/>
              <a:t>stuname</a:t>
            </a:r>
            <a:r>
              <a:rPr lang="en-US" altLang="zh-CN" sz="2000" dirty="0"/>
              <a:t>=’ </a:t>
            </a:r>
            <a:r>
              <a:rPr lang="zh-CN" altLang="en-US" sz="2000" dirty="0"/>
              <a:t>林斌’</a:t>
            </a:r>
          </a:p>
          <a:p>
            <a:r>
              <a:rPr lang="zh-CN" altLang="en-US" sz="2000" dirty="0" smtClean="0"/>
              <a:t>注</a:t>
            </a:r>
            <a:r>
              <a:rPr lang="zh-CN" altLang="en-US" sz="2000" dirty="0"/>
              <a:t>：字符型、日期时间型的值，一定要用英文单引号引起来。</a:t>
            </a:r>
          </a:p>
          <a:p>
            <a:pPr marL="0" indent="0">
              <a:buNone/>
            </a:pP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368830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548680"/>
            <a:ext cx="7992888" cy="5594964"/>
          </a:xfrm>
        </p:spPr>
        <p:txBody>
          <a:bodyPr/>
          <a:lstStyle/>
          <a:p>
            <a:r>
              <a:rPr lang="en-US" altLang="zh-CN" dirty="0" smtClean="0"/>
              <a:t>2</a:t>
            </a:r>
            <a:r>
              <a:rPr lang="en-US" altLang="zh-CN" dirty="0"/>
              <a:t>. </a:t>
            </a:r>
            <a:r>
              <a:rPr lang="zh-CN" altLang="en-US" dirty="0"/>
              <a:t>修改部分记录的某几个字段的值</a:t>
            </a:r>
          </a:p>
          <a:p>
            <a:r>
              <a:rPr lang="zh-CN" altLang="en-US" dirty="0"/>
              <a:t>语法格式：  </a:t>
            </a:r>
            <a:endParaRPr lang="en-US" altLang="zh-CN" dirty="0" smtClean="0"/>
          </a:p>
          <a:p>
            <a:r>
              <a:rPr lang="en-US" altLang="zh-CN" dirty="0" smtClean="0"/>
              <a:t>update  </a:t>
            </a:r>
            <a:r>
              <a:rPr lang="zh-CN" altLang="en-US" dirty="0"/>
              <a:t>表名  </a:t>
            </a:r>
            <a:r>
              <a:rPr lang="en-US" altLang="zh-CN" dirty="0"/>
              <a:t>set  </a:t>
            </a:r>
            <a:r>
              <a:rPr lang="zh-CN" altLang="en-US" dirty="0"/>
              <a:t>字段名</a:t>
            </a:r>
            <a:r>
              <a:rPr lang="en-US" altLang="zh-CN" dirty="0"/>
              <a:t>1=</a:t>
            </a:r>
            <a:r>
              <a:rPr lang="zh-CN" altLang="en-US" dirty="0"/>
              <a:t>新值</a:t>
            </a:r>
            <a:r>
              <a:rPr lang="en-US" altLang="zh-CN" dirty="0"/>
              <a:t>1</a:t>
            </a:r>
            <a:r>
              <a:rPr lang="zh-CN" altLang="en-US" dirty="0"/>
              <a:t>，字段名</a:t>
            </a:r>
            <a:r>
              <a:rPr lang="en-US" altLang="zh-CN" dirty="0"/>
              <a:t>2=</a:t>
            </a:r>
            <a:r>
              <a:rPr lang="zh-CN" altLang="en-US" dirty="0"/>
              <a:t>新值</a:t>
            </a:r>
            <a:r>
              <a:rPr lang="en-US" altLang="zh-CN" dirty="0"/>
              <a:t>2   where  </a:t>
            </a:r>
            <a:r>
              <a:rPr lang="zh-CN" altLang="en-US" dirty="0"/>
              <a:t>条件</a:t>
            </a:r>
          </a:p>
          <a:p>
            <a:r>
              <a:rPr lang="zh-CN" altLang="en-US" dirty="0"/>
              <a:t>如：把表</a:t>
            </a:r>
            <a:r>
              <a:rPr lang="en-US" altLang="zh-CN" dirty="0"/>
              <a:t>student</a:t>
            </a:r>
            <a:r>
              <a:rPr lang="zh-CN" altLang="en-US" dirty="0"/>
              <a:t>中，林斌的密码，修改为‘</a:t>
            </a:r>
            <a:r>
              <a:rPr lang="en-US" altLang="zh-CN" dirty="0"/>
              <a:t>88888888’</a:t>
            </a:r>
            <a:r>
              <a:rPr lang="zh-CN" altLang="en-US" dirty="0"/>
              <a:t>，把班级改为‘</a:t>
            </a:r>
            <a:r>
              <a:rPr lang="en-US" altLang="zh-CN" dirty="0"/>
              <a:t>20000002’</a:t>
            </a:r>
          </a:p>
          <a:p>
            <a:r>
              <a:rPr lang="en-US" altLang="zh-CN" dirty="0"/>
              <a:t>Update  student  set  </a:t>
            </a:r>
            <a:r>
              <a:rPr lang="en-US" altLang="zh-CN" dirty="0" err="1"/>
              <a:t>pwd</a:t>
            </a:r>
            <a:r>
              <a:rPr lang="en-US" altLang="zh-CN" dirty="0"/>
              <a:t>=’ 88888888’</a:t>
            </a:r>
            <a:r>
              <a:rPr lang="zh-CN" altLang="en-US" dirty="0"/>
              <a:t>，</a:t>
            </a:r>
            <a:r>
              <a:rPr lang="en-US" altLang="zh-CN" dirty="0" err="1"/>
              <a:t>classno</a:t>
            </a:r>
            <a:r>
              <a:rPr lang="en-US" altLang="zh-CN" dirty="0"/>
              <a:t>=’20000002’  where  </a:t>
            </a:r>
            <a:r>
              <a:rPr lang="en-US" altLang="zh-CN" dirty="0" err="1"/>
              <a:t>stuname</a:t>
            </a:r>
            <a:r>
              <a:rPr lang="en-US" altLang="zh-CN" dirty="0"/>
              <a:t>=’ </a:t>
            </a:r>
            <a:r>
              <a:rPr lang="zh-CN" altLang="en-US" dirty="0"/>
              <a:t>林斌’</a:t>
            </a:r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173735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404664"/>
            <a:ext cx="8208912" cy="5738980"/>
          </a:xfrm>
        </p:spPr>
        <p:txBody>
          <a:bodyPr/>
          <a:lstStyle/>
          <a:p>
            <a:r>
              <a:rPr lang="en-US" altLang="zh-CN" dirty="0"/>
              <a:t>3. </a:t>
            </a:r>
            <a:r>
              <a:rPr lang="zh-CN" altLang="en-US" dirty="0"/>
              <a:t>修改所有记录的某一个字段的值</a:t>
            </a:r>
          </a:p>
          <a:p>
            <a:r>
              <a:rPr lang="zh-CN" altLang="en-US" dirty="0"/>
              <a:t>如：修改所有同学的密码为‘</a:t>
            </a:r>
            <a:r>
              <a:rPr lang="en-US" altLang="zh-CN" dirty="0"/>
              <a:t>12345678’</a:t>
            </a:r>
          </a:p>
          <a:p>
            <a:r>
              <a:rPr lang="en-US" altLang="zh-CN" dirty="0"/>
              <a:t>Update  student  set  </a:t>
            </a:r>
            <a:r>
              <a:rPr lang="en-US" altLang="zh-CN" dirty="0" err="1"/>
              <a:t>pwd</a:t>
            </a:r>
            <a:r>
              <a:rPr lang="en-US" altLang="zh-CN" dirty="0"/>
              <a:t>=’12345678’ </a:t>
            </a:r>
          </a:p>
          <a:p>
            <a:r>
              <a:rPr lang="zh-CN" altLang="en-US" dirty="0"/>
              <a:t>注：无条件修改，风险大，要特别仔细！</a:t>
            </a:r>
          </a:p>
          <a:p>
            <a:endParaRPr lang="zh-CN" altLang="en-US" dirty="0"/>
          </a:p>
          <a:p>
            <a:r>
              <a:rPr lang="en-US" altLang="zh-CN" dirty="0"/>
              <a:t>4. </a:t>
            </a:r>
            <a:r>
              <a:rPr lang="zh-CN" altLang="en-US" dirty="0"/>
              <a:t>修改所有记录的某几个字段的值</a:t>
            </a:r>
          </a:p>
          <a:p>
            <a:r>
              <a:rPr lang="zh-CN" altLang="en-US" dirty="0" smtClean="0"/>
              <a:t>自己思考完成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004176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476672"/>
            <a:ext cx="7920880" cy="5666972"/>
          </a:xfrm>
        </p:spPr>
        <p:txBody>
          <a:bodyPr/>
          <a:lstStyle/>
          <a:p>
            <a:r>
              <a:rPr lang="en-US" altLang="zh-CN" dirty="0"/>
              <a:t>5</a:t>
            </a:r>
            <a:r>
              <a:rPr lang="zh-CN" altLang="en-US" dirty="0"/>
              <a:t>、思考题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r>
              <a:rPr lang="zh-CN" altLang="en-US" dirty="0" smtClean="0"/>
              <a:t>为</a:t>
            </a:r>
            <a:r>
              <a:rPr lang="zh-CN" altLang="en-US" dirty="0"/>
              <a:t>表</a:t>
            </a:r>
            <a:r>
              <a:rPr lang="en-US" altLang="zh-CN" dirty="0"/>
              <a:t>student</a:t>
            </a:r>
            <a:r>
              <a:rPr lang="zh-CN" altLang="en-US" dirty="0"/>
              <a:t>手工增加一个字段，成绩（</a:t>
            </a:r>
            <a:r>
              <a:rPr lang="en-US" altLang="zh-CN" dirty="0"/>
              <a:t>float</a:t>
            </a:r>
            <a:r>
              <a:rPr lang="zh-CN" altLang="en-US" dirty="0"/>
              <a:t>）</a:t>
            </a:r>
          </a:p>
          <a:p>
            <a:r>
              <a:rPr lang="en-US" altLang="zh-CN" dirty="0"/>
              <a:t>(1)</a:t>
            </a:r>
            <a:r>
              <a:rPr lang="zh-CN" altLang="en-US" dirty="0"/>
              <a:t>初始化所有同学的成绩为</a:t>
            </a:r>
            <a:r>
              <a:rPr lang="en-US" altLang="zh-CN" dirty="0"/>
              <a:t>80. </a:t>
            </a:r>
            <a:endParaRPr lang="en-US" altLang="zh-CN" dirty="0" smtClean="0"/>
          </a:p>
          <a:p>
            <a:r>
              <a:rPr lang="zh-CN" altLang="en-US" dirty="0" smtClean="0">
                <a:solidFill>
                  <a:schemeClr val="tx1"/>
                </a:solidFill>
              </a:rPr>
              <a:t>语句</a:t>
            </a:r>
            <a:r>
              <a:rPr lang="zh-CN" altLang="en-US" dirty="0">
                <a:solidFill>
                  <a:schemeClr val="tx1"/>
                </a:solidFill>
              </a:rPr>
              <a:t>为： 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en-US" altLang="zh-CN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Update  </a:t>
            </a: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student  set  </a:t>
            </a:r>
            <a:r>
              <a:rPr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成绩</a:t>
            </a: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=</a:t>
            </a:r>
            <a:r>
              <a:rPr lang="en-US" altLang="zh-CN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80</a:t>
            </a:r>
          </a:p>
          <a:p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en-US" altLang="zh-CN" dirty="0" smtClean="0">
                <a:solidFill>
                  <a:schemeClr val="tx1"/>
                </a:solidFill>
              </a:rPr>
              <a:t>(</a:t>
            </a:r>
            <a:r>
              <a:rPr lang="en-US" altLang="zh-CN" dirty="0">
                <a:solidFill>
                  <a:schemeClr val="tx1"/>
                </a:solidFill>
              </a:rPr>
              <a:t>2)</a:t>
            </a:r>
            <a:r>
              <a:rPr lang="zh-CN" altLang="en-US" dirty="0">
                <a:solidFill>
                  <a:schemeClr val="tx1"/>
                </a:solidFill>
              </a:rPr>
              <a:t>将</a:t>
            </a:r>
            <a:r>
              <a:rPr lang="en-US" altLang="zh-CN" dirty="0">
                <a:solidFill>
                  <a:schemeClr val="tx1"/>
                </a:solidFill>
              </a:rPr>
              <a:t>1</a:t>
            </a:r>
            <a:r>
              <a:rPr lang="zh-CN" altLang="en-US" dirty="0">
                <a:solidFill>
                  <a:schemeClr val="tx1"/>
                </a:solidFill>
              </a:rPr>
              <a:t>班同学的成绩都加上</a:t>
            </a:r>
            <a:r>
              <a:rPr lang="en-US" altLang="zh-CN" dirty="0">
                <a:solidFill>
                  <a:schemeClr val="tx1"/>
                </a:solidFill>
              </a:rPr>
              <a:t>5</a:t>
            </a:r>
            <a:r>
              <a:rPr lang="zh-CN" altLang="en-US" dirty="0">
                <a:solidFill>
                  <a:schemeClr val="tx1"/>
                </a:solidFill>
              </a:rPr>
              <a:t>分</a:t>
            </a:r>
            <a:r>
              <a:rPr lang="zh-CN" altLang="en-US" dirty="0" smtClean="0">
                <a:solidFill>
                  <a:schemeClr val="tx1"/>
                </a:solidFill>
              </a:rPr>
              <a:t>。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zh-CN" altLang="en-US" dirty="0" smtClean="0">
                <a:solidFill>
                  <a:schemeClr val="tx1"/>
                </a:solidFill>
              </a:rPr>
              <a:t>语句</a:t>
            </a:r>
            <a:r>
              <a:rPr lang="zh-CN" altLang="en-US" dirty="0">
                <a:solidFill>
                  <a:schemeClr val="tx1"/>
                </a:solidFill>
              </a:rPr>
              <a:t>为</a:t>
            </a:r>
            <a:r>
              <a:rPr lang="zh-CN" altLang="en-US" dirty="0" smtClean="0">
                <a:solidFill>
                  <a:schemeClr val="tx1"/>
                </a:solidFill>
              </a:rPr>
              <a:t>：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en-US" altLang="zh-CN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Update  </a:t>
            </a: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student  set  </a:t>
            </a:r>
            <a:r>
              <a:rPr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成绩</a:t>
            </a: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=</a:t>
            </a:r>
            <a:r>
              <a:rPr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成绩</a:t>
            </a: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+5  where </a:t>
            </a:r>
            <a:r>
              <a:rPr lang="en-US" altLang="zh-CN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ClassNo</a:t>
            </a: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='20000001'</a:t>
            </a:r>
          </a:p>
          <a:p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6790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548680"/>
            <a:ext cx="7675786" cy="5594964"/>
          </a:xfrm>
        </p:spPr>
        <p:txBody>
          <a:bodyPr/>
          <a:lstStyle/>
          <a:p>
            <a:r>
              <a:rPr lang="en-US" altLang="zh-CN" dirty="0" smtClean="0"/>
              <a:t>3-4</a:t>
            </a:r>
            <a:r>
              <a:rPr lang="zh-CN" altLang="en-US" dirty="0" smtClean="0"/>
              <a:t>、删除数据</a:t>
            </a:r>
            <a:endParaRPr lang="en-US" altLang="zh-CN" dirty="0" smtClean="0"/>
          </a:p>
          <a:p>
            <a:r>
              <a:rPr lang="en-US" altLang="zh-CN" dirty="0" smtClean="0"/>
              <a:t>delete from </a:t>
            </a:r>
            <a:r>
              <a:rPr lang="zh-CN" altLang="en-US" dirty="0" smtClean="0"/>
              <a:t>表名 </a:t>
            </a:r>
            <a:r>
              <a:rPr lang="en-US" altLang="zh-CN" dirty="0" smtClean="0"/>
              <a:t>[where </a:t>
            </a:r>
            <a:r>
              <a:rPr lang="zh-CN" altLang="en-US" dirty="0" smtClean="0"/>
              <a:t>条件</a:t>
            </a:r>
            <a:r>
              <a:rPr lang="en-US" altLang="zh-CN" dirty="0" smtClean="0"/>
              <a:t>]</a:t>
            </a:r>
          </a:p>
          <a:p>
            <a:endParaRPr lang="en-US" altLang="zh-CN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	删除部分</a:t>
            </a:r>
            <a:r>
              <a:rPr lang="zh-CN" altLang="en-US" sz="2000" dirty="0" smtClean="0"/>
              <a:t>记录</a:t>
            </a:r>
            <a:endParaRPr lang="zh-CN" altLang="en-US" sz="2000" dirty="0"/>
          </a:p>
          <a:p>
            <a:r>
              <a:rPr lang="zh-CN" altLang="en-US" sz="2000" dirty="0"/>
              <a:t> </a:t>
            </a:r>
            <a:r>
              <a:rPr lang="en-US" altLang="zh-CN" sz="2000" dirty="0"/>
              <a:t>Delete   from  </a:t>
            </a:r>
            <a:r>
              <a:rPr lang="zh-CN" altLang="en-US" sz="2000" dirty="0"/>
              <a:t>表名  </a:t>
            </a:r>
            <a:r>
              <a:rPr lang="en-US" altLang="zh-CN" sz="2000" dirty="0"/>
              <a:t>where  </a:t>
            </a:r>
            <a:r>
              <a:rPr lang="zh-CN" altLang="en-US" sz="2000" dirty="0"/>
              <a:t>条件   </a:t>
            </a:r>
          </a:p>
          <a:p>
            <a:r>
              <a:rPr lang="en-US" altLang="zh-CN" sz="2000" dirty="0" smtClean="0"/>
              <a:t>2</a:t>
            </a:r>
            <a:r>
              <a:rPr lang="zh-CN" altLang="en-US" sz="2000" dirty="0"/>
              <a:t>、删除全部</a:t>
            </a:r>
            <a:r>
              <a:rPr lang="zh-CN" altLang="en-US" sz="2000" dirty="0" smtClean="0"/>
              <a:t>记录</a:t>
            </a:r>
            <a:endParaRPr lang="zh-CN" altLang="en-US" sz="2000" dirty="0"/>
          </a:p>
          <a:p>
            <a:r>
              <a:rPr lang="en-US" altLang="zh-CN" sz="2000" dirty="0"/>
              <a:t>Delete   from  </a:t>
            </a:r>
            <a:r>
              <a:rPr lang="zh-CN" altLang="en-US" sz="2000" dirty="0"/>
              <a:t>表名  </a:t>
            </a:r>
          </a:p>
          <a:p>
            <a:endParaRPr lang="zh-CN" altLang="en-US" dirty="0"/>
          </a:p>
          <a:p>
            <a:r>
              <a:rPr lang="zh-CN" altLang="en-US" sz="2000" dirty="0"/>
              <a:t>注： </a:t>
            </a:r>
            <a:endParaRPr lang="en-US" altLang="zh-CN" sz="2000" dirty="0" smtClean="0"/>
          </a:p>
          <a:p>
            <a:r>
              <a:rPr lang="zh-CN" altLang="en-US" sz="2000" dirty="0" smtClean="0"/>
              <a:t>（</a:t>
            </a:r>
            <a:r>
              <a:rPr lang="en-US" altLang="zh-CN" sz="2000" dirty="0"/>
              <a:t>1</a:t>
            </a:r>
            <a:r>
              <a:rPr lang="zh-CN" altLang="en-US" sz="2000" dirty="0"/>
              <a:t>）</a:t>
            </a:r>
            <a:r>
              <a:rPr lang="en-US" altLang="zh-CN" sz="2000" dirty="0" smtClean="0"/>
              <a:t>from</a:t>
            </a:r>
            <a:r>
              <a:rPr lang="zh-CN" altLang="en-US" sz="2000" dirty="0" smtClean="0"/>
              <a:t>不可以</a:t>
            </a:r>
            <a:r>
              <a:rPr lang="zh-CN" altLang="en-US" sz="2000" dirty="0"/>
              <a:t>省略</a:t>
            </a:r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2</a:t>
            </a:r>
            <a:r>
              <a:rPr lang="zh-CN" altLang="en-US" sz="2000" dirty="0"/>
              <a:t>） 无</a:t>
            </a:r>
            <a:r>
              <a:rPr lang="en-US" altLang="zh-CN" sz="2000" dirty="0"/>
              <a:t>where </a:t>
            </a:r>
            <a:r>
              <a:rPr lang="zh-CN" altLang="en-US" sz="2000" dirty="0"/>
              <a:t>，将清空表中所有数据，要特别小心！</a:t>
            </a:r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049362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548680"/>
            <a:ext cx="7286676" cy="5594964"/>
          </a:xfrm>
        </p:spPr>
        <p:txBody>
          <a:bodyPr/>
          <a:lstStyle/>
          <a:p>
            <a:r>
              <a:rPr lang="zh-CN" altLang="en-US" dirty="0" smtClean="0"/>
              <a:t>小结：</a:t>
            </a:r>
            <a:endParaRPr lang="en-US" altLang="zh-CN" dirty="0" smtClean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、增加数据： </a:t>
            </a:r>
            <a:r>
              <a:rPr lang="en-US" altLang="zh-CN" dirty="0" smtClean="0"/>
              <a:t>insert</a:t>
            </a:r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、修改数据： </a:t>
            </a:r>
            <a:r>
              <a:rPr lang="en-US" altLang="zh-CN" dirty="0" smtClean="0"/>
              <a:t>update</a:t>
            </a:r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、删除数据： </a:t>
            </a:r>
            <a:r>
              <a:rPr lang="en-US" altLang="zh-CN" dirty="0" smtClean="0"/>
              <a:t>delete</a:t>
            </a:r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、查询数据： </a:t>
            </a:r>
            <a:r>
              <a:rPr lang="en-US" altLang="zh-CN" dirty="0" smtClean="0"/>
              <a:t>select</a:t>
            </a:r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56970126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606</Words>
  <Application>Microsoft Office PowerPoint</Application>
  <PresentationFormat>全屏显示(4:3)</PresentationFormat>
  <Paragraphs>81</Paragraphs>
  <Slides>10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7_MS_PPTBrainstorm_TP01018437</vt:lpstr>
      <vt:lpstr>第3节、数据操作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李维权</cp:lastModifiedBy>
  <cp:revision>346</cp:revision>
  <dcterms:created xsi:type="dcterms:W3CDTF">2023-09-01T01:54:43Z</dcterms:created>
  <dcterms:modified xsi:type="dcterms:W3CDTF">2024-09-24T07:29:35Z</dcterms:modified>
</cp:coreProperties>
</file>