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2"/>
  </p:notesMasterIdLst>
  <p:sldIdLst>
    <p:sldId id="660" r:id="rId2"/>
    <p:sldId id="661" r:id="rId3"/>
    <p:sldId id="662" r:id="rId4"/>
    <p:sldId id="663" r:id="rId5"/>
    <p:sldId id="685" r:id="rId6"/>
    <p:sldId id="686" r:id="rId7"/>
    <p:sldId id="684" r:id="rId8"/>
    <p:sldId id="674" r:id="rId9"/>
    <p:sldId id="680" r:id="rId10"/>
    <p:sldId id="681" r:id="rId1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2024-11-15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pPr algn="ctr"/>
            <a:r>
              <a:rPr lang="zh-CN" altLang="en-US" sz="4000" dirty="0"/>
              <a:t>第</a:t>
            </a:r>
            <a:r>
              <a:rPr lang="en-US" altLang="zh-CN" sz="4000" dirty="0" smtClean="0"/>
              <a:t>4</a:t>
            </a:r>
            <a:r>
              <a:rPr lang="zh-CN" altLang="en-US" sz="4000" dirty="0" smtClean="0"/>
              <a:t>节、多</a:t>
            </a:r>
            <a:r>
              <a:rPr lang="zh-CN" altLang="en-US" sz="4000" dirty="0"/>
              <a:t>表</a:t>
            </a:r>
            <a:r>
              <a:rPr lang="zh-CN" altLang="en-US" sz="4000" dirty="0" smtClean="0"/>
              <a:t>操作</a:t>
            </a:r>
            <a:endParaRPr lang="zh-CN" altLang="en-US" sz="4000" dirty="0"/>
          </a:p>
        </p:txBody>
      </p:sp>
      <p:sp>
        <p:nvSpPr>
          <p:cNvPr id="5" name="文本占位符 4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2713856"/>
          </a:xfrm>
        </p:spPr>
        <p:txBody>
          <a:bodyPr/>
          <a:lstStyle/>
          <a:p>
            <a:pPr algn="l"/>
            <a:r>
              <a:rPr lang="en-US" altLang="zh-CN" dirty="0" smtClean="0"/>
              <a:t>4-1</a:t>
            </a:r>
            <a:r>
              <a:rPr lang="en-US" altLang="zh-CN" dirty="0" smtClean="0"/>
              <a:t>: </a:t>
            </a:r>
            <a:r>
              <a:rPr lang="zh-CN" altLang="en-US" dirty="0" smtClean="0"/>
              <a:t>表</a:t>
            </a:r>
            <a:r>
              <a:rPr lang="zh-CN" altLang="en-US" dirty="0" smtClean="0"/>
              <a:t>的复制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4-2</a:t>
            </a:r>
            <a:r>
              <a:rPr lang="zh-CN" altLang="en-US" dirty="0" smtClean="0"/>
              <a:t>：多表查询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05499174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087344" cy="533400"/>
          </a:xfrm>
        </p:spPr>
        <p:txBody>
          <a:bodyPr/>
          <a:lstStyle/>
          <a:p>
            <a:r>
              <a:rPr lang="en-US" altLang="zh-CN" dirty="0" smtClean="0"/>
              <a:t>4-1</a:t>
            </a:r>
            <a:r>
              <a:rPr lang="zh-CN" altLang="en-US" dirty="0"/>
              <a:t>、表的复制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、复制一个表（结构和数据）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新</a:t>
            </a:r>
            <a:r>
              <a:rPr lang="zh-CN" altLang="en-US" dirty="0" smtClean="0"/>
              <a:t>表</a:t>
            </a:r>
            <a:r>
              <a:rPr lang="en-US" altLang="zh-CN" dirty="0" smtClean="0"/>
              <a:t> </a:t>
            </a:r>
            <a:r>
              <a:rPr lang="en-US" altLang="zh-CN" dirty="0"/>
              <a:t>select * from </a:t>
            </a:r>
            <a:r>
              <a:rPr lang="zh-CN" altLang="en-US" dirty="0" smtClean="0"/>
              <a:t>旧表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只是复制部分结构（主键和自动增长不复制）和全部数据。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、只复制一个表的结构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新表 </a:t>
            </a:r>
            <a:r>
              <a:rPr lang="en-US" altLang="zh-CN" dirty="0"/>
              <a:t>select * from </a:t>
            </a:r>
            <a:r>
              <a:rPr lang="zh-CN" altLang="en-US" dirty="0"/>
              <a:t>旧</a:t>
            </a:r>
            <a:r>
              <a:rPr lang="zh-CN" altLang="en-US" dirty="0" smtClean="0"/>
              <a:t>表 </a:t>
            </a:r>
            <a:r>
              <a:rPr lang="en-US" altLang="zh-CN" dirty="0" smtClean="0"/>
              <a:t>where 1=2;</a:t>
            </a:r>
          </a:p>
          <a:p>
            <a:r>
              <a:rPr lang="zh-CN" altLang="en-US" dirty="0"/>
              <a:t>只是复制部分结构（主键和自动增长不复制）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825818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476672"/>
            <a:ext cx="7848872" cy="5666972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、只复制数据（假设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个表结构一样）</a:t>
            </a:r>
            <a:endParaRPr lang="en-US" altLang="zh-CN" dirty="0" smtClean="0"/>
          </a:p>
          <a:p>
            <a:r>
              <a:rPr lang="zh-CN" altLang="en-US" dirty="0" smtClean="0"/>
              <a:t>假设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个表都存在，且结构一样</a:t>
            </a:r>
            <a:endParaRPr lang="en-US" altLang="zh-CN" dirty="0" smtClean="0"/>
          </a:p>
          <a:p>
            <a:r>
              <a:rPr lang="en-US" altLang="zh-CN" dirty="0" smtClean="0"/>
              <a:t>Insert into </a:t>
            </a:r>
            <a:r>
              <a:rPr lang="zh-CN" altLang="en-US" dirty="0" smtClean="0"/>
              <a:t>目的表 </a:t>
            </a:r>
            <a:r>
              <a:rPr lang="en-US" altLang="zh-CN" dirty="0" smtClean="0"/>
              <a:t>select * from </a:t>
            </a:r>
            <a:r>
              <a:rPr lang="zh-CN" altLang="en-US" dirty="0" smtClean="0"/>
              <a:t>源表</a:t>
            </a:r>
            <a:endParaRPr lang="en-US" altLang="zh-CN" dirty="0" smtClean="0"/>
          </a:p>
          <a:p>
            <a:r>
              <a:rPr lang="zh-CN" altLang="en-US" dirty="0" smtClean="0"/>
              <a:t>将“源表”中的数据，插入到“目的表”中。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、复制部分</a:t>
            </a:r>
            <a:r>
              <a:rPr lang="zh-CN" altLang="en-US" dirty="0"/>
              <a:t>数据（假设</a:t>
            </a:r>
            <a:r>
              <a:rPr lang="en-US" altLang="zh-CN" dirty="0"/>
              <a:t>2</a:t>
            </a:r>
            <a:r>
              <a:rPr lang="zh-CN" altLang="en-US" dirty="0"/>
              <a:t>个</a:t>
            </a:r>
            <a:r>
              <a:rPr lang="zh-CN" altLang="en-US" dirty="0" smtClean="0"/>
              <a:t>表结构不一样</a:t>
            </a:r>
            <a:r>
              <a:rPr lang="zh-CN" altLang="en-US" dirty="0"/>
              <a:t>）</a:t>
            </a:r>
            <a:endParaRPr lang="en-US" altLang="zh-CN" dirty="0" smtClean="0"/>
          </a:p>
          <a:p>
            <a:r>
              <a:rPr lang="zh-CN" altLang="en-US" dirty="0"/>
              <a:t>假设</a:t>
            </a:r>
            <a:r>
              <a:rPr lang="en-US" altLang="zh-CN" dirty="0"/>
              <a:t>2</a:t>
            </a:r>
            <a:r>
              <a:rPr lang="zh-CN" altLang="en-US" dirty="0"/>
              <a:t>个表都存在，且</a:t>
            </a:r>
            <a:r>
              <a:rPr lang="zh-CN" altLang="en-US" dirty="0" smtClean="0"/>
              <a:t>结构不完全一样</a:t>
            </a:r>
            <a:endParaRPr lang="en-US" altLang="zh-CN" dirty="0" smtClean="0"/>
          </a:p>
          <a:p>
            <a:r>
              <a:rPr lang="en-US" altLang="zh-CN" dirty="0" smtClean="0"/>
              <a:t>Inset into </a:t>
            </a:r>
            <a:r>
              <a:rPr lang="zh-CN" altLang="en-US" dirty="0" smtClean="0"/>
              <a:t>目的表</a:t>
            </a:r>
            <a:r>
              <a:rPr lang="en-US" altLang="zh-CN" dirty="0" smtClean="0"/>
              <a:t>(</a:t>
            </a:r>
            <a:r>
              <a:rPr lang="zh-CN" altLang="en-US" dirty="0" smtClean="0"/>
              <a:t>字段列表</a:t>
            </a:r>
            <a:r>
              <a:rPr lang="en-US" altLang="zh-CN" dirty="0" smtClean="0"/>
              <a:t>1) select </a:t>
            </a:r>
            <a:r>
              <a:rPr lang="zh-CN" altLang="en-US" dirty="0" smtClean="0"/>
              <a:t>字段列表</a:t>
            </a:r>
            <a:r>
              <a:rPr lang="en-US" altLang="zh-CN" dirty="0" smtClean="0"/>
              <a:t>2  from </a:t>
            </a:r>
            <a:r>
              <a:rPr lang="zh-CN" altLang="en-US" dirty="0" smtClean="0"/>
              <a:t>源表  </a:t>
            </a:r>
            <a:r>
              <a:rPr lang="en-US" altLang="zh-CN" dirty="0" smtClean="0"/>
              <a:t>where </a:t>
            </a:r>
            <a:r>
              <a:rPr lang="zh-CN" altLang="en-US" dirty="0" smtClean="0"/>
              <a:t>条件</a:t>
            </a:r>
            <a:endParaRPr lang="zh-CN" altLang="en-US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992863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38980"/>
          </a:xfrm>
        </p:spPr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、只拷贝结构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 smtClean="0"/>
              <a:t>新表</a:t>
            </a:r>
            <a:r>
              <a:rPr lang="en-US" altLang="zh-CN" dirty="0" smtClean="0"/>
              <a:t> </a:t>
            </a:r>
            <a:r>
              <a:rPr lang="en-US" altLang="zh-CN" dirty="0"/>
              <a:t>like </a:t>
            </a:r>
            <a:r>
              <a:rPr lang="zh-CN" altLang="en-US" dirty="0" smtClean="0"/>
              <a:t>旧表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只拷贝结构，包括主键。</a:t>
            </a:r>
            <a:endParaRPr lang="en-US" altLang="zh-CN" dirty="0" smtClean="0"/>
          </a:p>
          <a:p>
            <a:r>
              <a:rPr lang="zh-CN" altLang="en-US" dirty="0" smtClean="0"/>
              <a:t>如果要再复制数据，可以再用命令实现</a:t>
            </a:r>
            <a:endParaRPr lang="en-US" altLang="zh-CN" dirty="0" smtClean="0"/>
          </a:p>
          <a:p>
            <a:r>
              <a:rPr lang="en-US" altLang="zh-CN" dirty="0"/>
              <a:t>Insert into </a:t>
            </a:r>
            <a:r>
              <a:rPr lang="zh-CN" altLang="en-US" dirty="0"/>
              <a:t>目的表 </a:t>
            </a:r>
            <a:r>
              <a:rPr lang="en-US" altLang="zh-CN" dirty="0"/>
              <a:t>select * from </a:t>
            </a:r>
            <a:r>
              <a:rPr lang="zh-CN" altLang="en-US" dirty="0"/>
              <a:t>源</a:t>
            </a:r>
            <a:r>
              <a:rPr lang="zh-CN" altLang="en-US" dirty="0" smtClean="0"/>
              <a:t>表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、只复制部分字段和数据</a:t>
            </a:r>
            <a:endParaRPr lang="en-US" altLang="zh-CN" dirty="0" smtClean="0"/>
          </a:p>
          <a:p>
            <a:r>
              <a:rPr lang="en-US" altLang="zh-CN" sz="2000" dirty="0" smtClean="0"/>
              <a:t>Create table </a:t>
            </a:r>
            <a:r>
              <a:rPr lang="zh-CN" altLang="en-US" sz="2000" dirty="0" smtClean="0"/>
              <a:t>新表 </a:t>
            </a:r>
            <a:r>
              <a:rPr lang="en-US" altLang="zh-CN" sz="2000" dirty="0" smtClean="0"/>
              <a:t>(select </a:t>
            </a:r>
            <a:r>
              <a:rPr lang="zh-CN" altLang="en-US" sz="2000" dirty="0" smtClean="0"/>
              <a:t>字段</a:t>
            </a:r>
            <a:r>
              <a:rPr lang="en-US" altLang="zh-CN" sz="2000" dirty="0" smtClean="0"/>
              <a:t>1,</a:t>
            </a:r>
            <a:r>
              <a:rPr lang="zh-CN" altLang="en-US" sz="2000" dirty="0" smtClean="0"/>
              <a:t>字段</a:t>
            </a:r>
            <a:r>
              <a:rPr lang="en-US" altLang="zh-CN" sz="2000" dirty="0" smtClean="0"/>
              <a:t>2,… from </a:t>
            </a:r>
            <a:r>
              <a:rPr lang="zh-CN" altLang="en-US" sz="2000" dirty="0" smtClean="0"/>
              <a:t>旧表</a:t>
            </a:r>
            <a:r>
              <a:rPr lang="en-US" altLang="zh-CN" sz="2000" dirty="0" smtClean="0"/>
              <a:t>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0403230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38980"/>
          </a:xfrm>
        </p:spPr>
        <p:txBody>
          <a:bodyPr/>
          <a:lstStyle/>
          <a:p>
            <a:r>
              <a:rPr lang="zh-CN" altLang="en-US" dirty="0" smtClean="0"/>
              <a:t>小结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sz="2000" dirty="0" smtClean="0"/>
              <a:t>1</a:t>
            </a:r>
            <a:r>
              <a:rPr lang="zh-CN" altLang="en-US" sz="2000" dirty="0"/>
              <a:t>、复制一个表的基本结构（不包括主键、自动增长等）和全部数据。</a:t>
            </a:r>
          </a:p>
          <a:p>
            <a:r>
              <a:rPr lang="en-US" altLang="zh-CN" sz="2000" dirty="0"/>
              <a:t>create  table  </a:t>
            </a:r>
            <a:r>
              <a:rPr lang="zh-CN" altLang="en-US" sz="2000" dirty="0"/>
              <a:t>学生表  </a:t>
            </a:r>
            <a:r>
              <a:rPr lang="en-US" altLang="zh-CN" sz="2000" dirty="0"/>
              <a:t>select  *  from  student</a:t>
            </a:r>
            <a:r>
              <a:rPr lang="en-US" altLang="zh-CN" sz="2000" dirty="0" smtClean="0"/>
              <a:t>;</a:t>
            </a:r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、只复制一个表的基本结构（不包括主键、自动增长等），不包括数据。</a:t>
            </a:r>
          </a:p>
          <a:p>
            <a:r>
              <a:rPr lang="en-US" altLang="zh-CN" sz="2000" dirty="0"/>
              <a:t>Create  table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2  select  *  from  student  where 1=2</a:t>
            </a:r>
            <a:r>
              <a:rPr lang="en-US" altLang="zh-CN" sz="2000" dirty="0" smtClean="0"/>
              <a:t>;</a:t>
            </a:r>
          </a:p>
          <a:p>
            <a:endParaRPr lang="en-US" altLang="zh-CN" sz="2000" dirty="0"/>
          </a:p>
          <a:p>
            <a:r>
              <a:rPr lang="zh-CN" altLang="en-US" sz="2000" dirty="0"/>
              <a:t>思考：此时，想把原表的数据，都插入到新表中，怎么做？</a:t>
            </a:r>
          </a:p>
          <a:p>
            <a:r>
              <a:rPr lang="en-US" altLang="zh-CN" sz="2000" dirty="0"/>
              <a:t>Insert  into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2  select  *  from  student;</a:t>
            </a:r>
          </a:p>
          <a:p>
            <a:r>
              <a:rPr lang="zh-CN" altLang="en-US" sz="2000" dirty="0"/>
              <a:t>说明：这种用法要求这</a:t>
            </a:r>
            <a:r>
              <a:rPr lang="en-US" altLang="zh-CN" sz="2000" dirty="0"/>
              <a:t>2</a:t>
            </a:r>
            <a:r>
              <a:rPr lang="zh-CN" altLang="en-US" sz="2000" dirty="0"/>
              <a:t>个表的结构要相同</a:t>
            </a:r>
            <a:r>
              <a:rPr lang="zh-CN" altLang="en-US" sz="2000" dirty="0" smtClean="0"/>
              <a:t>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2988060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38980"/>
          </a:xfrm>
        </p:spPr>
        <p:txBody>
          <a:bodyPr/>
          <a:lstStyle/>
          <a:p>
            <a:r>
              <a:rPr lang="en-US" altLang="zh-CN" sz="2000" dirty="0" smtClean="0"/>
              <a:t>3</a:t>
            </a:r>
            <a:r>
              <a:rPr lang="zh-CN" altLang="en-US" sz="2000" dirty="0"/>
              <a:t>、完全复制一个表的结构（包括主键、自动增长等），但不包括数据。</a:t>
            </a:r>
          </a:p>
          <a:p>
            <a:r>
              <a:rPr lang="en-US" altLang="zh-CN" sz="2000" dirty="0"/>
              <a:t>Create  table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3  like  student; </a:t>
            </a:r>
            <a:endParaRPr lang="en-US" altLang="zh-CN" sz="2000" dirty="0" smtClean="0"/>
          </a:p>
          <a:p>
            <a:r>
              <a:rPr lang="en-US" altLang="zh-CN" sz="2000" dirty="0" smtClean="0"/>
              <a:t> </a:t>
            </a:r>
            <a:endParaRPr lang="en-US" altLang="zh-CN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、插入部分数据，来自另一个表中           </a:t>
            </a:r>
          </a:p>
          <a:p>
            <a:r>
              <a:rPr lang="zh-CN" altLang="en-US" sz="2000" dirty="0"/>
              <a:t>语法：</a:t>
            </a:r>
            <a:r>
              <a:rPr lang="en-US" altLang="zh-CN" sz="2000" dirty="0"/>
              <a:t>insert  </a:t>
            </a:r>
            <a:r>
              <a:rPr lang="zh-CN" altLang="en-US" sz="2000" dirty="0"/>
              <a:t>表</a:t>
            </a:r>
            <a:r>
              <a:rPr lang="en-US" altLang="zh-CN" sz="2000" dirty="0"/>
              <a:t>1</a:t>
            </a:r>
            <a:r>
              <a:rPr lang="zh-CN" altLang="en-US" sz="2000" dirty="0"/>
              <a:t>（字段列表</a:t>
            </a:r>
            <a:r>
              <a:rPr lang="en-US" altLang="zh-CN" sz="2000" dirty="0"/>
              <a:t>1</a:t>
            </a:r>
            <a:r>
              <a:rPr lang="zh-CN" altLang="en-US" sz="2000" dirty="0"/>
              <a:t>） </a:t>
            </a:r>
            <a:r>
              <a:rPr lang="en-US" altLang="zh-CN" sz="2000" dirty="0"/>
              <a:t>select  </a:t>
            </a:r>
            <a:r>
              <a:rPr lang="zh-CN" altLang="en-US" sz="2000" dirty="0"/>
              <a:t>字段列表</a:t>
            </a:r>
            <a:r>
              <a:rPr lang="en-US" altLang="zh-CN" sz="2000" dirty="0"/>
              <a:t>2  from  </a:t>
            </a:r>
            <a:r>
              <a:rPr lang="zh-CN" altLang="en-US" sz="2000" dirty="0"/>
              <a:t>表</a:t>
            </a:r>
            <a:r>
              <a:rPr lang="en-US" altLang="zh-CN" sz="2000" dirty="0"/>
              <a:t>2  where </a:t>
            </a:r>
            <a:r>
              <a:rPr lang="zh-CN" altLang="en-US" sz="2000" dirty="0"/>
              <a:t>条件；</a:t>
            </a:r>
          </a:p>
          <a:p>
            <a:r>
              <a:rPr lang="zh-CN" altLang="en-US" sz="2000" dirty="0"/>
              <a:t>如：</a:t>
            </a:r>
            <a:r>
              <a:rPr lang="en-US" altLang="zh-CN" sz="2000" dirty="0"/>
              <a:t>insert  into  </a:t>
            </a:r>
            <a:r>
              <a:rPr lang="zh-CN" altLang="en-US" sz="2000" dirty="0"/>
              <a:t>学生表</a:t>
            </a:r>
            <a:r>
              <a:rPr lang="en-US" altLang="zh-CN" sz="2000" dirty="0"/>
              <a:t>3(</a:t>
            </a:r>
            <a:r>
              <a:rPr lang="en-US" altLang="zh-CN" sz="2000" dirty="0" err="1"/>
              <a:t>stuno,stuname</a:t>
            </a:r>
            <a:r>
              <a:rPr lang="en-US" altLang="zh-CN" sz="2000" dirty="0"/>
              <a:t>)  select  </a:t>
            </a:r>
            <a:r>
              <a:rPr lang="en-US" altLang="zh-CN" sz="2000" dirty="0" err="1"/>
              <a:t>stuno,stuname</a:t>
            </a:r>
            <a:r>
              <a:rPr lang="en-US" altLang="zh-CN" sz="2000" dirty="0"/>
              <a:t>  from student; </a:t>
            </a:r>
          </a:p>
          <a:p>
            <a:r>
              <a:rPr lang="zh-CN" altLang="en-US" sz="2000" dirty="0"/>
              <a:t>说明：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 smtClean="0"/>
              <a:t>）字段</a:t>
            </a:r>
            <a:r>
              <a:rPr lang="zh-CN" altLang="en-US" sz="2000" dirty="0"/>
              <a:t>列表</a:t>
            </a:r>
            <a:r>
              <a:rPr lang="en-US" altLang="zh-CN" sz="2000" dirty="0"/>
              <a:t>1</a:t>
            </a:r>
            <a:r>
              <a:rPr lang="zh-CN" altLang="en-US" sz="2000" dirty="0"/>
              <a:t>和字段列表</a:t>
            </a:r>
            <a:r>
              <a:rPr lang="en-US" altLang="zh-CN" sz="2000" dirty="0"/>
              <a:t>2</a:t>
            </a:r>
            <a:r>
              <a:rPr lang="zh-CN" altLang="en-US" sz="2000" dirty="0"/>
              <a:t>，个数相同、类型相同或兼容，顺序一一对应。</a:t>
            </a:r>
          </a:p>
          <a:p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 smtClean="0"/>
              <a:t>）不</a:t>
            </a:r>
            <a:r>
              <a:rPr lang="zh-CN" altLang="en-US" sz="2000" dirty="0"/>
              <a:t>赋值的字段，必须允许为空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497980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4-2</a:t>
            </a:r>
            <a:r>
              <a:rPr lang="zh-CN" altLang="en-US" dirty="0" smtClean="0"/>
              <a:t>、</a:t>
            </a:r>
            <a:r>
              <a:rPr lang="zh-CN" altLang="en-US" dirty="0" smtClean="0"/>
              <a:t>多表查询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2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、从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个表中查询出数据</a:t>
            </a:r>
            <a:endParaRPr lang="en-US" altLang="zh-CN" dirty="0" smtClean="0"/>
          </a:p>
          <a:p>
            <a:r>
              <a:rPr lang="zh-CN" altLang="en-US" dirty="0" smtClean="0"/>
              <a:t>从</a:t>
            </a:r>
            <a:r>
              <a:rPr lang="zh-CN" altLang="en-US" dirty="0"/>
              <a:t>多个表中查询出数据，通常用等值连接</a:t>
            </a:r>
            <a:r>
              <a:rPr lang="zh-CN" altLang="en-US" dirty="0" smtClean="0"/>
              <a:t>查询</a:t>
            </a:r>
            <a:endParaRPr lang="en-US" altLang="zh-CN" dirty="0" smtClean="0"/>
          </a:p>
          <a:p>
            <a:r>
              <a:rPr lang="zh-CN" altLang="en-US" dirty="0"/>
              <a:t>等值连接：</a:t>
            </a:r>
          </a:p>
          <a:p>
            <a:r>
              <a:rPr lang="zh-CN" altLang="en-US" dirty="0"/>
              <a:t>条件中，使用“表</a:t>
            </a:r>
            <a:r>
              <a:rPr lang="en-US" altLang="zh-CN" dirty="0"/>
              <a:t>1.</a:t>
            </a:r>
            <a:r>
              <a:rPr lang="zh-CN" altLang="en-US" dirty="0"/>
              <a:t>字段名</a:t>
            </a:r>
            <a:r>
              <a:rPr lang="en-US" altLang="zh-CN" dirty="0"/>
              <a:t>1=</a:t>
            </a:r>
            <a:r>
              <a:rPr lang="zh-CN" altLang="en-US" dirty="0"/>
              <a:t>表</a:t>
            </a:r>
            <a:r>
              <a:rPr lang="en-US" altLang="zh-CN" dirty="0"/>
              <a:t>2.</a:t>
            </a:r>
            <a:r>
              <a:rPr lang="zh-CN" altLang="en-US" dirty="0"/>
              <a:t>字段名</a:t>
            </a:r>
            <a:r>
              <a:rPr lang="en-US" altLang="zh-CN" dirty="0"/>
              <a:t>2”</a:t>
            </a:r>
            <a:r>
              <a:rPr lang="zh-CN" altLang="en-US" dirty="0"/>
              <a:t>的方式。</a:t>
            </a:r>
          </a:p>
          <a:p>
            <a:endParaRPr lang="zh-CN" altLang="en-US" dirty="0"/>
          </a:p>
          <a:p>
            <a:r>
              <a:rPr lang="zh-CN" altLang="en-US" dirty="0"/>
              <a:t>如：</a:t>
            </a:r>
            <a:r>
              <a:rPr lang="en-US" altLang="zh-CN" dirty="0"/>
              <a:t>select classname,stuno,stuname from class,student where class.ClassNo=student.ClassNo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或</a:t>
            </a:r>
            <a:r>
              <a:rPr lang="en-US" altLang="zh-CN" dirty="0"/>
              <a:t>select </a:t>
            </a:r>
            <a:r>
              <a:rPr lang="en-US" altLang="zh-CN" dirty="0" err="1"/>
              <a:t>classname,stuno,stuname</a:t>
            </a:r>
            <a:r>
              <a:rPr lang="en-US" altLang="zh-CN" dirty="0"/>
              <a:t> from class join student on  </a:t>
            </a:r>
            <a:r>
              <a:rPr lang="en-US" altLang="zh-CN" dirty="0" err="1"/>
              <a:t>class.ClassNo</a:t>
            </a:r>
            <a:r>
              <a:rPr lang="en-US" altLang="zh-CN" dirty="0"/>
              <a:t>=</a:t>
            </a:r>
            <a:r>
              <a:rPr lang="en-US" altLang="zh-CN" dirty="0" err="1"/>
              <a:t>student.ClassNo</a:t>
            </a:r>
            <a:r>
              <a:rPr lang="en-US" altLang="zh-CN" dirty="0"/>
              <a:t>;</a:t>
            </a:r>
          </a:p>
          <a:p>
            <a:r>
              <a:rPr lang="zh-CN" altLang="en-US" dirty="0"/>
              <a:t>注意：其写法不一样。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613675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223248" cy="53340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zh-CN" altLang="en-US" dirty="0" smtClean="0"/>
              <a:t>联合查询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24744"/>
            <a:ext cx="7992888" cy="5018900"/>
          </a:xfrm>
        </p:spPr>
        <p:txBody>
          <a:bodyPr/>
          <a:lstStyle/>
          <a:p>
            <a:r>
              <a:rPr lang="zh-CN" altLang="en-US" dirty="0" smtClean="0"/>
              <a:t>从</a:t>
            </a:r>
            <a:r>
              <a:rPr lang="zh-CN" altLang="en-US" dirty="0"/>
              <a:t>多</a:t>
            </a:r>
            <a:r>
              <a:rPr lang="zh-CN" altLang="en-US" dirty="0" smtClean="0"/>
              <a:t>个表中查询的结果，合并到一个结果集中。</a:t>
            </a:r>
            <a:endParaRPr lang="en-US" altLang="zh-CN" dirty="0" smtClean="0"/>
          </a:p>
          <a:p>
            <a:r>
              <a:rPr lang="zh-CN" altLang="en-US" dirty="0" smtClean="0"/>
              <a:t>各个表的字段列表相同或类型兼容。</a:t>
            </a:r>
            <a:endParaRPr lang="en-US" altLang="zh-CN" dirty="0" smtClean="0"/>
          </a:p>
          <a:p>
            <a:r>
              <a:rPr lang="en-US" altLang="zh-CN" dirty="0"/>
              <a:t>select a,b from </a:t>
            </a:r>
            <a:r>
              <a:rPr lang="en-US" altLang="zh-CN" dirty="0" smtClean="0"/>
              <a:t>A </a:t>
            </a:r>
            <a:r>
              <a:rPr lang="en-US" altLang="zh-CN" dirty="0">
                <a:solidFill>
                  <a:srgbClr val="FF0000"/>
                </a:solidFill>
              </a:rPr>
              <a:t>union</a:t>
            </a:r>
            <a:r>
              <a:rPr lang="en-US" altLang="zh-CN" dirty="0"/>
              <a:t> select c,d from </a:t>
            </a:r>
            <a:r>
              <a:rPr lang="en-US" altLang="zh-CN" dirty="0" smtClean="0"/>
              <a:t>B;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/>
              <a:t>select </a:t>
            </a:r>
            <a:r>
              <a:rPr lang="en-US" altLang="zh-CN" dirty="0" err="1"/>
              <a:t>classno,classname</a:t>
            </a:r>
            <a:r>
              <a:rPr lang="en-US" altLang="zh-CN" dirty="0"/>
              <a:t> from class union select </a:t>
            </a:r>
            <a:r>
              <a:rPr lang="en-US" altLang="zh-CN" dirty="0" err="1"/>
              <a:t>classno,stuname</a:t>
            </a:r>
            <a:r>
              <a:rPr lang="en-US" altLang="zh-CN" dirty="0"/>
              <a:t> from student;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778910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88832" cy="749424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/>
              <a:t>：带子查询的</a:t>
            </a:r>
            <a:r>
              <a:rPr lang="zh-CN" altLang="en-US" dirty="0" smtClean="0"/>
              <a:t>插入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5400600"/>
          </a:xfrm>
        </p:spPr>
        <p:txBody>
          <a:bodyPr/>
          <a:lstStyle/>
          <a:p>
            <a:r>
              <a:rPr lang="zh-CN" altLang="en-US" dirty="0" smtClean="0"/>
              <a:t>向</a:t>
            </a:r>
            <a:r>
              <a:rPr lang="zh-CN" altLang="en-US" dirty="0"/>
              <a:t>表中插入的记录可以来自另一张表， 我们可以将一个子查询的结果集插入到一个表中，语法格式</a:t>
            </a:r>
            <a:r>
              <a:rPr lang="zh-CN" altLang="en-US" dirty="0" smtClean="0"/>
              <a:t>如下：</a:t>
            </a:r>
            <a:endParaRPr lang="zh-CN" altLang="en-US" dirty="0"/>
          </a:p>
          <a:p>
            <a:r>
              <a:rPr lang="en-US" altLang="zh-CN" dirty="0"/>
              <a:t>INSERT INTO </a:t>
            </a:r>
            <a:r>
              <a:rPr lang="zh-CN" altLang="en-US" dirty="0"/>
              <a:t>表名</a:t>
            </a:r>
            <a:r>
              <a:rPr lang="en-US" altLang="zh-CN" dirty="0"/>
              <a:t>[{</a:t>
            </a:r>
            <a:r>
              <a:rPr lang="zh-CN" altLang="en-US" dirty="0"/>
              <a:t>字段列表</a:t>
            </a:r>
            <a:r>
              <a:rPr lang="en-US" altLang="zh-CN" dirty="0"/>
              <a:t>}]   &lt;</a:t>
            </a:r>
            <a:r>
              <a:rPr lang="zh-CN" altLang="en-US" dirty="0"/>
              <a:t>子查询</a:t>
            </a:r>
            <a:r>
              <a:rPr lang="en-US" altLang="zh-CN" dirty="0" smtClean="0"/>
              <a:t>&gt;</a:t>
            </a:r>
          </a:p>
          <a:p>
            <a:r>
              <a:rPr lang="zh-CN" altLang="en-US" dirty="0" smtClean="0"/>
              <a:t>说明：</a:t>
            </a:r>
            <a:endParaRPr lang="en-US" altLang="zh-CN" dirty="0"/>
          </a:p>
          <a:p>
            <a:r>
              <a:rPr lang="zh-CN" altLang="en-US" dirty="0"/>
              <a:t>其中，当表名后的</a:t>
            </a:r>
            <a:r>
              <a:rPr lang="en-US" altLang="zh-CN" dirty="0"/>
              <a:t>{</a:t>
            </a:r>
            <a:r>
              <a:rPr lang="zh-CN" altLang="en-US" dirty="0"/>
              <a:t>字段列表</a:t>
            </a:r>
            <a:r>
              <a:rPr lang="en-US" altLang="zh-CN" dirty="0"/>
              <a:t>}</a:t>
            </a:r>
            <a:r>
              <a:rPr lang="zh-CN" altLang="en-US" dirty="0"/>
              <a:t>省略时，子查询的目标列要与表中字段的数目顺序和数据类型一致；若不省略</a:t>
            </a:r>
            <a:r>
              <a:rPr lang="en-US" altLang="zh-CN" dirty="0"/>
              <a:t>{</a:t>
            </a:r>
            <a:r>
              <a:rPr lang="zh-CN" altLang="en-US" dirty="0"/>
              <a:t>字段列表</a:t>
            </a:r>
            <a:r>
              <a:rPr lang="en-US" altLang="zh-CN" dirty="0"/>
              <a:t>}</a:t>
            </a:r>
            <a:r>
              <a:rPr lang="zh-CN" altLang="en-US" dirty="0"/>
              <a:t>，子查询的目标列须和</a:t>
            </a:r>
            <a:r>
              <a:rPr lang="en-US" altLang="zh-CN" dirty="0"/>
              <a:t>{</a:t>
            </a:r>
            <a:r>
              <a:rPr lang="zh-CN" altLang="en-US" dirty="0"/>
              <a:t>字段列表</a:t>
            </a:r>
            <a:r>
              <a:rPr lang="en-US" altLang="zh-CN" dirty="0"/>
              <a:t>}</a:t>
            </a:r>
            <a:r>
              <a:rPr lang="zh-CN" altLang="en-US" dirty="0"/>
              <a:t>保持一致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格式为：</a:t>
            </a:r>
            <a:endParaRPr lang="en-US" altLang="zh-CN" dirty="0" smtClean="0"/>
          </a:p>
          <a:p>
            <a:r>
              <a:rPr lang="en-US" altLang="zh-CN" dirty="0" smtClean="0"/>
              <a:t>INSERT </a:t>
            </a:r>
            <a:r>
              <a:rPr lang="en-US" altLang="zh-CN" dirty="0"/>
              <a:t>INTO </a:t>
            </a:r>
            <a:r>
              <a:rPr lang="zh-CN" altLang="en-US" dirty="0" smtClean="0"/>
              <a:t>表</a:t>
            </a:r>
            <a:r>
              <a:rPr lang="en-US" altLang="zh-CN" dirty="0" smtClean="0"/>
              <a:t>1</a:t>
            </a:r>
            <a:r>
              <a:rPr lang="zh-CN" altLang="en-US" dirty="0" smtClean="0"/>
              <a:t>（字段列表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  </a:t>
            </a:r>
          </a:p>
          <a:p>
            <a:r>
              <a:rPr lang="en-US" altLang="zh-CN" dirty="0" smtClean="0"/>
              <a:t>select </a:t>
            </a:r>
            <a:r>
              <a:rPr lang="zh-CN" altLang="en-US" dirty="0" smtClean="0"/>
              <a:t>字段列表</a:t>
            </a:r>
            <a:r>
              <a:rPr lang="en-US" altLang="zh-CN" dirty="0" smtClean="0"/>
              <a:t>2  from  </a:t>
            </a:r>
            <a:r>
              <a:rPr lang="zh-CN" altLang="en-US" dirty="0" smtClean="0"/>
              <a:t>表</a:t>
            </a:r>
            <a:r>
              <a:rPr lang="en-US" altLang="zh-CN" dirty="0" smtClean="0"/>
              <a:t>2  where </a:t>
            </a:r>
            <a:r>
              <a:rPr lang="zh-CN" altLang="en-US" dirty="0" smtClean="0"/>
              <a:t>条件。</a:t>
            </a:r>
            <a:endParaRPr lang="en-US" altLang="zh-CN" dirty="0" smtClean="0"/>
          </a:p>
          <a:p>
            <a:r>
              <a:rPr lang="zh-CN" altLang="en-US" dirty="0" smtClean="0"/>
              <a:t>字段列表</a:t>
            </a:r>
            <a:r>
              <a:rPr lang="en-US" altLang="zh-CN" dirty="0" smtClean="0"/>
              <a:t>1</a:t>
            </a:r>
            <a:r>
              <a:rPr lang="zh-CN" altLang="en-US" dirty="0" smtClean="0"/>
              <a:t>和字段列表</a:t>
            </a:r>
            <a:r>
              <a:rPr lang="en-US" altLang="zh-CN" dirty="0" smtClean="0"/>
              <a:t>2</a:t>
            </a:r>
            <a:r>
              <a:rPr lang="zh-CN" altLang="en-US" dirty="0" smtClean="0"/>
              <a:t>的数据类型、个数要一一对应。</a:t>
            </a:r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684412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76672"/>
            <a:ext cx="8208912" cy="5666972"/>
          </a:xfrm>
        </p:spPr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）将</a:t>
            </a:r>
            <a:r>
              <a:rPr lang="en-US" altLang="zh-CN" dirty="0" smtClean="0"/>
              <a:t>student</a:t>
            </a:r>
            <a:r>
              <a:rPr lang="zh-CN" altLang="en-US" dirty="0" smtClean="0"/>
              <a:t>表，只拷贝结构为表“学生”。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学生 </a:t>
            </a:r>
            <a:r>
              <a:rPr lang="en-US" altLang="zh-CN" dirty="0"/>
              <a:t>like student;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）向学生表中插入数据，数据来自</a:t>
            </a:r>
            <a:r>
              <a:rPr lang="en-US" altLang="zh-CN" dirty="0" smtClean="0"/>
              <a:t>student</a:t>
            </a:r>
            <a:r>
              <a:rPr lang="zh-CN" altLang="en-US" dirty="0" smtClean="0"/>
              <a:t>表中</a:t>
            </a:r>
            <a:r>
              <a:rPr lang="en-US" altLang="zh-CN" dirty="0" err="1" smtClean="0"/>
              <a:t>classno</a:t>
            </a:r>
            <a:r>
              <a:rPr lang="zh-CN" altLang="en-US" dirty="0" smtClean="0"/>
              <a:t>为‘</a:t>
            </a:r>
            <a:r>
              <a:rPr lang="en-US" altLang="zh-CN" dirty="0" smtClean="0"/>
              <a:t>20000001</a:t>
            </a:r>
            <a:r>
              <a:rPr lang="zh-CN" altLang="en-US" dirty="0" smtClean="0"/>
              <a:t>’的同学。</a:t>
            </a:r>
            <a:endParaRPr lang="en-US" altLang="zh-CN" dirty="0" smtClean="0"/>
          </a:p>
          <a:p>
            <a:r>
              <a:rPr lang="en-US" altLang="zh-CN" dirty="0"/>
              <a:t>insert into </a:t>
            </a:r>
            <a:r>
              <a:rPr lang="zh-CN" altLang="en-US" dirty="0"/>
              <a:t>学生 </a:t>
            </a:r>
            <a:r>
              <a:rPr lang="en-US" altLang="zh-CN" dirty="0"/>
              <a:t>select * from student where </a:t>
            </a:r>
            <a:r>
              <a:rPr lang="en-US" altLang="zh-CN" dirty="0" err="1"/>
              <a:t>classno</a:t>
            </a:r>
            <a:r>
              <a:rPr lang="en-US" altLang="zh-CN" dirty="0"/>
              <a:t>='20000001</a:t>
            </a:r>
            <a:r>
              <a:rPr lang="en-US" altLang="zh-CN" dirty="0" smtClean="0"/>
              <a:t>';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001067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797</Words>
  <Application>Microsoft Office PowerPoint</Application>
  <PresentationFormat>全屏显示(4:3)</PresentationFormat>
  <Paragraphs>80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宋体</vt:lpstr>
      <vt:lpstr>Calibri</vt:lpstr>
      <vt:lpstr>Century Gothic</vt:lpstr>
      <vt:lpstr>7_MS_PPTBrainstorm_TP01018437</vt:lpstr>
      <vt:lpstr>第4节、多表操作</vt:lpstr>
      <vt:lpstr>4-1、表的复制</vt:lpstr>
      <vt:lpstr>PowerPoint 演示文稿</vt:lpstr>
      <vt:lpstr>PowerPoint 演示文稿</vt:lpstr>
      <vt:lpstr>PowerPoint 演示文稿</vt:lpstr>
      <vt:lpstr>PowerPoint 演示文稿</vt:lpstr>
      <vt:lpstr>4-2、多表查询</vt:lpstr>
      <vt:lpstr>2、联合查询</vt:lpstr>
      <vt:lpstr>3：带子查询的插入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363</cp:revision>
  <dcterms:created xsi:type="dcterms:W3CDTF">2023-09-01T01:54:43Z</dcterms:created>
  <dcterms:modified xsi:type="dcterms:W3CDTF">2024-11-15T08:09:56Z</dcterms:modified>
</cp:coreProperties>
</file>