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15"/>
  </p:notesMasterIdLst>
  <p:sldIdLst>
    <p:sldId id="685" r:id="rId2"/>
    <p:sldId id="686" r:id="rId3"/>
    <p:sldId id="687" r:id="rId4"/>
    <p:sldId id="688" r:id="rId5"/>
    <p:sldId id="689" r:id="rId6"/>
    <p:sldId id="690" r:id="rId7"/>
    <p:sldId id="691" r:id="rId8"/>
    <p:sldId id="692" r:id="rId9"/>
    <p:sldId id="693" r:id="rId10"/>
    <p:sldId id="694" r:id="rId11"/>
    <p:sldId id="695" r:id="rId12"/>
    <p:sldId id="696" r:id="rId13"/>
    <p:sldId id="697" r:id="rId14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23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6C9644D-B8AA-4842-B55B-23CBD62C4823}" type="datetimeFigureOut">
              <a:rPr lang="zh-CN" altLang="en-US"/>
              <a:pPr>
                <a:defRPr/>
              </a:pPr>
              <a:t>2024/11/22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39406AE-21CF-4281-A704-AD15F0C3EE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4846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3ACBB60-FDAB-4926-8BFF-EA0BEFBACC3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1237759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BDD74F1-AE53-4359-8090-EB67AC61C5D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32558888"/>
      </p:ext>
    </p:extLst>
  </p:cSld>
  <p:clrMapOvr>
    <a:masterClrMapping/>
  </p:clrMapOvr>
  <p:transition spd="slow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5179107-1935-4D78-991F-39BAF6CE611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7096390"/>
      </p:ext>
    </p:extLst>
  </p:cSld>
  <p:clrMapOvr>
    <a:masterClrMapping/>
  </p:clrMapOvr>
  <p:transition spd="slow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E246DC4-31B4-455E-AF86-289A90143AE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43534007"/>
      </p:ext>
    </p:extLst>
  </p:cSld>
  <p:clrMapOvr>
    <a:masterClrMapping/>
  </p:clrMapOvr>
  <p:transition spd="slow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24B1ED-14C0-489A-911D-BF31827122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60625865"/>
      </p:ext>
    </p:extLst>
  </p:cSld>
  <p:clrMapOvr>
    <a:masterClrMapping/>
  </p:clrMapOvr>
  <p:transition spd="slow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A9604D4-D5A0-4C98-BE17-3F5CE4AD4E3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5388411"/>
      </p:ext>
    </p:extLst>
  </p:cSld>
  <p:clrMapOvr>
    <a:masterClrMapping/>
  </p:clrMapOvr>
  <p:transition spd="slow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DA268C2-9464-47E2-8B3A-3F720FD29FA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9072365"/>
      </p:ext>
    </p:extLst>
  </p:cSld>
  <p:clrMapOvr>
    <a:masterClrMapping/>
  </p:clrMapOvr>
  <p:transition spd="slow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B7C2E3C-502B-4F50-83D6-ECDA6CA60D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6666470"/>
      </p:ext>
    </p:extLst>
  </p:cSld>
  <p:clrMapOvr>
    <a:masterClrMapping/>
  </p:clrMapOvr>
  <p:transition spd="slow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1AFD830-0809-44E3-B858-2F8E686731D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13662166"/>
      </p:ext>
    </p:extLst>
  </p:cSld>
  <p:clrMapOvr>
    <a:masterClrMapping/>
  </p:clrMapOvr>
  <p:transition spd="slow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D13750-23C9-44EC-B3FB-5599132CE8F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381479"/>
      </p:ext>
    </p:extLst>
  </p:cSld>
  <p:clrMapOvr>
    <a:masterClrMapping/>
  </p:clrMapOvr>
  <p:transition spd="slow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FF7DF64-0130-4D4B-88F9-29BA96E84F2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6981064"/>
      </p:ext>
    </p:extLst>
  </p:cSld>
  <p:clrMapOvr>
    <a:masterClrMapping/>
  </p:clrMapOvr>
  <p:transition spd="slow">
    <p:randomBa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74" y="22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7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85228230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7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11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86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86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36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11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2E4E614-7924-4710-A488-05974A512A6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4241851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B08C1C-807C-4909-8072-FF2C1735596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82546804"/>
      </p:ext>
    </p:extLst>
  </p:cSld>
  <p:clrMapOvr>
    <a:masterClrMapping/>
  </p:clrMapOvr>
  <p:transition spd="slow">
    <p:randomBa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E9EB6B4-A08A-4371-A67C-E308B9E70E1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3941239"/>
      </p:ext>
    </p:extLst>
  </p:cSld>
  <p:clrMapOvr>
    <a:masterClrMapping/>
  </p:clrMapOvr>
  <p:transition spd="slow">
    <p:randomBa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04D165-5BD8-408F-B6A2-6675D7BD9A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8204586"/>
      </p:ext>
    </p:extLst>
  </p:cSld>
  <p:clrMapOvr>
    <a:masterClrMapping/>
  </p:clrMapOvr>
  <p:transition spd="slow">
    <p:randomBa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621895A-F9C7-4886-AA1D-B21A5172F76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70990559"/>
      </p:ext>
    </p:extLst>
  </p:cSld>
  <p:clrMapOvr>
    <a:masterClrMapping/>
  </p:clrMapOvr>
  <p:transition spd="slow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fld id="{75C2CC7E-4749-4B94-A543-EF42A41F018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7" r:id="rId1"/>
    <p:sldLayoutId id="2147484828" r:id="rId2"/>
    <p:sldLayoutId id="2147484829" r:id="rId3"/>
    <p:sldLayoutId id="2147484830" r:id="rId4"/>
    <p:sldLayoutId id="2147484831" r:id="rId5"/>
    <p:sldLayoutId id="2147484832" r:id="rId6"/>
    <p:sldLayoutId id="2147484833" r:id="rId7"/>
    <p:sldLayoutId id="2147484834" r:id="rId8"/>
    <p:sldLayoutId id="2147484835" r:id="rId9"/>
    <p:sldLayoutId id="2147484836" r:id="rId10"/>
    <p:sldLayoutId id="2147484837" r:id="rId11"/>
    <p:sldLayoutId id="2147484838" r:id="rId12"/>
    <p:sldLayoutId id="2147484839" r:id="rId13"/>
    <p:sldLayoutId id="2147484840" r:id="rId14"/>
    <p:sldLayoutId id="2147484841" r:id="rId15"/>
    <p:sldLayoutId id="2147484842" r:id="rId16"/>
    <p:sldLayoutId id="2147484843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6583288" cy="533400"/>
          </a:xfrm>
        </p:spPr>
        <p:txBody>
          <a:bodyPr/>
          <a:lstStyle/>
          <a:p>
            <a:r>
              <a:rPr lang="zh-CN" altLang="en-US" dirty="0"/>
              <a:t>第</a:t>
            </a:r>
            <a:r>
              <a:rPr lang="en-US" altLang="zh-CN" dirty="0" smtClean="0"/>
              <a:t>5</a:t>
            </a:r>
            <a:r>
              <a:rPr lang="zh-CN" altLang="en-US" dirty="0" smtClean="0"/>
              <a:t>节、综合练习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练习</a:t>
            </a:r>
            <a:r>
              <a:rPr lang="en-US" altLang="zh-CN" dirty="0"/>
              <a:t>1</a:t>
            </a:r>
            <a:r>
              <a:rPr lang="zh-CN" altLang="en-US" dirty="0"/>
              <a:t>：创建带有约束的表</a:t>
            </a:r>
            <a:r>
              <a:rPr lang="en-US" altLang="zh-CN" dirty="0"/>
              <a:t>1</a:t>
            </a:r>
            <a:r>
              <a:rPr lang="zh-CN" altLang="en-US" dirty="0"/>
              <a:t>（学号作主键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r>
              <a:rPr lang="en-US" altLang="zh-CN" dirty="0" smtClean="0"/>
              <a:t>1</a:t>
            </a:r>
            <a:r>
              <a:rPr lang="zh-CN" altLang="en-US" dirty="0" smtClean="0"/>
              <a:t>、在</a:t>
            </a:r>
            <a:r>
              <a:rPr lang="en-US" altLang="zh-CN" dirty="0"/>
              <a:t>XK</a:t>
            </a:r>
            <a:r>
              <a:rPr lang="zh-CN" altLang="en-US" dirty="0"/>
              <a:t>库中，创建一个‘学生表’，表名：学生表，结构如下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说明：成绩用</a:t>
            </a:r>
            <a:r>
              <a:rPr lang="en-US" altLang="zh-CN" dirty="0" smtClean="0"/>
              <a:t>decimal(4,1)</a:t>
            </a:r>
          </a:p>
          <a:p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2600042"/>
              </p:ext>
            </p:extLst>
          </p:nvPr>
        </p:nvGraphicFramePr>
        <p:xfrm>
          <a:off x="1331640" y="2687320"/>
          <a:ext cx="6390595" cy="2016760"/>
        </p:xfrm>
        <a:graphic>
          <a:graphicData uri="http://schemas.openxmlformats.org/drawingml/2006/table">
            <a:tbl>
              <a:tblPr firstRow="1" firstCol="1" bandRow="1"/>
              <a:tblGrid>
                <a:gridCol w="48774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68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5158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5443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5158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93101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0737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2520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 dirty="0">
                          <a:effectLst/>
                          <a:latin typeface="宋体"/>
                          <a:ea typeface="等线"/>
                          <a:cs typeface="Times New Roman"/>
                        </a:rPr>
                        <a:t>序号</a:t>
                      </a:r>
                      <a:endParaRPr lang="zh-CN" sz="105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字段名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数据类型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长度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小数位数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约束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备注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1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学号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字符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11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 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主键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 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2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姓名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字符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5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 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非空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 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3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性别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字符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1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 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默认值为‘男’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 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4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年龄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整数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 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 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 dirty="0">
                          <a:effectLst/>
                          <a:latin typeface="宋体"/>
                          <a:ea typeface="等线"/>
                          <a:cs typeface="Times New Roman"/>
                        </a:rPr>
                        <a:t>允许为空</a:t>
                      </a:r>
                      <a:endParaRPr lang="zh-CN" sz="105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 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宋体"/>
                          <a:ea typeface="等线"/>
                          <a:cs typeface="Times New Roman"/>
                        </a:rPr>
                        <a:t>5</a:t>
                      </a:r>
                      <a:endParaRPr lang="zh-CN" sz="105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生日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日期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 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 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允许为空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 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6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成绩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小数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4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1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允许为空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 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7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籍贯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 dirty="0">
                          <a:effectLst/>
                          <a:latin typeface="宋体"/>
                          <a:ea typeface="等线"/>
                          <a:cs typeface="Times New Roman"/>
                        </a:rPr>
                        <a:t>字符</a:t>
                      </a:r>
                      <a:endParaRPr lang="zh-CN" sz="105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10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 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默认值为‘山东青岛’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宋体"/>
                          <a:ea typeface="等线"/>
                          <a:cs typeface="Times New Roman"/>
                        </a:rPr>
                        <a:t> </a:t>
                      </a:r>
                      <a:endParaRPr lang="zh-CN" sz="105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0815933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548680"/>
            <a:ext cx="7286676" cy="5594964"/>
          </a:xfrm>
        </p:spPr>
        <p:txBody>
          <a:bodyPr/>
          <a:lstStyle/>
          <a:p>
            <a:r>
              <a:rPr lang="en-US" altLang="zh-CN" dirty="0"/>
              <a:t>2</a:t>
            </a:r>
            <a:r>
              <a:rPr lang="zh-CN" altLang="en-US" dirty="0"/>
              <a:t>、数据操作：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）用</a:t>
            </a:r>
            <a:r>
              <a:rPr lang="en-US" altLang="zh-CN" dirty="0"/>
              <a:t>insert</a:t>
            </a:r>
            <a:r>
              <a:rPr lang="zh-CN" altLang="en-US" dirty="0"/>
              <a:t>插入你个人的数据，及其它</a:t>
            </a:r>
            <a:r>
              <a:rPr lang="en-US" altLang="zh-CN" dirty="0"/>
              <a:t>2</a:t>
            </a:r>
            <a:r>
              <a:rPr lang="zh-CN" altLang="en-US" dirty="0"/>
              <a:t>位同学的模拟数据。</a:t>
            </a:r>
          </a:p>
          <a:p>
            <a:r>
              <a:rPr lang="zh-CN" altLang="en-US" dirty="0"/>
              <a:t>体验：主键不能重复也不能为空、非空字段必须输入值、有默认值字段不输入值时自动填充默认值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）查看数据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）用</a:t>
            </a:r>
            <a:r>
              <a:rPr lang="en-US" altLang="zh-CN" dirty="0"/>
              <a:t>update</a:t>
            </a:r>
            <a:r>
              <a:rPr lang="zh-CN" altLang="en-US" dirty="0"/>
              <a:t>修改你的数据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2902691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332656"/>
            <a:ext cx="8352928" cy="5810988"/>
          </a:xfrm>
        </p:spPr>
        <p:txBody>
          <a:bodyPr/>
          <a:lstStyle/>
          <a:p>
            <a:r>
              <a:rPr lang="en-US" altLang="zh-CN" dirty="0" smtClean="0"/>
              <a:t>3</a:t>
            </a:r>
            <a:r>
              <a:rPr lang="zh-CN" altLang="en-US" dirty="0" smtClean="0"/>
              <a:t>、提示说明：</a:t>
            </a:r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）通常，数据库中的数据表，都要有主键。主键有</a:t>
            </a:r>
            <a:r>
              <a:rPr lang="en-US" altLang="zh-CN" dirty="0" smtClean="0"/>
              <a:t>3</a:t>
            </a:r>
            <a:r>
              <a:rPr lang="zh-CN" altLang="en-US" dirty="0" smtClean="0"/>
              <a:t>种情况：</a:t>
            </a:r>
          </a:p>
          <a:p>
            <a:r>
              <a:rPr lang="zh-CN" altLang="en-US" dirty="0" smtClean="0"/>
              <a:t>①主键是一个字段。在定义该字段时，可以直接用</a:t>
            </a:r>
            <a:r>
              <a:rPr lang="en-US" altLang="zh-CN" dirty="0" smtClean="0"/>
              <a:t>primary key</a:t>
            </a:r>
            <a:r>
              <a:rPr lang="zh-CN" altLang="en-US" dirty="0" smtClean="0"/>
              <a:t>说明。如：学号 </a:t>
            </a:r>
            <a:r>
              <a:rPr lang="en-US" altLang="zh-CN" dirty="0" err="1" smtClean="0"/>
              <a:t>varchar</a:t>
            </a:r>
            <a:r>
              <a:rPr lang="en-US" altLang="zh-CN" dirty="0" smtClean="0"/>
              <a:t>(11)  primary key,</a:t>
            </a:r>
          </a:p>
          <a:p>
            <a:r>
              <a:rPr lang="zh-CN" altLang="en-US" dirty="0" smtClean="0"/>
              <a:t>凡是指定为主键的字段，默认都是为</a:t>
            </a:r>
            <a:r>
              <a:rPr lang="en-US" altLang="zh-CN" dirty="0" smtClean="0"/>
              <a:t>not null</a:t>
            </a:r>
            <a:r>
              <a:rPr lang="zh-CN" altLang="en-US" dirty="0" smtClean="0"/>
              <a:t>的，此时也可以不写</a:t>
            </a:r>
            <a:r>
              <a:rPr lang="en-US" altLang="zh-CN" dirty="0" smtClean="0"/>
              <a:t>not null</a:t>
            </a:r>
            <a:r>
              <a:rPr lang="zh-CN" altLang="en-US" dirty="0" smtClean="0"/>
              <a:t>。</a:t>
            </a:r>
          </a:p>
          <a:p>
            <a:r>
              <a:rPr lang="zh-CN" altLang="en-US" dirty="0" smtClean="0"/>
              <a:t>②主键是二个或二个以上字段构成，称为联合主键（</a:t>
            </a:r>
            <a:r>
              <a:rPr lang="en-US" altLang="zh-CN" dirty="0" smtClean="0"/>
              <a:t>[P103]</a:t>
            </a:r>
            <a:r>
              <a:rPr lang="zh-CN" altLang="en-US" dirty="0" smtClean="0"/>
              <a:t>），定义时，在最后单独定义</a:t>
            </a:r>
            <a:r>
              <a:rPr lang="en-US" altLang="zh-CN" dirty="0" smtClean="0"/>
              <a:t>primary key</a:t>
            </a:r>
            <a:r>
              <a:rPr lang="zh-CN" altLang="en-US" dirty="0" smtClean="0"/>
              <a:t>（字段</a:t>
            </a:r>
            <a:r>
              <a:rPr lang="en-US" altLang="zh-CN" dirty="0" smtClean="0"/>
              <a:t>1,</a:t>
            </a:r>
            <a:r>
              <a:rPr lang="zh-CN" altLang="en-US" dirty="0" smtClean="0"/>
              <a:t>字段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）。</a:t>
            </a:r>
          </a:p>
          <a:p>
            <a:r>
              <a:rPr lang="zh-CN" altLang="en-US" dirty="0" smtClean="0"/>
              <a:t>③如果表中没有明显主键，可以使用标识列</a:t>
            </a:r>
            <a:r>
              <a:rPr lang="en-US" altLang="zh-CN" dirty="0" smtClean="0"/>
              <a:t>id</a:t>
            </a:r>
            <a:r>
              <a:rPr lang="zh-CN" altLang="en-US" dirty="0" smtClean="0"/>
              <a:t>，指定标识列</a:t>
            </a:r>
            <a:r>
              <a:rPr lang="en-US" altLang="zh-CN" dirty="0" smtClean="0"/>
              <a:t>id</a:t>
            </a:r>
            <a:r>
              <a:rPr lang="zh-CN" altLang="en-US" dirty="0" smtClean="0"/>
              <a:t>作主键。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56956118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332656"/>
            <a:ext cx="8352928" cy="5810988"/>
          </a:xfrm>
        </p:spPr>
        <p:txBody>
          <a:bodyPr/>
          <a:lstStyle/>
          <a:p>
            <a:r>
              <a:rPr lang="zh-CN" altLang="en-US" dirty="0"/>
              <a:t>提示说明：</a:t>
            </a:r>
          </a:p>
          <a:p>
            <a:r>
              <a:rPr lang="zh-CN" altLang="en-US" dirty="0" smtClean="0"/>
              <a:t>使用</a:t>
            </a:r>
            <a:r>
              <a:rPr lang="zh-CN" altLang="en-US" dirty="0"/>
              <a:t>标识列作主键，</a:t>
            </a:r>
            <a:r>
              <a:rPr lang="en-US" altLang="zh-CN" dirty="0"/>
              <a:t>ID</a:t>
            </a:r>
            <a:r>
              <a:rPr lang="zh-CN" altLang="en-US" dirty="0"/>
              <a:t>为整数，起始值（又称种子）可以为</a:t>
            </a:r>
            <a:r>
              <a:rPr lang="en-US" altLang="zh-CN" dirty="0"/>
              <a:t>1</a:t>
            </a:r>
            <a:r>
              <a:rPr lang="zh-CN" altLang="en-US" dirty="0"/>
              <a:t>，增量（又称步长）也可以为</a:t>
            </a:r>
            <a:r>
              <a:rPr lang="en-US" altLang="zh-CN" dirty="0" smtClean="0"/>
              <a:t>1</a:t>
            </a:r>
            <a:r>
              <a:rPr lang="zh-CN" altLang="en-US" dirty="0" smtClean="0"/>
              <a:t>。</a:t>
            </a:r>
            <a:endParaRPr lang="zh-CN" altLang="en-US" dirty="0"/>
          </a:p>
          <a:p>
            <a:r>
              <a:rPr lang="zh-CN" altLang="en-US" dirty="0"/>
              <a:t>即</a:t>
            </a:r>
            <a:r>
              <a:rPr lang="en-US" altLang="zh-CN" dirty="0"/>
              <a:t>id  </a:t>
            </a:r>
            <a:r>
              <a:rPr lang="en-US" altLang="zh-CN" dirty="0" err="1"/>
              <a:t>int</a:t>
            </a:r>
            <a:r>
              <a:rPr lang="en-US" altLang="zh-CN" dirty="0"/>
              <a:t>  </a:t>
            </a:r>
            <a:r>
              <a:rPr lang="en-US" altLang="zh-CN" dirty="0" smtClean="0"/>
              <a:t> </a:t>
            </a:r>
            <a:r>
              <a:rPr lang="en-US" altLang="zh-CN" dirty="0"/>
              <a:t>primary key 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auto_increment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/>
              <a:t> </a:t>
            </a:r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）默认</a:t>
            </a:r>
            <a:r>
              <a:rPr lang="zh-CN" altLang="en-US" dirty="0"/>
              <a:t>值为‘男’， 用</a:t>
            </a:r>
            <a:r>
              <a:rPr lang="en-US" altLang="zh-CN" dirty="0" smtClean="0"/>
              <a:t>default‘</a:t>
            </a:r>
            <a:r>
              <a:rPr lang="zh-CN" altLang="en-US" dirty="0"/>
              <a:t>男</a:t>
            </a:r>
            <a:r>
              <a:rPr lang="zh-CN" altLang="en-US" dirty="0" smtClean="0"/>
              <a:t>’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3</a:t>
            </a:r>
            <a:r>
              <a:rPr lang="zh-CN" altLang="en-US" dirty="0" smtClean="0"/>
              <a:t>）成绩</a:t>
            </a:r>
            <a:r>
              <a:rPr lang="en-US" altLang="zh-CN" dirty="0"/>
              <a:t>,</a:t>
            </a:r>
            <a:r>
              <a:rPr lang="zh-CN" altLang="en-US" dirty="0"/>
              <a:t>保留</a:t>
            </a:r>
            <a:r>
              <a:rPr lang="en-US" altLang="zh-CN" dirty="0"/>
              <a:t>1</a:t>
            </a:r>
            <a:r>
              <a:rPr lang="zh-CN" altLang="en-US" dirty="0"/>
              <a:t>位小数，用</a:t>
            </a:r>
            <a:r>
              <a:rPr lang="en-US" altLang="zh-CN" dirty="0"/>
              <a:t>decimal </a:t>
            </a:r>
            <a:r>
              <a:rPr lang="zh-CN" altLang="en-US" dirty="0"/>
              <a:t>或</a:t>
            </a:r>
            <a:r>
              <a:rPr lang="en-US" altLang="zh-CN" dirty="0" smtClean="0"/>
              <a:t>numeric</a:t>
            </a:r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/>
              <a:t>者用法</a:t>
            </a:r>
            <a:r>
              <a:rPr lang="zh-CN" altLang="en-US" dirty="0" smtClean="0"/>
              <a:t>相同</a:t>
            </a:r>
            <a:r>
              <a:rPr lang="zh-CN" altLang="en-US" dirty="0"/>
              <a:t>）</a:t>
            </a:r>
            <a:r>
              <a:rPr lang="en-US" altLang="zh-CN" dirty="0"/>
              <a:t>, decimal (4,1)</a:t>
            </a:r>
            <a:r>
              <a:rPr lang="zh-CN" altLang="en-US" dirty="0"/>
              <a:t>表示长度共</a:t>
            </a:r>
            <a:r>
              <a:rPr lang="en-US" altLang="zh-CN" dirty="0"/>
              <a:t>4</a:t>
            </a:r>
            <a:r>
              <a:rPr lang="zh-CN" altLang="en-US" dirty="0"/>
              <a:t>位（不包括小数点），其中小数</a:t>
            </a:r>
            <a:r>
              <a:rPr lang="en-US" altLang="zh-CN" dirty="0"/>
              <a:t>1</a:t>
            </a:r>
            <a:r>
              <a:rPr lang="zh-CN" altLang="en-US" dirty="0"/>
              <a:t>位。如小数位数是</a:t>
            </a:r>
            <a:r>
              <a:rPr lang="en-US" altLang="zh-CN" dirty="0"/>
              <a:t>0</a:t>
            </a:r>
            <a:r>
              <a:rPr lang="zh-CN" altLang="en-US" dirty="0"/>
              <a:t>，则表示</a:t>
            </a:r>
            <a:r>
              <a:rPr lang="zh-CN" altLang="en-US" dirty="0" smtClean="0"/>
              <a:t>整数。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91856228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404664"/>
            <a:ext cx="8208912" cy="5738980"/>
          </a:xfrm>
        </p:spPr>
        <p:txBody>
          <a:bodyPr/>
          <a:lstStyle/>
          <a:p>
            <a:r>
              <a:rPr lang="en-US" altLang="zh-CN" dirty="0"/>
              <a:t>4</a:t>
            </a:r>
            <a:r>
              <a:rPr lang="zh-CN" altLang="en-US" dirty="0"/>
              <a:t>、参考答案：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49137474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548680"/>
            <a:ext cx="8280920" cy="5594964"/>
          </a:xfrm>
        </p:spPr>
        <p:txBody>
          <a:bodyPr/>
          <a:lstStyle/>
          <a:p>
            <a:r>
              <a:rPr lang="zh-CN" altLang="en-US" dirty="0"/>
              <a:t>练习</a:t>
            </a:r>
            <a:r>
              <a:rPr lang="en-US" altLang="zh-CN" dirty="0"/>
              <a:t>2</a:t>
            </a:r>
            <a:r>
              <a:rPr lang="zh-CN" altLang="en-US" dirty="0"/>
              <a:t>：创建带有约束的表</a:t>
            </a:r>
            <a:r>
              <a:rPr lang="en-US" altLang="zh-CN" dirty="0"/>
              <a:t>2</a:t>
            </a:r>
            <a:r>
              <a:rPr lang="zh-CN" altLang="en-US" dirty="0"/>
              <a:t>（标识列作主健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r>
              <a:rPr lang="en-US" altLang="zh-CN" dirty="0"/>
              <a:t>1</a:t>
            </a:r>
            <a:r>
              <a:rPr lang="zh-CN" altLang="en-US" dirty="0"/>
              <a:t>、在</a:t>
            </a:r>
            <a:r>
              <a:rPr lang="en-US" altLang="zh-CN" dirty="0"/>
              <a:t>XK</a:t>
            </a:r>
            <a:r>
              <a:rPr lang="zh-CN" altLang="en-US" dirty="0"/>
              <a:t>库中，创建一个‘选举表’，表名：选举表，结构如下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 smtClean="0"/>
              <a:t>说明：</a:t>
            </a:r>
            <a:r>
              <a:rPr lang="en-US" altLang="zh-CN" dirty="0"/>
              <a:t>id  </a:t>
            </a:r>
            <a:r>
              <a:rPr lang="en-US" altLang="zh-CN" dirty="0" err="1"/>
              <a:t>int</a:t>
            </a:r>
            <a:r>
              <a:rPr lang="en-US" altLang="zh-CN" dirty="0"/>
              <a:t>  </a:t>
            </a:r>
            <a:r>
              <a:rPr lang="en-US" altLang="zh-CN" dirty="0" smtClean="0"/>
              <a:t>primary </a:t>
            </a:r>
            <a:r>
              <a:rPr lang="en-US" altLang="zh-CN" dirty="0"/>
              <a:t>key </a:t>
            </a:r>
            <a:r>
              <a:rPr lang="en-US" altLang="zh-CN" dirty="0" err="1" smtClean="0"/>
              <a:t>auto_increment</a:t>
            </a:r>
            <a:r>
              <a:rPr lang="en-US" altLang="zh-CN" dirty="0" smtClean="0"/>
              <a:t> 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要有关键字</a:t>
            </a:r>
            <a:r>
              <a:rPr lang="en-US" altLang="zh-CN" dirty="0" err="1" smtClean="0"/>
              <a:t>auto_increment</a:t>
            </a:r>
            <a:r>
              <a:rPr lang="zh-CN" altLang="en-US" dirty="0" smtClean="0"/>
              <a:t>，默认从</a:t>
            </a:r>
            <a:r>
              <a:rPr lang="en-US" altLang="zh-CN" dirty="0" smtClean="0"/>
              <a:t>1</a:t>
            </a:r>
            <a:r>
              <a:rPr lang="zh-CN" altLang="en-US" dirty="0" smtClean="0"/>
              <a:t>开始，增量也是</a:t>
            </a:r>
            <a:r>
              <a:rPr lang="en-US" altLang="zh-CN" dirty="0" smtClean="0"/>
              <a:t>1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/>
              <a:t>但用</a:t>
            </a:r>
            <a:r>
              <a:rPr lang="en-US" altLang="zh-CN" dirty="0"/>
              <a:t>insert</a:t>
            </a:r>
            <a:r>
              <a:rPr lang="zh-CN" altLang="en-US" dirty="0"/>
              <a:t>语句插入数据时，</a:t>
            </a:r>
            <a:r>
              <a:rPr lang="zh-CN" altLang="en-US" dirty="0" smtClean="0"/>
              <a:t>不要给</a:t>
            </a:r>
            <a:r>
              <a:rPr lang="en-US" altLang="zh-CN" dirty="0"/>
              <a:t>id</a:t>
            </a:r>
            <a:r>
              <a:rPr lang="zh-CN" altLang="en-US" dirty="0"/>
              <a:t>赋值，系统会自动根据定义赋给相应值。</a:t>
            </a:r>
            <a:endParaRPr lang="en-US" altLang="zh-CN" dirty="0" smtClean="0"/>
          </a:p>
          <a:p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302484"/>
              </p:ext>
            </p:extLst>
          </p:nvPr>
        </p:nvGraphicFramePr>
        <p:xfrm>
          <a:off x="1187624" y="2060848"/>
          <a:ext cx="5791198" cy="1728192"/>
        </p:xfrm>
        <a:graphic>
          <a:graphicData uri="http://schemas.openxmlformats.org/drawingml/2006/table">
            <a:tbl>
              <a:tblPr firstRow="1" firstCol="1" bandRow="1"/>
              <a:tblGrid>
                <a:gridCol w="4645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9928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083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3348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0838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04365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53348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 dirty="0">
                          <a:effectLst/>
                          <a:latin typeface="宋体"/>
                          <a:ea typeface="等线"/>
                          <a:cs typeface="Times New Roman"/>
                        </a:rPr>
                        <a:t>序号</a:t>
                      </a:r>
                      <a:endParaRPr lang="zh-CN" sz="10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 dirty="0">
                          <a:effectLst/>
                          <a:latin typeface="宋体"/>
                          <a:ea typeface="等线"/>
                          <a:cs typeface="Times New Roman"/>
                        </a:rPr>
                        <a:t>字段名</a:t>
                      </a:r>
                      <a:endParaRPr lang="zh-CN" sz="10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 dirty="0">
                          <a:effectLst/>
                          <a:latin typeface="宋体"/>
                          <a:ea typeface="等线"/>
                          <a:cs typeface="Times New Roman"/>
                        </a:rPr>
                        <a:t>数据类型</a:t>
                      </a:r>
                      <a:endParaRPr lang="zh-CN" sz="10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 dirty="0">
                          <a:effectLst/>
                          <a:latin typeface="宋体"/>
                          <a:ea typeface="等线"/>
                          <a:cs typeface="Times New Roman"/>
                        </a:rPr>
                        <a:t>长度</a:t>
                      </a:r>
                      <a:endParaRPr lang="zh-CN" sz="10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小数位数</a:t>
                      </a:r>
                      <a:endParaRPr lang="zh-CN" sz="10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约束</a:t>
                      </a:r>
                      <a:endParaRPr lang="zh-CN" sz="10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备注</a:t>
                      </a:r>
                      <a:endParaRPr lang="zh-CN" sz="10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1</a:t>
                      </a:r>
                      <a:endParaRPr lang="zh-CN" sz="10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ID</a:t>
                      </a:r>
                      <a:endParaRPr lang="zh-CN" sz="10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整数</a:t>
                      </a:r>
                      <a:endParaRPr lang="zh-CN" sz="10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宋体"/>
                          <a:ea typeface="等线"/>
                          <a:cs typeface="Times New Roman"/>
                        </a:rPr>
                        <a:t> </a:t>
                      </a:r>
                      <a:endParaRPr lang="zh-CN" sz="10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宋体"/>
                          <a:ea typeface="等线"/>
                          <a:cs typeface="Times New Roman"/>
                        </a:rPr>
                        <a:t> </a:t>
                      </a:r>
                      <a:endParaRPr lang="zh-CN" sz="10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主键（从</a:t>
                      </a: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1</a:t>
                      </a: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开始，步长为</a:t>
                      </a: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1</a:t>
                      </a: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）</a:t>
                      </a:r>
                      <a:endParaRPr lang="zh-CN" sz="10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 </a:t>
                      </a:r>
                      <a:endParaRPr lang="zh-CN" sz="10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2</a:t>
                      </a:r>
                      <a:endParaRPr lang="zh-CN" sz="10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姓名</a:t>
                      </a:r>
                      <a:endParaRPr lang="zh-CN" sz="10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字符</a:t>
                      </a:r>
                      <a:endParaRPr lang="zh-CN" sz="10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5</a:t>
                      </a:r>
                      <a:endParaRPr lang="zh-CN" sz="10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 </a:t>
                      </a:r>
                      <a:endParaRPr lang="zh-CN" sz="10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 dirty="0">
                          <a:effectLst/>
                          <a:latin typeface="宋体"/>
                          <a:ea typeface="等线"/>
                          <a:cs typeface="Times New Roman"/>
                        </a:rPr>
                        <a:t>非空</a:t>
                      </a:r>
                      <a:endParaRPr lang="zh-CN" sz="10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 </a:t>
                      </a:r>
                      <a:endParaRPr lang="zh-CN" sz="10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3</a:t>
                      </a:r>
                      <a:endParaRPr lang="zh-CN" sz="10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性别</a:t>
                      </a:r>
                      <a:endParaRPr lang="zh-CN" sz="10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字符</a:t>
                      </a:r>
                      <a:endParaRPr lang="zh-CN" sz="10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1</a:t>
                      </a:r>
                      <a:endParaRPr lang="zh-CN" sz="10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 </a:t>
                      </a:r>
                      <a:endParaRPr lang="zh-CN" sz="10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 dirty="0">
                          <a:effectLst/>
                          <a:latin typeface="宋体"/>
                          <a:ea typeface="等线"/>
                          <a:cs typeface="Times New Roman"/>
                        </a:rPr>
                        <a:t>默认值为‘女’</a:t>
                      </a:r>
                      <a:endParaRPr lang="zh-CN" sz="10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 </a:t>
                      </a:r>
                      <a:endParaRPr lang="zh-CN" sz="10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4</a:t>
                      </a:r>
                      <a:endParaRPr lang="zh-CN" sz="10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得票</a:t>
                      </a:r>
                      <a:endParaRPr lang="zh-CN" sz="10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整数</a:t>
                      </a:r>
                      <a:endParaRPr lang="zh-CN" sz="10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 </a:t>
                      </a:r>
                      <a:endParaRPr lang="zh-CN" sz="10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宋体"/>
                          <a:ea typeface="等线"/>
                          <a:cs typeface="Times New Roman"/>
                        </a:rPr>
                        <a:t> </a:t>
                      </a:r>
                      <a:endParaRPr lang="zh-CN" sz="10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0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宋体"/>
                          <a:ea typeface="等线"/>
                          <a:cs typeface="Times New Roman"/>
                        </a:rPr>
                        <a:t> </a:t>
                      </a:r>
                      <a:endParaRPr lang="zh-CN" sz="10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7704" marR="67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7274036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260648"/>
            <a:ext cx="7286676" cy="5882996"/>
          </a:xfrm>
        </p:spPr>
        <p:txBody>
          <a:bodyPr/>
          <a:lstStyle/>
          <a:p>
            <a:r>
              <a:rPr lang="en-US" altLang="zh-CN" dirty="0"/>
              <a:t>2</a:t>
            </a:r>
            <a:r>
              <a:rPr lang="zh-CN" altLang="en-US" dirty="0"/>
              <a:t>、数据操作：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）用</a:t>
            </a:r>
            <a:r>
              <a:rPr lang="en-US" altLang="zh-CN" dirty="0"/>
              <a:t>insert</a:t>
            </a:r>
            <a:r>
              <a:rPr lang="zh-CN" altLang="en-US" dirty="0"/>
              <a:t>录入</a:t>
            </a:r>
            <a:r>
              <a:rPr lang="en-US" altLang="zh-CN" dirty="0"/>
              <a:t>3</a:t>
            </a:r>
            <a:r>
              <a:rPr lang="zh-CN" altLang="en-US" dirty="0"/>
              <a:t>条模拟数据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）显示数据，观察</a:t>
            </a:r>
            <a:r>
              <a:rPr lang="en-US" altLang="zh-CN" dirty="0"/>
              <a:t>id</a:t>
            </a:r>
            <a:r>
              <a:rPr lang="zh-CN" altLang="en-US" dirty="0"/>
              <a:t>变化。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）删除一条记录，再增加一条记录，观察</a:t>
            </a:r>
            <a:r>
              <a:rPr lang="en-US" altLang="zh-CN" dirty="0"/>
              <a:t>id</a:t>
            </a:r>
            <a:r>
              <a:rPr lang="zh-CN" altLang="en-US" dirty="0"/>
              <a:t>的变化。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04141880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476672"/>
            <a:ext cx="8496944" cy="5666972"/>
          </a:xfrm>
        </p:spPr>
        <p:txBody>
          <a:bodyPr/>
          <a:lstStyle/>
          <a:p>
            <a:r>
              <a:rPr lang="en-US" altLang="zh-CN" dirty="0"/>
              <a:t>3</a:t>
            </a:r>
            <a:r>
              <a:rPr lang="zh-CN" altLang="en-US" dirty="0"/>
              <a:t>、参考答案</a:t>
            </a:r>
            <a:r>
              <a:rPr lang="zh-CN" altLang="en-US" dirty="0" smtClean="0"/>
              <a:t>：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3646998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548680"/>
            <a:ext cx="7286676" cy="5594964"/>
          </a:xfrm>
        </p:spPr>
        <p:txBody>
          <a:bodyPr/>
          <a:lstStyle/>
          <a:p>
            <a:r>
              <a:rPr lang="zh-CN" altLang="en-US" dirty="0"/>
              <a:t>练习</a:t>
            </a:r>
            <a:r>
              <a:rPr lang="en-US" altLang="zh-CN" dirty="0"/>
              <a:t>3</a:t>
            </a:r>
            <a:r>
              <a:rPr lang="zh-CN" altLang="en-US" dirty="0"/>
              <a:t>：修改表的</a:t>
            </a:r>
            <a:r>
              <a:rPr lang="zh-CN" altLang="en-US" dirty="0" smtClean="0"/>
              <a:t>结构</a:t>
            </a:r>
            <a:endParaRPr lang="en-US" altLang="zh-CN" dirty="0" smtClean="0"/>
          </a:p>
          <a:p>
            <a:r>
              <a:rPr lang="zh-CN" altLang="en-US" dirty="0"/>
              <a:t>为“选举表”增加</a:t>
            </a:r>
            <a:r>
              <a:rPr lang="en-US" altLang="zh-CN" dirty="0"/>
              <a:t>1</a:t>
            </a:r>
            <a:r>
              <a:rPr lang="zh-CN" altLang="en-US" dirty="0"/>
              <a:t>个字段，班</a:t>
            </a:r>
            <a:r>
              <a:rPr lang="zh-CN" altLang="en-US" dirty="0" smtClean="0"/>
              <a:t>委</a:t>
            </a:r>
            <a:r>
              <a:rPr lang="en-US" altLang="zh-CN" dirty="0" err="1" smtClean="0"/>
              <a:t>varchar</a:t>
            </a:r>
            <a:r>
              <a:rPr lang="en-US" altLang="zh-CN" dirty="0" smtClean="0"/>
              <a:t>(6)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6148525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260648"/>
            <a:ext cx="8352928" cy="6264696"/>
          </a:xfrm>
        </p:spPr>
        <p:txBody>
          <a:bodyPr/>
          <a:lstStyle/>
          <a:p>
            <a:r>
              <a:rPr lang="zh-CN" altLang="en-US" dirty="0"/>
              <a:t>练习</a:t>
            </a:r>
            <a:r>
              <a:rPr lang="en-US" altLang="zh-CN" dirty="0"/>
              <a:t>4</a:t>
            </a:r>
            <a:r>
              <a:rPr lang="zh-CN" altLang="en-US" dirty="0" smtClean="0"/>
              <a:t>：</a:t>
            </a:r>
            <a:r>
              <a:rPr lang="en-US" altLang="zh-CN" dirty="0" smtClean="0"/>
              <a:t>2</a:t>
            </a:r>
            <a:r>
              <a:rPr lang="zh-CN" altLang="en-US" dirty="0" smtClean="0"/>
              <a:t>个表</a:t>
            </a:r>
            <a:r>
              <a:rPr lang="zh-CN" altLang="en-US" dirty="0"/>
              <a:t>数据操作</a:t>
            </a:r>
          </a:p>
          <a:p>
            <a:r>
              <a:rPr lang="en-US" altLang="zh-CN" dirty="0" smtClean="0"/>
              <a:t>1</a:t>
            </a:r>
            <a:r>
              <a:rPr lang="zh-CN" altLang="en-US" dirty="0" smtClean="0"/>
              <a:t>、复制“选举表”，生成新表“得票表”</a:t>
            </a:r>
            <a:endParaRPr lang="en-US" altLang="zh-CN" dirty="0" smtClean="0"/>
          </a:p>
          <a:p>
            <a:r>
              <a:rPr lang="zh-CN" altLang="en-US" dirty="0" smtClean="0"/>
              <a:t>（包括结构和数据）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、查看</a:t>
            </a:r>
            <a:r>
              <a:rPr lang="en-US" altLang="zh-CN" dirty="0" smtClean="0"/>
              <a:t>2</a:t>
            </a:r>
            <a:r>
              <a:rPr lang="zh-CN" altLang="en-US" dirty="0" smtClean="0"/>
              <a:t>个表的结构和数据</a:t>
            </a:r>
            <a:endParaRPr lang="en-US" altLang="zh-CN" dirty="0" smtClean="0"/>
          </a:p>
          <a:p>
            <a:endParaRPr lang="en-US" altLang="zh-CN" sz="1800" dirty="0" smtClean="0"/>
          </a:p>
          <a:p>
            <a:endParaRPr lang="en-US" altLang="zh-CN" sz="1800" dirty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50305358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3568" y="620688"/>
            <a:ext cx="8064896" cy="5522956"/>
          </a:xfrm>
        </p:spPr>
        <p:txBody>
          <a:bodyPr/>
          <a:lstStyle/>
          <a:p>
            <a:r>
              <a:rPr lang="en-US" altLang="zh-CN" dirty="0"/>
              <a:t>3</a:t>
            </a:r>
            <a:r>
              <a:rPr lang="zh-CN" altLang="en-US" dirty="0"/>
              <a:t>、思考并实验</a:t>
            </a:r>
          </a:p>
          <a:p>
            <a:r>
              <a:rPr lang="zh-CN" altLang="en-US" dirty="0"/>
              <a:t>如果用一条</a:t>
            </a:r>
            <a:r>
              <a:rPr lang="zh-CN" altLang="en-US" dirty="0" smtClean="0"/>
              <a:t>语句</a:t>
            </a:r>
            <a:endParaRPr lang="en-US" altLang="zh-CN" dirty="0" smtClean="0"/>
          </a:p>
          <a:p>
            <a:r>
              <a:rPr lang="en-US" altLang="zh-CN" dirty="0" smtClean="0"/>
              <a:t>create </a:t>
            </a:r>
            <a:r>
              <a:rPr lang="en-US" altLang="zh-CN" dirty="0"/>
              <a:t>table  </a:t>
            </a:r>
            <a:r>
              <a:rPr lang="zh-CN" altLang="en-US" dirty="0"/>
              <a:t>得票表  </a:t>
            </a:r>
            <a:r>
              <a:rPr lang="en-US" altLang="zh-CN" dirty="0"/>
              <a:t>select * from  </a:t>
            </a:r>
            <a:r>
              <a:rPr lang="zh-CN" altLang="en-US" dirty="0"/>
              <a:t>选举表</a:t>
            </a:r>
            <a:r>
              <a:rPr lang="en-US" altLang="zh-CN" dirty="0" smtClean="0"/>
              <a:t>;</a:t>
            </a:r>
          </a:p>
          <a:p>
            <a:r>
              <a:rPr lang="zh-CN" altLang="en-US" dirty="0" smtClean="0"/>
              <a:t>那么，得票表和选举表有什么区别？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、清空“得票表”的数据后，只将“选举表”中的姓名、性别</a:t>
            </a:r>
            <a:r>
              <a:rPr lang="en-US" altLang="zh-CN" dirty="0" smtClean="0"/>
              <a:t>2</a:t>
            </a:r>
            <a:r>
              <a:rPr lang="zh-CN" altLang="en-US" dirty="0" smtClean="0"/>
              <a:t>列数据，追加到“得票表”中，如何写语句？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执行后，查看</a:t>
            </a:r>
            <a:r>
              <a:rPr lang="zh-CN" altLang="en-US" dirty="0"/>
              <a:t>得票表</a:t>
            </a:r>
            <a:r>
              <a:rPr lang="en-US" altLang="zh-CN" dirty="0" smtClean="0"/>
              <a:t>id</a:t>
            </a:r>
            <a:r>
              <a:rPr lang="zh-CN" altLang="en-US" dirty="0" smtClean="0"/>
              <a:t>有什么变化？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92714450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332656"/>
            <a:ext cx="8280920" cy="5810988"/>
          </a:xfrm>
        </p:spPr>
        <p:txBody>
          <a:bodyPr/>
          <a:lstStyle/>
          <a:p>
            <a:r>
              <a:rPr lang="zh-CN" altLang="en-US" dirty="0" smtClean="0"/>
              <a:t>说明：</a:t>
            </a:r>
            <a:endParaRPr lang="en-US" altLang="zh-CN" dirty="0" smtClean="0"/>
          </a:p>
          <a:p>
            <a:r>
              <a:rPr lang="zh-CN" altLang="en-US" sz="2000" dirty="0"/>
              <a:t>从表</a:t>
            </a:r>
            <a:r>
              <a:rPr lang="en-US" altLang="zh-CN" sz="2000" dirty="0"/>
              <a:t>1</a:t>
            </a:r>
            <a:r>
              <a:rPr lang="zh-CN" altLang="en-US" sz="2000" dirty="0"/>
              <a:t>中的查询出数据插入到表</a:t>
            </a:r>
            <a:r>
              <a:rPr lang="en-US" altLang="zh-CN" sz="2000" dirty="0"/>
              <a:t>2</a:t>
            </a:r>
            <a:r>
              <a:rPr lang="zh-CN" altLang="en-US" sz="2000" dirty="0"/>
              <a:t>中</a:t>
            </a:r>
          </a:p>
          <a:p>
            <a:r>
              <a:rPr lang="en-US" altLang="zh-CN" sz="2000" dirty="0"/>
              <a:t>insert into </a:t>
            </a:r>
            <a:r>
              <a:rPr lang="zh-CN" altLang="en-US" sz="2000" dirty="0"/>
              <a:t>表</a:t>
            </a:r>
            <a:r>
              <a:rPr lang="en-US" altLang="zh-CN" sz="2000" dirty="0"/>
              <a:t>2(</a:t>
            </a:r>
            <a:r>
              <a:rPr lang="zh-CN" altLang="en-US" sz="2000" dirty="0"/>
              <a:t>字段</a:t>
            </a:r>
            <a:r>
              <a:rPr lang="en-US" altLang="zh-CN" sz="2000" dirty="0"/>
              <a:t>1, </a:t>
            </a:r>
            <a:r>
              <a:rPr lang="zh-CN" altLang="en-US" sz="2000" dirty="0"/>
              <a:t>字段</a:t>
            </a:r>
            <a:r>
              <a:rPr lang="en-US" altLang="zh-CN" sz="2000" dirty="0"/>
              <a:t>2,……) select </a:t>
            </a:r>
            <a:r>
              <a:rPr lang="zh-CN" altLang="en-US" sz="2000" dirty="0"/>
              <a:t>字段</a:t>
            </a:r>
            <a:r>
              <a:rPr lang="en-US" altLang="zh-CN" sz="2000" dirty="0"/>
              <a:t>1, </a:t>
            </a:r>
            <a:r>
              <a:rPr lang="zh-CN" altLang="en-US" sz="2000" dirty="0"/>
              <a:t>字段</a:t>
            </a:r>
            <a:r>
              <a:rPr lang="en-US" altLang="zh-CN" sz="2000" dirty="0"/>
              <a:t>2,…… </a:t>
            </a:r>
            <a:r>
              <a:rPr lang="en-US" altLang="zh-CN" sz="2000" dirty="0" smtClean="0"/>
              <a:t>from </a:t>
            </a:r>
            <a:r>
              <a:rPr lang="zh-CN" altLang="en-US" sz="2000" dirty="0" smtClean="0"/>
              <a:t>表</a:t>
            </a:r>
            <a:r>
              <a:rPr lang="en-US" altLang="zh-CN" sz="2000" dirty="0"/>
              <a:t>1  where  </a:t>
            </a:r>
            <a:r>
              <a:rPr lang="zh-CN" altLang="en-US" sz="2000" dirty="0"/>
              <a:t>条件</a:t>
            </a:r>
          </a:p>
          <a:p>
            <a:r>
              <a:rPr lang="zh-CN" altLang="en-US" sz="2000" dirty="0"/>
              <a:t>说明：</a:t>
            </a:r>
          </a:p>
          <a:p>
            <a:r>
              <a:rPr lang="zh-CN" altLang="en-US" sz="2000" dirty="0"/>
              <a:t>（</a:t>
            </a:r>
            <a:r>
              <a:rPr lang="en-US" altLang="zh-CN" sz="2000" dirty="0"/>
              <a:t>1</a:t>
            </a:r>
            <a:r>
              <a:rPr lang="zh-CN" altLang="en-US" sz="2000" dirty="0"/>
              <a:t>）表</a:t>
            </a:r>
            <a:r>
              <a:rPr lang="en-US" altLang="zh-CN" sz="2000" dirty="0"/>
              <a:t>1</a:t>
            </a:r>
            <a:r>
              <a:rPr lang="zh-CN" altLang="en-US" sz="2000" dirty="0"/>
              <a:t>、表</a:t>
            </a:r>
            <a:r>
              <a:rPr lang="en-US" altLang="zh-CN" sz="2000" dirty="0"/>
              <a:t>2</a:t>
            </a:r>
            <a:r>
              <a:rPr lang="zh-CN" altLang="en-US" sz="2000" dirty="0"/>
              <a:t>都是已存在的表，结构可以不完全相同。</a:t>
            </a:r>
          </a:p>
          <a:p>
            <a:r>
              <a:rPr lang="zh-CN" altLang="en-US" sz="2000" dirty="0"/>
              <a:t>（</a:t>
            </a:r>
            <a:r>
              <a:rPr lang="en-US" altLang="zh-CN" sz="2000" dirty="0"/>
              <a:t>2</a:t>
            </a:r>
            <a:r>
              <a:rPr lang="zh-CN" altLang="en-US" sz="2000" dirty="0"/>
              <a:t>）语句中表</a:t>
            </a:r>
            <a:r>
              <a:rPr lang="en-US" altLang="zh-CN" sz="2000" dirty="0"/>
              <a:t>2</a:t>
            </a:r>
            <a:r>
              <a:rPr lang="zh-CN" altLang="en-US" sz="2000" dirty="0"/>
              <a:t>的字段列表，要与表</a:t>
            </a:r>
            <a:r>
              <a:rPr lang="en-US" altLang="zh-CN" sz="2000" dirty="0"/>
              <a:t>1</a:t>
            </a:r>
            <a:r>
              <a:rPr lang="zh-CN" altLang="en-US" sz="2000" dirty="0"/>
              <a:t>的字段列表一一对应（个数、类型、顺序等）。</a:t>
            </a:r>
          </a:p>
          <a:p>
            <a:r>
              <a:rPr lang="zh-CN" altLang="en-US" sz="2000" dirty="0"/>
              <a:t>（</a:t>
            </a:r>
            <a:r>
              <a:rPr lang="en-US" altLang="zh-CN" sz="2000" dirty="0"/>
              <a:t>3</a:t>
            </a:r>
            <a:r>
              <a:rPr lang="zh-CN" altLang="en-US" sz="2000" dirty="0"/>
              <a:t>）表</a:t>
            </a:r>
            <a:r>
              <a:rPr lang="en-US" altLang="zh-CN" sz="2000" dirty="0"/>
              <a:t>2</a:t>
            </a:r>
            <a:r>
              <a:rPr lang="zh-CN" altLang="en-US" sz="2000" dirty="0"/>
              <a:t>中，没有插入数据的字段，要允许为空。</a:t>
            </a:r>
          </a:p>
          <a:p>
            <a:r>
              <a:rPr lang="zh-CN" altLang="en-US" sz="2000" dirty="0"/>
              <a:t>如：</a:t>
            </a:r>
          </a:p>
          <a:p>
            <a:r>
              <a:rPr lang="en-US" altLang="zh-CN" sz="2000" dirty="0"/>
              <a:t>insert into </a:t>
            </a:r>
            <a:r>
              <a:rPr lang="zh-CN" altLang="en-US" sz="2000" dirty="0"/>
              <a:t>得票表</a:t>
            </a:r>
            <a:r>
              <a:rPr lang="en-US" altLang="zh-CN" sz="2000" dirty="0"/>
              <a:t>(</a:t>
            </a:r>
            <a:r>
              <a:rPr lang="zh-CN" altLang="en-US" sz="2000" dirty="0"/>
              <a:t>姓名</a:t>
            </a:r>
            <a:r>
              <a:rPr lang="en-US" altLang="zh-CN" sz="2000" dirty="0"/>
              <a:t>,</a:t>
            </a:r>
            <a:r>
              <a:rPr lang="zh-CN" altLang="en-US" sz="2000" dirty="0"/>
              <a:t>性别</a:t>
            </a:r>
            <a:r>
              <a:rPr lang="en-US" altLang="zh-CN" sz="2000" dirty="0"/>
              <a:t>)  select </a:t>
            </a:r>
            <a:r>
              <a:rPr lang="zh-CN" altLang="en-US" sz="2000" dirty="0"/>
              <a:t>姓名</a:t>
            </a:r>
            <a:r>
              <a:rPr lang="en-US" altLang="zh-CN" sz="2000" dirty="0"/>
              <a:t>,</a:t>
            </a:r>
            <a:r>
              <a:rPr lang="zh-CN" altLang="en-US" sz="2000" dirty="0"/>
              <a:t>性别  </a:t>
            </a:r>
            <a:r>
              <a:rPr lang="en-US" altLang="zh-CN" sz="2000" dirty="0"/>
              <a:t>from  </a:t>
            </a:r>
            <a:r>
              <a:rPr lang="zh-CN" altLang="en-US" sz="2000" dirty="0"/>
              <a:t>选举表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87586336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476672"/>
            <a:ext cx="8424936" cy="5666972"/>
          </a:xfrm>
        </p:spPr>
        <p:txBody>
          <a:bodyPr/>
          <a:lstStyle/>
          <a:p>
            <a:r>
              <a:rPr lang="zh-CN" altLang="en-US" dirty="0" smtClean="0"/>
              <a:t>练习</a:t>
            </a:r>
            <a:r>
              <a:rPr lang="en-US" altLang="zh-CN" dirty="0" smtClean="0"/>
              <a:t>5</a:t>
            </a:r>
            <a:r>
              <a:rPr lang="zh-CN" altLang="en-US" dirty="0" smtClean="0"/>
              <a:t>：数据</a:t>
            </a:r>
            <a:r>
              <a:rPr lang="zh-CN" altLang="en-US" dirty="0"/>
              <a:t>从</a:t>
            </a:r>
            <a:r>
              <a:rPr lang="en-US" altLang="zh-CN" dirty="0"/>
              <a:t>2</a:t>
            </a:r>
            <a:r>
              <a:rPr lang="zh-CN" altLang="en-US" dirty="0"/>
              <a:t>个表中关联查询出来</a:t>
            </a:r>
          </a:p>
          <a:p>
            <a:r>
              <a:rPr lang="en-US" altLang="zh-CN" sz="2000" dirty="0"/>
              <a:t>Select </a:t>
            </a:r>
            <a:r>
              <a:rPr lang="zh-CN" altLang="en-US" sz="2000" dirty="0"/>
              <a:t>表</a:t>
            </a:r>
            <a:r>
              <a:rPr lang="en-US" altLang="zh-CN" sz="2000" dirty="0"/>
              <a:t>1.</a:t>
            </a:r>
            <a:r>
              <a:rPr lang="zh-CN" altLang="en-US" sz="2000" dirty="0"/>
              <a:t>字段名</a:t>
            </a:r>
            <a:r>
              <a:rPr lang="en-US" altLang="zh-CN" sz="2000" dirty="0"/>
              <a:t>1, </a:t>
            </a:r>
            <a:r>
              <a:rPr lang="zh-CN" altLang="en-US" sz="2000" dirty="0"/>
              <a:t>表</a:t>
            </a:r>
            <a:r>
              <a:rPr lang="en-US" altLang="zh-CN" sz="2000" dirty="0"/>
              <a:t>1.</a:t>
            </a:r>
            <a:r>
              <a:rPr lang="zh-CN" altLang="en-US" sz="2000" dirty="0"/>
              <a:t>字段名</a:t>
            </a:r>
            <a:r>
              <a:rPr lang="en-US" altLang="zh-CN" sz="2000" dirty="0"/>
              <a:t>2,…, </a:t>
            </a:r>
            <a:r>
              <a:rPr lang="zh-CN" altLang="en-US" sz="2000" dirty="0"/>
              <a:t>表</a:t>
            </a:r>
            <a:r>
              <a:rPr lang="en-US" altLang="zh-CN" sz="2000" dirty="0"/>
              <a:t>2.</a:t>
            </a:r>
            <a:r>
              <a:rPr lang="zh-CN" altLang="en-US" sz="2000" dirty="0"/>
              <a:t>字段名</a:t>
            </a:r>
            <a:r>
              <a:rPr lang="en-US" altLang="zh-CN" sz="2000" dirty="0"/>
              <a:t>1, </a:t>
            </a:r>
            <a:r>
              <a:rPr lang="zh-CN" altLang="en-US" sz="2000" dirty="0"/>
              <a:t>表</a:t>
            </a:r>
            <a:r>
              <a:rPr lang="en-US" altLang="zh-CN" sz="2000" dirty="0"/>
              <a:t>2.</a:t>
            </a:r>
            <a:r>
              <a:rPr lang="zh-CN" altLang="en-US" sz="2000" dirty="0"/>
              <a:t>字段名</a:t>
            </a:r>
            <a:r>
              <a:rPr lang="en-US" altLang="zh-CN" sz="2000" dirty="0"/>
              <a:t>2, …</a:t>
            </a:r>
          </a:p>
          <a:p>
            <a:r>
              <a:rPr lang="en-US" altLang="zh-CN" sz="2000" dirty="0"/>
              <a:t>From </a:t>
            </a:r>
            <a:r>
              <a:rPr lang="zh-CN" altLang="en-US" sz="2000" dirty="0"/>
              <a:t>表</a:t>
            </a:r>
            <a:r>
              <a:rPr lang="en-US" altLang="zh-CN" sz="2000" dirty="0"/>
              <a:t>1</a:t>
            </a:r>
            <a:r>
              <a:rPr lang="zh-CN" altLang="en-US" sz="2000" dirty="0"/>
              <a:t>，表</a:t>
            </a:r>
            <a:r>
              <a:rPr lang="en-US" altLang="zh-CN" sz="2000" dirty="0"/>
              <a:t>2   where  </a:t>
            </a:r>
            <a:r>
              <a:rPr lang="zh-CN" altLang="en-US" sz="2000" dirty="0"/>
              <a:t>表</a:t>
            </a:r>
            <a:r>
              <a:rPr lang="en-US" altLang="zh-CN" sz="2000" dirty="0"/>
              <a:t>1</a:t>
            </a:r>
            <a:r>
              <a:rPr lang="zh-CN" altLang="en-US" sz="2000" dirty="0"/>
              <a:t>和表</a:t>
            </a:r>
            <a:r>
              <a:rPr lang="en-US" altLang="zh-CN" sz="2000" dirty="0"/>
              <a:t>2</a:t>
            </a:r>
            <a:r>
              <a:rPr lang="zh-CN" altLang="en-US" sz="2000" dirty="0"/>
              <a:t>的关联条件</a:t>
            </a:r>
          </a:p>
          <a:p>
            <a:r>
              <a:rPr lang="zh-CN" altLang="en-US" sz="2000" dirty="0" smtClean="0"/>
              <a:t>如：</a:t>
            </a:r>
            <a:endParaRPr lang="zh-CN" altLang="en-US" sz="2000" dirty="0"/>
          </a:p>
          <a:p>
            <a:r>
              <a:rPr lang="en-US" altLang="zh-CN" sz="2000" dirty="0"/>
              <a:t>select </a:t>
            </a:r>
            <a:r>
              <a:rPr lang="zh-CN" altLang="en-US" sz="2000" dirty="0"/>
              <a:t>学生表</a:t>
            </a:r>
            <a:r>
              <a:rPr lang="en-US" altLang="zh-CN" sz="2000" dirty="0"/>
              <a:t>.</a:t>
            </a:r>
            <a:r>
              <a:rPr lang="zh-CN" altLang="en-US" sz="2000" dirty="0"/>
              <a:t>学号</a:t>
            </a:r>
            <a:r>
              <a:rPr lang="en-US" altLang="zh-CN" sz="2000" dirty="0"/>
              <a:t>,  </a:t>
            </a:r>
            <a:r>
              <a:rPr lang="zh-CN" altLang="en-US" sz="2000" dirty="0"/>
              <a:t>学生表</a:t>
            </a:r>
            <a:r>
              <a:rPr lang="en-US" altLang="zh-CN" sz="2000" dirty="0"/>
              <a:t>.</a:t>
            </a:r>
            <a:r>
              <a:rPr lang="zh-CN" altLang="en-US" sz="2000" dirty="0"/>
              <a:t>姓名</a:t>
            </a:r>
            <a:r>
              <a:rPr lang="en-US" altLang="zh-CN" sz="2000" dirty="0"/>
              <a:t>,  </a:t>
            </a:r>
            <a:r>
              <a:rPr lang="zh-CN" altLang="en-US" sz="2000" dirty="0"/>
              <a:t>学生表</a:t>
            </a:r>
            <a:r>
              <a:rPr lang="en-US" altLang="zh-CN" sz="2000" dirty="0"/>
              <a:t>.</a:t>
            </a:r>
            <a:r>
              <a:rPr lang="zh-CN" altLang="en-US" sz="2000" dirty="0"/>
              <a:t>性别</a:t>
            </a:r>
            <a:r>
              <a:rPr lang="en-US" altLang="zh-CN" sz="2000" dirty="0"/>
              <a:t>,  </a:t>
            </a:r>
            <a:r>
              <a:rPr lang="zh-CN" altLang="en-US" sz="2000" dirty="0"/>
              <a:t>班级表</a:t>
            </a:r>
            <a:r>
              <a:rPr lang="en-US" altLang="zh-CN" sz="2000" dirty="0"/>
              <a:t>.</a:t>
            </a:r>
            <a:r>
              <a:rPr lang="zh-CN" altLang="en-US" sz="2000" dirty="0"/>
              <a:t>班级</a:t>
            </a:r>
          </a:p>
          <a:p>
            <a:r>
              <a:rPr lang="en-US" altLang="zh-CN" sz="2000" dirty="0"/>
              <a:t>from </a:t>
            </a:r>
            <a:r>
              <a:rPr lang="zh-CN" altLang="en-US" sz="2000" dirty="0"/>
              <a:t>学生表</a:t>
            </a:r>
            <a:r>
              <a:rPr lang="en-US" altLang="zh-CN" sz="2000" dirty="0"/>
              <a:t>,</a:t>
            </a:r>
            <a:r>
              <a:rPr lang="zh-CN" altLang="en-US" sz="2000" dirty="0"/>
              <a:t>班级表 </a:t>
            </a:r>
          </a:p>
          <a:p>
            <a:r>
              <a:rPr lang="en-US" altLang="zh-CN" sz="2000" dirty="0"/>
              <a:t>where </a:t>
            </a:r>
            <a:r>
              <a:rPr lang="zh-CN" altLang="en-US" sz="2000" dirty="0"/>
              <a:t>学生表</a:t>
            </a:r>
            <a:r>
              <a:rPr lang="en-US" altLang="zh-CN" sz="2000" dirty="0"/>
              <a:t>.</a:t>
            </a:r>
            <a:r>
              <a:rPr lang="zh-CN" altLang="en-US" sz="2000" dirty="0"/>
              <a:t>班级代码</a:t>
            </a:r>
            <a:r>
              <a:rPr lang="en-US" altLang="zh-CN" sz="2000" dirty="0"/>
              <a:t>=</a:t>
            </a:r>
            <a:r>
              <a:rPr lang="zh-CN" altLang="en-US" sz="2000" dirty="0"/>
              <a:t>班级表</a:t>
            </a:r>
            <a:r>
              <a:rPr lang="en-US" altLang="zh-CN" sz="2000" dirty="0"/>
              <a:t>.</a:t>
            </a:r>
            <a:r>
              <a:rPr lang="zh-CN" altLang="en-US" sz="2000" dirty="0"/>
              <a:t>班级代码 </a:t>
            </a:r>
            <a:endParaRPr lang="en-US" altLang="zh-CN" sz="2000" dirty="0" smtClean="0"/>
          </a:p>
          <a:p>
            <a:endParaRPr lang="en-US" altLang="zh-CN" sz="2000" dirty="0" smtClean="0"/>
          </a:p>
          <a:p>
            <a:r>
              <a:rPr lang="zh-CN" altLang="en-US" sz="2000" dirty="0" smtClean="0"/>
              <a:t>执行下列语句，查看结果：</a:t>
            </a:r>
            <a:endParaRPr lang="en-US" altLang="zh-CN" sz="2000" dirty="0" smtClean="0"/>
          </a:p>
          <a:p>
            <a:r>
              <a:rPr lang="en-US" altLang="zh-CN" sz="2000" dirty="0"/>
              <a:t>select </a:t>
            </a:r>
            <a:r>
              <a:rPr lang="en-US" altLang="zh-CN" sz="2000" dirty="0" err="1"/>
              <a:t>student.stuno,student.stuname,class.ClassName</a:t>
            </a:r>
            <a:r>
              <a:rPr lang="en-US" altLang="zh-CN" sz="2000" dirty="0"/>
              <a:t> from </a:t>
            </a:r>
            <a:r>
              <a:rPr lang="en-US" altLang="zh-CN" sz="2000" dirty="0" err="1"/>
              <a:t>student,class</a:t>
            </a:r>
            <a:r>
              <a:rPr lang="en-US" altLang="zh-CN" sz="2000" dirty="0"/>
              <a:t> where </a:t>
            </a:r>
            <a:r>
              <a:rPr lang="en-US" altLang="zh-CN" sz="2000" dirty="0" err="1"/>
              <a:t>student.ClassNo</a:t>
            </a:r>
            <a:r>
              <a:rPr lang="en-US" altLang="zh-CN" sz="2000" dirty="0"/>
              <a:t>=</a:t>
            </a:r>
            <a:r>
              <a:rPr lang="en-US" altLang="zh-CN" sz="2000" dirty="0" err="1"/>
              <a:t>class.ClassNo</a:t>
            </a:r>
            <a:r>
              <a:rPr lang="en-US" altLang="zh-CN" sz="2000" dirty="0"/>
              <a:t>;</a:t>
            </a:r>
            <a:endParaRPr lang="zh-CN" altLang="en-US" sz="2000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00264218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2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3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958</TotalTime>
  <Words>952</Words>
  <Application>Microsoft Office PowerPoint</Application>
  <PresentationFormat>全屏显示(4:3)</PresentationFormat>
  <Paragraphs>169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9" baseType="lpstr">
      <vt:lpstr>等线</vt:lpstr>
      <vt:lpstr>宋体</vt:lpstr>
      <vt:lpstr>Calibri</vt:lpstr>
      <vt:lpstr>Century Gothic</vt:lpstr>
      <vt:lpstr>Times New Roman</vt:lpstr>
      <vt:lpstr>7_MS_PPTBrainstorm_TP01018437</vt:lpstr>
      <vt:lpstr>第5节、综合练习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数据库原理与应用 （MYSQL）</dc:title>
  <dc:creator>ASUS</dc:creator>
  <cp:lastModifiedBy>dell</cp:lastModifiedBy>
  <cp:revision>355</cp:revision>
  <dcterms:created xsi:type="dcterms:W3CDTF">2023-09-01T01:54:43Z</dcterms:created>
  <dcterms:modified xsi:type="dcterms:W3CDTF">2024-11-22T07:39:24Z</dcterms:modified>
</cp:coreProperties>
</file>