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0"/>
  </p:notesMasterIdLst>
  <p:sldIdLst>
    <p:sldId id="644" r:id="rId2"/>
    <p:sldId id="666" r:id="rId3"/>
    <p:sldId id="673" r:id="rId4"/>
    <p:sldId id="672" r:id="rId5"/>
    <p:sldId id="675" r:id="rId6"/>
    <p:sldId id="668" r:id="rId7"/>
    <p:sldId id="669" r:id="rId8"/>
    <p:sldId id="676" r:id="rId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5</a:t>
            </a:r>
            <a:r>
              <a:rPr lang="zh-CN" altLang="en-US" dirty="0" smtClean="0"/>
              <a:t>章 </a:t>
            </a:r>
            <a:r>
              <a:rPr lang="en-US" altLang="zh-CN" dirty="0" smtClean="0"/>
              <a:t>SQL</a:t>
            </a:r>
            <a:r>
              <a:rPr lang="zh-CN" altLang="en-US" dirty="0" smtClean="0"/>
              <a:t>内置函数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b="1" dirty="0" smtClean="0"/>
          </a:p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、聚合函数</a:t>
            </a:r>
            <a:endParaRPr lang="en-US" altLang="zh-CN" b="1" dirty="0" smtClean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、字符函数</a:t>
            </a:r>
            <a:endParaRPr lang="en-US" altLang="zh-CN" b="1" dirty="0" smtClean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、日期时间函数</a:t>
            </a:r>
            <a:endParaRPr lang="en-US" altLang="zh-CN" b="1" dirty="0" smtClean="0"/>
          </a:p>
          <a:p>
            <a:r>
              <a:rPr lang="en-US" altLang="zh-CN" b="1" dirty="0" smtClean="0"/>
              <a:t>4</a:t>
            </a:r>
            <a:r>
              <a:rPr lang="zh-CN" altLang="en-US" b="1" dirty="0" smtClean="0"/>
              <a:t>、数学函数</a:t>
            </a:r>
            <a:endParaRPr lang="en-US" altLang="zh-CN" b="1" dirty="0" smtClean="0"/>
          </a:p>
          <a:p>
            <a:r>
              <a:rPr lang="en-US" altLang="zh-CN" b="1" dirty="0" smtClean="0"/>
              <a:t>5</a:t>
            </a:r>
            <a:r>
              <a:rPr lang="zh-CN" altLang="en-US" b="1" smtClean="0"/>
              <a:t>、系统函数</a:t>
            </a:r>
            <a:endParaRPr lang="en-US" altLang="zh-CN" b="1" dirty="0" smtClean="0"/>
          </a:p>
          <a:p>
            <a:endParaRPr lang="zh-CN" altLang="en-US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32076734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6655296" cy="533400"/>
          </a:xfrm>
        </p:spPr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 smtClean="0"/>
              <a:t>1</a:t>
            </a:r>
            <a:r>
              <a:rPr lang="zh-CN" altLang="en-US" dirty="0"/>
              <a:t>节、聚合函数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1-1</a:t>
            </a:r>
            <a:r>
              <a:rPr lang="zh-CN" altLang="en-US" dirty="0" smtClean="0"/>
              <a:t>：聚合函数</a:t>
            </a:r>
            <a:endParaRPr lang="en-US" altLang="zh-CN" dirty="0" smtClean="0"/>
          </a:p>
          <a:p>
            <a:r>
              <a:rPr lang="en-US" altLang="zh-CN" dirty="0"/>
              <a:t>1</a:t>
            </a:r>
            <a:r>
              <a:rPr lang="zh-CN" altLang="en-US" dirty="0"/>
              <a:t>、	求和</a:t>
            </a:r>
          </a:p>
          <a:p>
            <a:r>
              <a:rPr lang="en-US" altLang="zh-CN" dirty="0"/>
              <a:t>Sum(</a:t>
            </a:r>
            <a:r>
              <a:rPr lang="zh-CN" altLang="en-US" dirty="0"/>
              <a:t>字段名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select  sum(credit)  as  '</a:t>
            </a:r>
            <a:r>
              <a:rPr lang="zh-CN" altLang="en-US" dirty="0"/>
              <a:t>学分和</a:t>
            </a:r>
            <a:r>
              <a:rPr lang="en-US" altLang="zh-CN" dirty="0"/>
              <a:t>'  from  course</a:t>
            </a:r>
          </a:p>
          <a:p>
            <a:r>
              <a:rPr lang="zh-CN" altLang="en-US" dirty="0"/>
              <a:t>说明：</a:t>
            </a:r>
            <a:r>
              <a:rPr lang="en-US" altLang="zh-CN" dirty="0"/>
              <a:t>sum(</a:t>
            </a:r>
            <a:r>
              <a:rPr lang="zh-CN" altLang="en-US" dirty="0"/>
              <a:t>字段名</a:t>
            </a:r>
            <a:r>
              <a:rPr lang="en-US" altLang="zh-CN" dirty="0"/>
              <a:t>)</a:t>
            </a:r>
            <a:r>
              <a:rPr lang="zh-CN" altLang="en-US" dirty="0"/>
              <a:t>函数，只能是对数值类的数据，字段类型必须是数值型。</a:t>
            </a:r>
          </a:p>
          <a:p>
            <a:r>
              <a:rPr lang="zh-CN" altLang="en-US" dirty="0"/>
              <a:t>如：</a:t>
            </a:r>
            <a:r>
              <a:rPr lang="en-US" altLang="zh-CN" dirty="0"/>
              <a:t>select sum(teacher) as '</a:t>
            </a:r>
            <a:r>
              <a:rPr lang="zh-CN" altLang="en-US" dirty="0"/>
              <a:t>学分和</a:t>
            </a:r>
            <a:r>
              <a:rPr lang="en-US" altLang="zh-CN" dirty="0"/>
              <a:t>' from course  </a:t>
            </a:r>
            <a:r>
              <a:rPr lang="zh-CN" altLang="en-US" dirty="0"/>
              <a:t>出错！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470020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548680"/>
            <a:ext cx="8208912" cy="5594964"/>
          </a:xfrm>
        </p:spPr>
        <p:txBody>
          <a:bodyPr/>
          <a:lstStyle/>
          <a:p>
            <a:r>
              <a:rPr lang="en-US" altLang="zh-CN" sz="2000" dirty="0" smtClean="0"/>
              <a:t>2</a:t>
            </a:r>
            <a:r>
              <a:rPr lang="zh-CN" altLang="en-US" sz="2000" dirty="0"/>
              <a:t>、	求平均值</a:t>
            </a:r>
          </a:p>
          <a:p>
            <a:r>
              <a:rPr lang="en-US" altLang="zh-CN" sz="2000" dirty="0"/>
              <a:t>AVG(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select  </a:t>
            </a:r>
            <a:r>
              <a:rPr lang="en-US" altLang="zh-CN" sz="2000" dirty="0" err="1"/>
              <a:t>avg</a:t>
            </a:r>
            <a:r>
              <a:rPr lang="en-US" altLang="zh-CN" sz="2000" dirty="0"/>
              <a:t>(credit)  as '</a:t>
            </a:r>
            <a:r>
              <a:rPr lang="zh-CN" altLang="en-US" sz="2000" dirty="0"/>
              <a:t>平均值</a:t>
            </a:r>
            <a:r>
              <a:rPr lang="en-US" altLang="zh-CN" sz="2000" dirty="0"/>
              <a:t>'  from course</a:t>
            </a:r>
          </a:p>
          <a:p>
            <a:r>
              <a:rPr lang="zh-CN" altLang="en-US" sz="2000" dirty="0"/>
              <a:t>说明：</a:t>
            </a:r>
            <a:r>
              <a:rPr lang="en-US" altLang="zh-CN" sz="2000" dirty="0"/>
              <a:t>AVG(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  <a:r>
              <a:rPr lang="zh-CN" altLang="en-US" sz="2000" dirty="0"/>
              <a:t>函数，只能是对数值类的数据，字段类型必须是数值型。</a:t>
            </a:r>
          </a:p>
          <a:p>
            <a:endParaRPr lang="zh-CN" altLang="en-US" sz="2000" dirty="0"/>
          </a:p>
          <a:p>
            <a:r>
              <a:rPr lang="en-US" altLang="zh-CN" sz="2000" dirty="0"/>
              <a:t>3. </a:t>
            </a:r>
            <a:r>
              <a:rPr lang="zh-CN" altLang="en-US" sz="2000" dirty="0"/>
              <a:t>求最大值</a:t>
            </a:r>
          </a:p>
          <a:p>
            <a:r>
              <a:rPr lang="en-US" altLang="zh-CN" sz="2000" dirty="0"/>
              <a:t>Max(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select  max(credit)  as  '</a:t>
            </a:r>
            <a:r>
              <a:rPr lang="zh-CN" altLang="en-US" sz="2000" dirty="0"/>
              <a:t>最大值</a:t>
            </a:r>
            <a:r>
              <a:rPr lang="en-US" altLang="zh-CN" sz="2000" dirty="0"/>
              <a:t>'  from course</a:t>
            </a:r>
          </a:p>
          <a:p>
            <a:r>
              <a:rPr lang="zh-CN" altLang="en-US" sz="2000" dirty="0"/>
              <a:t>说明：</a:t>
            </a:r>
            <a:r>
              <a:rPr lang="en-US" altLang="zh-CN" sz="2000" dirty="0"/>
              <a:t>max(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  <a:r>
              <a:rPr lang="zh-CN" altLang="en-US" sz="2000" dirty="0"/>
              <a:t>函数，字段类型可以是数值类的数据，也可以是其它类型。</a:t>
            </a:r>
          </a:p>
          <a:p>
            <a:r>
              <a:rPr lang="en-US" altLang="zh-CN" sz="2000" dirty="0"/>
              <a:t>Select  max(teacher)  as '</a:t>
            </a:r>
            <a:r>
              <a:rPr lang="zh-CN" altLang="en-US" sz="2000" dirty="0"/>
              <a:t>最大值</a:t>
            </a:r>
            <a:r>
              <a:rPr lang="en-US" altLang="zh-CN" sz="2000" dirty="0"/>
              <a:t>'  from  course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806113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332656"/>
            <a:ext cx="8424936" cy="6264696"/>
          </a:xfrm>
        </p:spPr>
        <p:txBody>
          <a:bodyPr/>
          <a:lstStyle/>
          <a:p>
            <a:r>
              <a:rPr lang="en-US" altLang="zh-CN" sz="2000" dirty="0" smtClean="0"/>
              <a:t>4</a:t>
            </a:r>
            <a:r>
              <a:rPr lang="en-US" altLang="zh-CN" sz="2000" dirty="0"/>
              <a:t>. </a:t>
            </a:r>
            <a:r>
              <a:rPr lang="zh-CN" altLang="en-US" sz="2000" dirty="0"/>
              <a:t>求最小值</a:t>
            </a:r>
          </a:p>
          <a:p>
            <a:r>
              <a:rPr lang="en-US" altLang="zh-CN" sz="2000" dirty="0"/>
              <a:t>Min(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</a:p>
          <a:p>
            <a:r>
              <a:rPr lang="en-US" altLang="zh-CN" sz="2000" dirty="0"/>
              <a:t>select  min(credit)  as  '</a:t>
            </a:r>
            <a:r>
              <a:rPr lang="zh-CN" altLang="en-US" sz="2000" dirty="0"/>
              <a:t>最小值</a:t>
            </a:r>
            <a:r>
              <a:rPr lang="en-US" altLang="zh-CN" sz="2000" dirty="0"/>
              <a:t>'  from course</a:t>
            </a:r>
          </a:p>
          <a:p>
            <a:r>
              <a:rPr lang="zh-CN" altLang="en-US" sz="2000" dirty="0"/>
              <a:t>说明：</a:t>
            </a:r>
            <a:r>
              <a:rPr lang="en-US" altLang="zh-CN" sz="2000" dirty="0"/>
              <a:t>min(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  <a:r>
              <a:rPr lang="zh-CN" altLang="en-US" sz="2000" dirty="0"/>
              <a:t>函数，字段类型可以是数值类的数据，也可以是其它类型。</a:t>
            </a:r>
          </a:p>
          <a:p>
            <a:r>
              <a:rPr lang="en-US" altLang="zh-CN" sz="2000" dirty="0"/>
              <a:t>Select  min(teacher)  as  '</a:t>
            </a:r>
            <a:r>
              <a:rPr lang="zh-CN" altLang="en-US" sz="2000" dirty="0"/>
              <a:t>最小值</a:t>
            </a:r>
            <a:r>
              <a:rPr lang="en-US" altLang="zh-CN" sz="2000" dirty="0"/>
              <a:t>'  from  course</a:t>
            </a:r>
          </a:p>
          <a:p>
            <a:r>
              <a:rPr lang="en-US" altLang="zh-CN" sz="2000" dirty="0" smtClean="0"/>
              <a:t>5</a:t>
            </a:r>
            <a:r>
              <a:rPr lang="zh-CN" altLang="en-US" sz="2000" dirty="0"/>
              <a:t>、	求记录行数</a:t>
            </a:r>
          </a:p>
          <a:p>
            <a:r>
              <a:rPr lang="en-US" altLang="zh-CN" sz="2000" dirty="0"/>
              <a:t>Count(</a:t>
            </a:r>
            <a:r>
              <a:rPr lang="zh-CN" altLang="en-US" sz="2000" dirty="0"/>
              <a:t>字段名</a:t>
            </a:r>
            <a:r>
              <a:rPr lang="en-US" altLang="zh-CN" sz="2000" dirty="0"/>
              <a:t>)</a:t>
            </a:r>
            <a:r>
              <a:rPr lang="zh-CN" altLang="en-US" sz="2000" dirty="0"/>
              <a:t>， 也可以用 </a:t>
            </a:r>
            <a:r>
              <a:rPr lang="en-US" altLang="zh-CN" sz="2000" dirty="0"/>
              <a:t>count(*)</a:t>
            </a:r>
          </a:p>
          <a:p>
            <a:r>
              <a:rPr lang="zh-CN" altLang="en-US" sz="2000" dirty="0"/>
              <a:t>格式： </a:t>
            </a:r>
            <a:r>
              <a:rPr lang="en-US" altLang="zh-CN" sz="2000" dirty="0"/>
              <a:t>select  count(*)  from </a:t>
            </a:r>
            <a:r>
              <a:rPr lang="zh-CN" altLang="en-US" sz="2000" dirty="0"/>
              <a:t>表名  </a:t>
            </a:r>
            <a:r>
              <a:rPr lang="en-US" altLang="zh-CN" sz="2000" dirty="0"/>
              <a:t>where  </a:t>
            </a:r>
            <a:r>
              <a:rPr lang="zh-CN" altLang="en-US" sz="2000" dirty="0"/>
              <a:t>条件</a:t>
            </a:r>
          </a:p>
          <a:p>
            <a:r>
              <a:rPr lang="zh-CN" altLang="en-US" sz="2000" dirty="0"/>
              <a:t>返回符合条件的行数。如果没有</a:t>
            </a:r>
            <a:r>
              <a:rPr lang="en-US" altLang="zh-CN" sz="2000" dirty="0"/>
              <a:t>where</a:t>
            </a:r>
            <a:r>
              <a:rPr lang="zh-CN" altLang="en-US" sz="2000" dirty="0"/>
              <a:t>，则返回表中总行数。</a:t>
            </a:r>
          </a:p>
          <a:p>
            <a:r>
              <a:rPr lang="zh-CN" altLang="en-US" dirty="0"/>
              <a:t>说明：</a:t>
            </a:r>
            <a:r>
              <a:rPr lang="en-US" altLang="zh-CN" dirty="0"/>
              <a:t>count(</a:t>
            </a:r>
            <a:r>
              <a:rPr lang="zh-CN" altLang="en-US" dirty="0"/>
              <a:t>字段名</a:t>
            </a:r>
            <a:r>
              <a:rPr lang="en-US" altLang="zh-CN" dirty="0"/>
              <a:t>)</a:t>
            </a:r>
            <a:r>
              <a:rPr lang="zh-CN" altLang="en-US" dirty="0"/>
              <a:t>，字段可以是常用任何类型。</a:t>
            </a:r>
          </a:p>
          <a:p>
            <a:r>
              <a:rPr lang="en-US" altLang="zh-CN" sz="2000" dirty="0"/>
              <a:t>select  count(credit)  as  '</a:t>
            </a:r>
            <a:r>
              <a:rPr lang="zh-CN" altLang="en-US" sz="2000" dirty="0"/>
              <a:t>行数</a:t>
            </a:r>
            <a:r>
              <a:rPr lang="en-US" altLang="zh-CN" sz="2000" dirty="0"/>
              <a:t>'  from  course  where  credit=2</a:t>
            </a:r>
          </a:p>
          <a:p>
            <a:r>
              <a:rPr lang="en-US" altLang="zh-CN" sz="2000" dirty="0"/>
              <a:t>select  count(*)  as  '</a:t>
            </a:r>
            <a:r>
              <a:rPr lang="zh-CN" altLang="en-US" sz="2000" dirty="0"/>
              <a:t>总行数</a:t>
            </a:r>
            <a:r>
              <a:rPr lang="en-US" altLang="zh-CN" sz="2000" dirty="0"/>
              <a:t>'  from  </a:t>
            </a:r>
            <a:r>
              <a:rPr lang="en-US" altLang="zh-CN" sz="2000" dirty="0" smtClean="0"/>
              <a:t>course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06113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332656"/>
            <a:ext cx="8424936" cy="5810988"/>
          </a:xfrm>
        </p:spPr>
        <p:txBody>
          <a:bodyPr/>
          <a:lstStyle/>
          <a:p>
            <a:endParaRPr lang="en-US" altLang="zh-CN" dirty="0"/>
          </a:p>
          <a:p>
            <a:r>
              <a:rPr lang="zh-CN" altLang="en-US" dirty="0"/>
              <a:t>思考题：用一条语句，在同一行内显示表</a:t>
            </a:r>
            <a:r>
              <a:rPr lang="en-US" altLang="zh-CN" dirty="0"/>
              <a:t>course</a:t>
            </a:r>
            <a:r>
              <a:rPr lang="zh-CN" altLang="en-US" dirty="0"/>
              <a:t>中学分</a:t>
            </a:r>
            <a:r>
              <a:rPr lang="en-US" altLang="zh-CN" dirty="0"/>
              <a:t>credit</a:t>
            </a:r>
            <a:r>
              <a:rPr lang="zh-CN" altLang="en-US" dirty="0"/>
              <a:t>的‘总和’、‘平均值’、‘最大值’、‘最小值’、‘记录数’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624441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548680"/>
            <a:ext cx="7776864" cy="5594964"/>
          </a:xfrm>
        </p:spPr>
        <p:txBody>
          <a:bodyPr/>
          <a:lstStyle/>
          <a:p>
            <a:r>
              <a:rPr lang="en-US" altLang="zh-CN" dirty="0" smtClean="0"/>
              <a:t>1-2</a:t>
            </a:r>
            <a:r>
              <a:rPr lang="zh-CN" altLang="en-US" dirty="0" smtClean="0"/>
              <a:t>：分类汇总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、分组</a:t>
            </a:r>
            <a:r>
              <a:rPr lang="zh-CN" altLang="en-US" dirty="0"/>
              <a:t>（分类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en-US" altLang="zh-CN" dirty="0"/>
              <a:t>Select  </a:t>
            </a:r>
            <a:r>
              <a:rPr lang="zh-CN" altLang="en-US" dirty="0"/>
              <a:t>字段名   </a:t>
            </a:r>
            <a:r>
              <a:rPr lang="en-US" altLang="zh-CN" dirty="0"/>
              <a:t>from  </a:t>
            </a:r>
            <a:r>
              <a:rPr lang="zh-CN" altLang="en-US" dirty="0"/>
              <a:t>表名  </a:t>
            </a:r>
            <a:r>
              <a:rPr lang="en-US" altLang="zh-CN" dirty="0">
                <a:solidFill>
                  <a:srgbClr val="FF0000"/>
                </a:solidFill>
              </a:rPr>
              <a:t>group  by </a:t>
            </a:r>
            <a:r>
              <a:rPr lang="zh-CN" altLang="en-US" dirty="0"/>
              <a:t>字段名 </a:t>
            </a:r>
            <a:endParaRPr lang="en-US" altLang="zh-CN" dirty="0" smtClean="0"/>
          </a:p>
          <a:p>
            <a:r>
              <a:rPr lang="zh-CN" altLang="en-US" dirty="0" smtClean="0"/>
              <a:t>    </a:t>
            </a:r>
            <a:r>
              <a:rPr lang="en-US" altLang="zh-CN" dirty="0"/>
              <a:t>---- </a:t>
            </a:r>
            <a:r>
              <a:rPr lang="zh-CN" altLang="en-US" dirty="0"/>
              <a:t>按照字段名所在的列进行数据分类</a:t>
            </a:r>
          </a:p>
          <a:p>
            <a:r>
              <a:rPr lang="zh-CN" altLang="en-US" dirty="0"/>
              <a:t>如：</a:t>
            </a:r>
            <a:r>
              <a:rPr lang="en-US" altLang="zh-CN" dirty="0"/>
              <a:t>select  kind  from  course  group  by  kind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84656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8352928" cy="61206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/>
              <a:t>	</a:t>
            </a:r>
            <a:r>
              <a:rPr lang="zh-CN" altLang="en-US" dirty="0"/>
              <a:t>汇总（统计）</a:t>
            </a:r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）计数</a:t>
            </a:r>
            <a:endParaRPr lang="zh-CN" altLang="en-US" sz="2000" dirty="0"/>
          </a:p>
          <a:p>
            <a:r>
              <a:rPr lang="en-US" altLang="zh-CN" sz="2000" dirty="0"/>
              <a:t>select  kind, count(*) as '</a:t>
            </a:r>
            <a:r>
              <a:rPr lang="zh-CN" altLang="en-US" sz="2000" dirty="0"/>
              <a:t>计数</a:t>
            </a:r>
            <a:r>
              <a:rPr lang="en-US" altLang="zh-CN" sz="2000" dirty="0"/>
              <a:t>' from course  group by  </a:t>
            </a:r>
            <a:r>
              <a:rPr lang="en-US" altLang="zh-CN" sz="2000" dirty="0" smtClean="0"/>
              <a:t>kind</a:t>
            </a:r>
            <a:endParaRPr lang="en-US" altLang="zh-CN" sz="2000" dirty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）计算</a:t>
            </a:r>
            <a:r>
              <a:rPr lang="zh-CN" altLang="en-US" sz="2000" dirty="0"/>
              <a:t>和</a:t>
            </a:r>
          </a:p>
          <a:p>
            <a:r>
              <a:rPr lang="en-US" altLang="zh-CN" sz="2000" dirty="0"/>
              <a:t>Select  </a:t>
            </a:r>
            <a:r>
              <a:rPr lang="en-US" altLang="zh-CN" sz="2000" dirty="0" err="1"/>
              <a:t>kind,sum</a:t>
            </a:r>
            <a:r>
              <a:rPr lang="en-US" altLang="zh-CN" sz="2000" dirty="0"/>
              <a:t>(credit) as '</a:t>
            </a:r>
            <a:r>
              <a:rPr lang="zh-CN" altLang="en-US" sz="2000" dirty="0"/>
              <a:t>学分和</a:t>
            </a:r>
            <a:r>
              <a:rPr lang="en-US" altLang="zh-CN" sz="2000" dirty="0"/>
              <a:t>' from course group by </a:t>
            </a:r>
            <a:r>
              <a:rPr lang="en-US" altLang="zh-CN" sz="2000" dirty="0" smtClean="0"/>
              <a:t>kind</a:t>
            </a:r>
            <a:endParaRPr lang="en-US" altLang="zh-CN" sz="2000" dirty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）计算</a:t>
            </a:r>
            <a:r>
              <a:rPr lang="zh-CN" altLang="en-US" sz="2000" dirty="0"/>
              <a:t>平均</a:t>
            </a:r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kind,avg</a:t>
            </a:r>
            <a:r>
              <a:rPr lang="en-US" altLang="zh-CN" sz="2000" dirty="0"/>
              <a:t>(credit) as '</a:t>
            </a:r>
            <a:r>
              <a:rPr lang="zh-CN" altLang="en-US" sz="2000" dirty="0"/>
              <a:t>学分平均</a:t>
            </a:r>
            <a:r>
              <a:rPr lang="en-US" altLang="zh-CN" sz="2000" dirty="0"/>
              <a:t>' from course group by kind</a:t>
            </a:r>
          </a:p>
          <a:p>
            <a:endParaRPr lang="en-US" altLang="zh-CN" sz="2000" dirty="0"/>
          </a:p>
          <a:p>
            <a:r>
              <a:rPr lang="zh-CN" altLang="en-US" sz="2000" dirty="0"/>
              <a:t>思考：用一条语句完成：按类别</a:t>
            </a:r>
            <a:r>
              <a:rPr lang="en-US" altLang="zh-CN" sz="2000" dirty="0"/>
              <a:t>kind</a:t>
            </a:r>
            <a:r>
              <a:rPr lang="zh-CN" altLang="en-US" sz="2000" dirty="0"/>
              <a:t>分类，同时显示各类别的课程数量、学分</a:t>
            </a:r>
            <a:r>
              <a:rPr lang="en-US" altLang="zh-CN" sz="2000" dirty="0"/>
              <a:t>(credit)</a:t>
            </a:r>
            <a:r>
              <a:rPr lang="zh-CN" altLang="en-US" sz="2000" dirty="0"/>
              <a:t>和、平均学分</a:t>
            </a:r>
            <a:r>
              <a:rPr lang="en-US" altLang="zh-CN" sz="2000" dirty="0"/>
              <a:t>?</a:t>
            </a:r>
          </a:p>
          <a:p>
            <a:r>
              <a:rPr lang="en-US" altLang="zh-CN" sz="2000" dirty="0"/>
              <a:t>select </a:t>
            </a:r>
            <a:r>
              <a:rPr lang="en-US" altLang="zh-CN" sz="2000" dirty="0" err="1"/>
              <a:t>kind,count</a:t>
            </a:r>
            <a:r>
              <a:rPr lang="en-US" altLang="zh-CN" sz="2000" dirty="0"/>
              <a:t>(*) as '</a:t>
            </a:r>
            <a:r>
              <a:rPr lang="zh-CN" altLang="en-US" sz="2000" dirty="0"/>
              <a:t>课程数</a:t>
            </a:r>
            <a:r>
              <a:rPr lang="en-US" altLang="zh-CN" sz="2000" dirty="0"/>
              <a:t>',sum(credit) as '</a:t>
            </a:r>
            <a:r>
              <a:rPr lang="zh-CN" altLang="en-US" sz="2000" dirty="0"/>
              <a:t>学分和</a:t>
            </a:r>
            <a:r>
              <a:rPr lang="en-US" altLang="zh-CN" sz="2000" dirty="0"/>
              <a:t>', </a:t>
            </a:r>
            <a:r>
              <a:rPr lang="en-US" altLang="zh-CN" sz="2000" dirty="0" err="1"/>
              <a:t>avg</a:t>
            </a:r>
            <a:r>
              <a:rPr lang="en-US" altLang="zh-CN" sz="2000" dirty="0"/>
              <a:t>(credit) as '</a:t>
            </a:r>
            <a:r>
              <a:rPr lang="zh-CN" altLang="en-US" sz="2000" dirty="0"/>
              <a:t>学分平均</a:t>
            </a:r>
            <a:r>
              <a:rPr lang="en-US" altLang="zh-CN" sz="2000" dirty="0"/>
              <a:t>' from course group by kind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632906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548680"/>
            <a:ext cx="8496944" cy="5594964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、汇总</a:t>
            </a:r>
            <a:r>
              <a:rPr lang="zh-CN" altLang="en-US" dirty="0"/>
              <a:t>后的筛选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）非分</a:t>
            </a:r>
            <a:r>
              <a:rPr lang="zh-CN" altLang="en-US" dirty="0"/>
              <a:t>组前的筛选，用</a:t>
            </a:r>
            <a:r>
              <a:rPr lang="en-US" altLang="zh-CN" dirty="0"/>
              <a:t>where</a:t>
            </a:r>
            <a:r>
              <a:rPr lang="zh-CN" altLang="en-US" dirty="0"/>
              <a:t>子句</a:t>
            </a:r>
          </a:p>
          <a:p>
            <a:r>
              <a:rPr lang="en-US" altLang="zh-CN" dirty="0"/>
              <a:t>select * from course  where Credit&gt;2</a:t>
            </a:r>
          </a:p>
          <a:p>
            <a:endParaRPr lang="en-US" altLang="zh-CN" dirty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）分组</a:t>
            </a:r>
            <a:r>
              <a:rPr lang="zh-CN" altLang="en-US" dirty="0"/>
              <a:t>汇总后的筛选，用</a:t>
            </a:r>
            <a:r>
              <a:rPr lang="en-US" altLang="zh-CN" dirty="0"/>
              <a:t>having</a:t>
            </a:r>
            <a:r>
              <a:rPr lang="zh-CN" altLang="en-US" dirty="0"/>
              <a:t>代替</a:t>
            </a:r>
            <a:r>
              <a:rPr lang="en-US" altLang="zh-CN" dirty="0"/>
              <a:t>where</a:t>
            </a:r>
          </a:p>
          <a:p>
            <a:r>
              <a:rPr lang="en-US" altLang="zh-CN" dirty="0"/>
              <a:t>select kind, SUM(credit) as '</a:t>
            </a:r>
            <a:r>
              <a:rPr lang="zh-CN" altLang="en-US" dirty="0"/>
              <a:t>学分和</a:t>
            </a:r>
            <a:r>
              <a:rPr lang="en-US" altLang="zh-CN" dirty="0"/>
              <a:t>'  from course  group by kind having  sum(credit)&gt;9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541232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214</Words>
  <Application>Microsoft Office PowerPoint</Application>
  <PresentationFormat>全屏显示(4:3)</PresentationFormat>
  <Paragraphs>62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7_MS_PPTBrainstorm_TP01018437</vt:lpstr>
      <vt:lpstr>第5章 SQL内置函数</vt:lpstr>
      <vt:lpstr>第1节、聚合函数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477</cp:revision>
  <dcterms:created xsi:type="dcterms:W3CDTF">2023-09-01T01:54:43Z</dcterms:created>
  <dcterms:modified xsi:type="dcterms:W3CDTF">2024-09-25T00:58:39Z</dcterms:modified>
</cp:coreProperties>
</file>