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3"/>
  </p:notesMasterIdLst>
  <p:sldIdLst>
    <p:sldId id="667" r:id="rId2"/>
    <p:sldId id="688" r:id="rId3"/>
    <p:sldId id="689" r:id="rId4"/>
    <p:sldId id="677" r:id="rId5"/>
    <p:sldId id="684" r:id="rId6"/>
    <p:sldId id="683" r:id="rId7"/>
    <p:sldId id="692" r:id="rId8"/>
    <p:sldId id="682" r:id="rId9"/>
    <p:sldId id="681" r:id="rId10"/>
    <p:sldId id="678" r:id="rId11"/>
    <p:sldId id="679" r:id="rId12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0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2024-11-14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6439272" cy="533400"/>
          </a:xfrm>
        </p:spPr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2</a:t>
            </a:r>
            <a:r>
              <a:rPr lang="zh-CN" altLang="en-US" dirty="0" smtClean="0"/>
              <a:t>节、字符函数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dirty="0" smtClean="0"/>
              <a:t>1</a:t>
            </a:r>
            <a:r>
              <a:rPr lang="en-US" altLang="zh-CN" sz="2000" dirty="0"/>
              <a:t>.	ASCII(</a:t>
            </a:r>
            <a:r>
              <a:rPr lang="zh-CN" altLang="en-US" sz="2000" dirty="0"/>
              <a:t>字符</a:t>
            </a:r>
            <a:r>
              <a:rPr lang="en-US" altLang="zh-CN" sz="2000" dirty="0"/>
              <a:t>)</a:t>
            </a:r>
          </a:p>
          <a:p>
            <a:r>
              <a:rPr lang="zh-CN" altLang="en-US" sz="2000" dirty="0"/>
              <a:t>返回字符的</a:t>
            </a:r>
            <a:r>
              <a:rPr lang="en-US" altLang="zh-CN" sz="2000" dirty="0"/>
              <a:t>ASCII</a:t>
            </a:r>
            <a:r>
              <a:rPr lang="zh-CN" altLang="en-US" sz="2000" dirty="0"/>
              <a:t>码，   </a:t>
            </a:r>
            <a:r>
              <a:rPr lang="en-US" altLang="zh-CN" sz="2000" dirty="0"/>
              <a:t>select ASCII('A')    </a:t>
            </a:r>
            <a:r>
              <a:rPr lang="zh-CN" altLang="en-US" sz="2000" dirty="0"/>
              <a:t>结果：</a:t>
            </a:r>
            <a:r>
              <a:rPr lang="en-US" altLang="zh-CN" sz="2000" dirty="0"/>
              <a:t>65</a:t>
            </a:r>
          </a:p>
          <a:p>
            <a:r>
              <a:rPr lang="en-US" altLang="zh-CN" sz="2000" dirty="0"/>
              <a:t>2.	Char(</a:t>
            </a:r>
            <a:r>
              <a:rPr lang="zh-CN" altLang="en-US" sz="2000" dirty="0"/>
              <a:t>数值</a:t>
            </a:r>
            <a:r>
              <a:rPr lang="en-US" altLang="zh-CN" sz="2000" dirty="0"/>
              <a:t>)</a:t>
            </a:r>
          </a:p>
          <a:p>
            <a:r>
              <a:rPr lang="zh-CN" altLang="en-US" sz="2000" dirty="0"/>
              <a:t>返回该数值对应的字符，   </a:t>
            </a:r>
            <a:r>
              <a:rPr lang="en-US" altLang="zh-CN" sz="2000" dirty="0"/>
              <a:t>select char(65)      A</a:t>
            </a:r>
          </a:p>
          <a:p>
            <a:r>
              <a:rPr lang="en-US" altLang="zh-CN" sz="2000" dirty="0"/>
              <a:t>3.	Space(n)</a:t>
            </a:r>
          </a:p>
          <a:p>
            <a:r>
              <a:rPr lang="zh-CN" altLang="en-US" sz="2000" dirty="0"/>
              <a:t>返回</a:t>
            </a:r>
            <a:r>
              <a:rPr lang="en-US" altLang="zh-CN" sz="2000" dirty="0"/>
              <a:t>n</a:t>
            </a:r>
            <a:r>
              <a:rPr lang="zh-CN" altLang="en-US" sz="2000" dirty="0"/>
              <a:t>个空格，   </a:t>
            </a:r>
            <a:r>
              <a:rPr lang="en-US" altLang="zh-CN" sz="2000" dirty="0"/>
              <a:t>Select space(10)</a:t>
            </a:r>
          </a:p>
          <a:p>
            <a:endParaRPr lang="en-US" altLang="zh-CN" sz="2000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66237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692696"/>
            <a:ext cx="8352928" cy="5450948"/>
          </a:xfrm>
        </p:spPr>
        <p:txBody>
          <a:bodyPr/>
          <a:lstStyle/>
          <a:p>
            <a:r>
              <a:rPr lang="en-US" altLang="zh-CN" dirty="0" smtClean="0"/>
              <a:t>4</a:t>
            </a:r>
            <a:r>
              <a:rPr lang="en-US" altLang="zh-CN" dirty="0"/>
              <a:t>.	</a:t>
            </a:r>
            <a:r>
              <a:rPr lang="en-US" altLang="zh-CN" dirty="0" smtClean="0"/>
              <a:t>Length(</a:t>
            </a:r>
            <a:r>
              <a:rPr lang="zh-CN" altLang="en-US" dirty="0"/>
              <a:t>字符串</a:t>
            </a:r>
            <a:r>
              <a:rPr lang="en-US" altLang="zh-CN" dirty="0" smtClean="0"/>
              <a:t>)</a:t>
            </a:r>
          </a:p>
          <a:p>
            <a:r>
              <a:rPr lang="zh-CN" altLang="en-US" dirty="0" smtClean="0"/>
              <a:t> </a:t>
            </a:r>
            <a:r>
              <a:rPr lang="en-US" altLang="zh-CN" dirty="0" smtClean="0"/>
              <a:t>MYSQL</a:t>
            </a:r>
            <a:r>
              <a:rPr lang="zh-CN" altLang="en-US" dirty="0" smtClean="0"/>
              <a:t>中返回数据库字符集编码下字符串</a:t>
            </a:r>
            <a:r>
              <a:rPr lang="zh-CN" altLang="en-US" dirty="0"/>
              <a:t>中的</a:t>
            </a:r>
            <a:r>
              <a:rPr lang="zh-CN" altLang="en-US" dirty="0" smtClean="0"/>
              <a:t>字节个数。</a:t>
            </a:r>
            <a:endParaRPr lang="en-US" altLang="zh-CN" dirty="0" smtClean="0"/>
          </a:p>
          <a:p>
            <a:r>
              <a:rPr lang="zh-CN" altLang="en-US" dirty="0" smtClean="0"/>
              <a:t>如：在字符集</a:t>
            </a:r>
            <a:r>
              <a:rPr lang="en-US" altLang="zh-CN" dirty="0" smtClean="0"/>
              <a:t>utf8mb4</a:t>
            </a:r>
            <a:r>
              <a:rPr lang="zh-CN" altLang="en-US" dirty="0" smtClean="0"/>
              <a:t>下，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</a:t>
            </a:r>
            <a:r>
              <a:rPr lang="en-US" altLang="zh-CN" dirty="0" smtClean="0"/>
              <a:t>Select length(‘1234’)</a:t>
            </a:r>
            <a:r>
              <a:rPr lang="zh-CN" altLang="en-US" dirty="0" smtClean="0"/>
              <a:t>；</a:t>
            </a:r>
            <a:r>
              <a:rPr lang="en-US" altLang="zh-CN" dirty="0" smtClean="0"/>
              <a:t> </a:t>
            </a:r>
            <a:r>
              <a:rPr lang="zh-CN" altLang="en-US" dirty="0" smtClean="0"/>
              <a:t>返回</a:t>
            </a:r>
            <a:r>
              <a:rPr lang="en-US" altLang="zh-CN" dirty="0" smtClean="0"/>
              <a:t>4</a:t>
            </a:r>
          </a:p>
          <a:p>
            <a:r>
              <a:rPr lang="zh-CN" altLang="en-US" dirty="0" smtClean="0"/>
              <a:t>因为</a:t>
            </a:r>
            <a:r>
              <a:rPr lang="zh-CN" altLang="en-US" dirty="0"/>
              <a:t>在字符集</a:t>
            </a:r>
            <a:r>
              <a:rPr lang="en-US" altLang="zh-CN" dirty="0" smtClean="0"/>
              <a:t>utf8mb4</a:t>
            </a:r>
            <a:r>
              <a:rPr lang="zh-CN" altLang="en-US" dirty="0" smtClean="0"/>
              <a:t>中</a:t>
            </a:r>
            <a:r>
              <a:rPr lang="en-US" altLang="zh-CN" dirty="0" smtClean="0"/>
              <a:t>1</a:t>
            </a:r>
            <a:r>
              <a:rPr lang="zh-CN" altLang="en-US" dirty="0" smtClean="0"/>
              <a:t>个数字或英文字母只占</a:t>
            </a:r>
            <a:r>
              <a:rPr lang="en-US" altLang="zh-CN" dirty="0" smtClean="0"/>
              <a:t>1</a:t>
            </a:r>
            <a:r>
              <a:rPr lang="zh-CN" altLang="en-US" dirty="0" smtClean="0"/>
              <a:t>个字节。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</a:t>
            </a:r>
            <a:r>
              <a:rPr lang="en-US" altLang="zh-CN" dirty="0" smtClean="0"/>
              <a:t>select </a:t>
            </a:r>
            <a:r>
              <a:rPr lang="en-US" altLang="zh-CN" dirty="0"/>
              <a:t>length</a:t>
            </a:r>
            <a:r>
              <a:rPr lang="en-US" altLang="zh-CN" dirty="0" smtClean="0"/>
              <a:t>(‘</a:t>
            </a:r>
            <a:r>
              <a:rPr lang="zh-CN" altLang="en-US" dirty="0" smtClean="0"/>
              <a:t>青岛</a:t>
            </a:r>
            <a:r>
              <a:rPr lang="en-US" altLang="zh-CN" dirty="0" smtClean="0"/>
              <a:t>’);    </a:t>
            </a:r>
            <a:r>
              <a:rPr lang="zh-CN" altLang="en-US" dirty="0" smtClean="0"/>
              <a:t>返回</a:t>
            </a:r>
            <a:r>
              <a:rPr lang="en-US" altLang="zh-CN" dirty="0" smtClean="0"/>
              <a:t>6</a:t>
            </a:r>
          </a:p>
          <a:p>
            <a:r>
              <a:rPr lang="zh-CN" altLang="en-US" dirty="0"/>
              <a:t>因为在字符集</a:t>
            </a:r>
            <a:r>
              <a:rPr lang="en-US" altLang="zh-CN" dirty="0"/>
              <a:t>utf8mb4</a:t>
            </a:r>
            <a:r>
              <a:rPr lang="zh-CN" altLang="en-US" dirty="0"/>
              <a:t>中</a:t>
            </a:r>
            <a:r>
              <a:rPr lang="en-US" altLang="zh-CN" dirty="0"/>
              <a:t>1</a:t>
            </a:r>
            <a:r>
              <a:rPr lang="zh-CN" altLang="en-US" dirty="0" smtClean="0"/>
              <a:t>个汉字占</a:t>
            </a:r>
            <a:r>
              <a:rPr lang="en-US" altLang="zh-CN" dirty="0" smtClean="0"/>
              <a:t>3</a:t>
            </a:r>
            <a:r>
              <a:rPr lang="zh-CN" altLang="en-US" dirty="0" smtClean="0"/>
              <a:t>个</a:t>
            </a:r>
            <a:r>
              <a:rPr lang="zh-CN" altLang="en-US" dirty="0"/>
              <a:t>字节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326925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548680"/>
            <a:ext cx="8280920" cy="5594964"/>
          </a:xfrm>
        </p:spPr>
        <p:txBody>
          <a:bodyPr/>
          <a:lstStyle/>
          <a:p>
            <a:r>
              <a:rPr lang="en-US" altLang="zh-CN" dirty="0" smtClean="0"/>
              <a:t>5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char_length</a:t>
            </a:r>
            <a:r>
              <a:rPr lang="en-US" altLang="zh-CN" dirty="0"/>
              <a:t>(</a:t>
            </a:r>
            <a:r>
              <a:rPr lang="zh-CN" altLang="en-US" dirty="0"/>
              <a:t>字符串</a:t>
            </a:r>
            <a:r>
              <a:rPr lang="en-US" altLang="zh-CN" dirty="0" smtClean="0"/>
              <a:t>)</a:t>
            </a:r>
          </a:p>
          <a:p>
            <a:r>
              <a:rPr lang="zh-CN" altLang="en-US" dirty="0" smtClean="0"/>
              <a:t>返回字符串中的字符个数。不受数据库字符集的影响。</a:t>
            </a:r>
            <a:endParaRPr lang="en-US" altLang="zh-CN" dirty="0" smtClean="0"/>
          </a:p>
          <a:p>
            <a:r>
              <a:rPr lang="en-US" altLang="zh-CN" dirty="0"/>
              <a:t>select </a:t>
            </a:r>
            <a:r>
              <a:rPr lang="en-US" altLang="zh-CN" dirty="0" err="1"/>
              <a:t>char_length</a:t>
            </a:r>
            <a:r>
              <a:rPr lang="en-US" altLang="zh-CN" dirty="0" smtClean="0"/>
              <a:t>(‘</a:t>
            </a:r>
            <a:r>
              <a:rPr lang="zh-CN" altLang="en-US" dirty="0" smtClean="0"/>
              <a:t>青岛</a:t>
            </a:r>
            <a:r>
              <a:rPr lang="en-US" altLang="zh-CN" dirty="0" smtClean="0"/>
              <a:t>1a’);  </a:t>
            </a:r>
            <a:r>
              <a:rPr lang="zh-CN" altLang="en-US" dirty="0" smtClean="0"/>
              <a:t>返回</a:t>
            </a:r>
            <a:r>
              <a:rPr lang="en-US" altLang="zh-CN" dirty="0" smtClean="0"/>
              <a:t>4</a:t>
            </a:r>
          </a:p>
          <a:p>
            <a:r>
              <a:rPr lang="zh-CN" altLang="en-US" dirty="0" smtClean="0"/>
              <a:t>说明：此</a:t>
            </a:r>
            <a:r>
              <a:rPr lang="zh-CN" altLang="en-US" dirty="0" smtClean="0"/>
              <a:t>函数对字符串</a:t>
            </a:r>
            <a:r>
              <a:rPr lang="zh-CN" altLang="en-US" dirty="0" smtClean="0"/>
              <a:t>中的</a:t>
            </a:r>
            <a:r>
              <a:rPr lang="zh-CN" altLang="en-US" dirty="0" smtClean="0"/>
              <a:t>空格也计算</a:t>
            </a:r>
            <a:r>
              <a:rPr lang="zh-CN" altLang="en-US" dirty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注意：</a:t>
            </a:r>
            <a:r>
              <a:rPr lang="en-US" altLang="zh-CN" dirty="0" err="1" smtClean="0"/>
              <a:t>mysql</a:t>
            </a:r>
            <a:r>
              <a:rPr lang="zh-CN" altLang="en-US" dirty="0" smtClean="0"/>
              <a:t>中有几种获取字符串长度的函数，只有</a:t>
            </a:r>
            <a:r>
              <a:rPr lang="en-US" altLang="zh-CN" dirty="0" err="1" smtClean="0"/>
              <a:t>char_length</a:t>
            </a:r>
            <a:r>
              <a:rPr lang="zh-CN" altLang="en-US" dirty="0" smtClean="0"/>
              <a:t>（）返回的是字符个数，而不是字节数。</a:t>
            </a:r>
            <a:endParaRPr lang="en-US" altLang="zh-CN" dirty="0" smtClean="0"/>
          </a:p>
          <a:p>
            <a:r>
              <a:rPr lang="zh-CN" altLang="en-US" dirty="0" smtClean="0"/>
              <a:t>其它几个函数都返回的是字节个数，而不是字符个数。</a:t>
            </a:r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300232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404664"/>
            <a:ext cx="8222780" cy="5666972"/>
          </a:xfrm>
        </p:spPr>
        <p:txBody>
          <a:bodyPr/>
          <a:lstStyle/>
          <a:p>
            <a:r>
              <a:rPr lang="en-US" altLang="zh-CN" dirty="0" smtClean="0"/>
              <a:t>6.</a:t>
            </a:r>
            <a:r>
              <a:rPr lang="en-US" altLang="zh-CN" dirty="0"/>
              <a:t>	</a:t>
            </a:r>
            <a:r>
              <a:rPr lang="zh-CN" altLang="en-US" dirty="0"/>
              <a:t>返回字符串中的子串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 smtClean="0"/>
              <a:t>）从</a:t>
            </a:r>
            <a:r>
              <a:rPr lang="zh-CN" altLang="en-US" dirty="0"/>
              <a:t>左边取</a:t>
            </a:r>
          </a:p>
          <a:p>
            <a:r>
              <a:rPr lang="en-US" altLang="zh-CN" dirty="0"/>
              <a:t>Left(</a:t>
            </a:r>
            <a:r>
              <a:rPr lang="zh-CN" altLang="en-US" dirty="0"/>
              <a:t>字符串</a:t>
            </a:r>
            <a:r>
              <a:rPr lang="en-US" altLang="zh-CN" dirty="0"/>
              <a:t>, n)</a:t>
            </a:r>
          </a:p>
          <a:p>
            <a:r>
              <a:rPr lang="en-US" altLang="zh-CN" dirty="0"/>
              <a:t>Select left('</a:t>
            </a:r>
            <a:r>
              <a:rPr lang="zh-CN" altLang="en-US" dirty="0"/>
              <a:t>青岛港湾职业技术学院</a:t>
            </a:r>
            <a:r>
              <a:rPr lang="en-US" altLang="zh-CN" dirty="0"/>
              <a:t>',2)   </a:t>
            </a:r>
            <a:endParaRPr lang="en-US" altLang="zh-CN" dirty="0" smtClean="0"/>
          </a:p>
          <a:p>
            <a:r>
              <a:rPr lang="zh-CN" altLang="en-US" dirty="0" smtClean="0"/>
              <a:t>结果</a:t>
            </a:r>
            <a:r>
              <a:rPr lang="zh-CN" altLang="en-US" dirty="0"/>
              <a:t>：青岛</a:t>
            </a:r>
          </a:p>
          <a:p>
            <a:endParaRPr lang="zh-CN" altLang="en-US" dirty="0"/>
          </a:p>
          <a:p>
            <a:r>
              <a:rPr lang="zh-CN" altLang="en-US" dirty="0"/>
              <a:t>显示姓‘王’的同学：</a:t>
            </a:r>
          </a:p>
          <a:p>
            <a:r>
              <a:rPr lang="en-US" altLang="zh-CN" dirty="0"/>
              <a:t>SELECT * FROM STUDENT where </a:t>
            </a:r>
            <a:r>
              <a:rPr lang="en-US" altLang="zh-CN" dirty="0" err="1"/>
              <a:t>StuName</a:t>
            </a:r>
            <a:r>
              <a:rPr lang="en-US" altLang="zh-CN" dirty="0"/>
              <a:t> like '</a:t>
            </a:r>
            <a:r>
              <a:rPr lang="zh-CN" altLang="en-US" dirty="0"/>
              <a:t>王</a:t>
            </a:r>
            <a:r>
              <a:rPr lang="en-US" altLang="zh-CN" dirty="0"/>
              <a:t>%'</a:t>
            </a:r>
          </a:p>
          <a:p>
            <a:r>
              <a:rPr lang="zh-CN" altLang="en-US" dirty="0" smtClean="0"/>
              <a:t>结果等价于：</a:t>
            </a:r>
            <a:endParaRPr lang="en-US" altLang="zh-CN" dirty="0" smtClean="0"/>
          </a:p>
          <a:p>
            <a:r>
              <a:rPr lang="en-US" altLang="zh-CN" dirty="0" smtClean="0"/>
              <a:t>SELECT </a:t>
            </a:r>
            <a:r>
              <a:rPr lang="en-US" altLang="zh-CN" dirty="0"/>
              <a:t>* FROM STUDENT where left(StuName,1)='</a:t>
            </a:r>
            <a:r>
              <a:rPr lang="zh-CN" altLang="en-US" dirty="0"/>
              <a:t>王</a:t>
            </a:r>
            <a:r>
              <a:rPr lang="en-US" altLang="zh-CN" dirty="0"/>
              <a:t>'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729477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620688"/>
            <a:ext cx="8568952" cy="5522956"/>
          </a:xfrm>
        </p:spPr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 smtClean="0"/>
              <a:t>）从</a:t>
            </a:r>
            <a:r>
              <a:rPr lang="zh-CN" altLang="en-US" dirty="0"/>
              <a:t>右边取</a:t>
            </a:r>
          </a:p>
          <a:p>
            <a:r>
              <a:rPr lang="zh-CN" altLang="en-US" dirty="0"/>
              <a:t>   </a:t>
            </a:r>
            <a:r>
              <a:rPr lang="en-US" altLang="zh-CN" dirty="0"/>
              <a:t>right(</a:t>
            </a:r>
            <a:r>
              <a:rPr lang="zh-CN" altLang="en-US" dirty="0"/>
              <a:t>字符串</a:t>
            </a:r>
            <a:r>
              <a:rPr lang="en-US" altLang="zh-CN" dirty="0"/>
              <a:t>, n)</a:t>
            </a:r>
          </a:p>
          <a:p>
            <a:r>
              <a:rPr lang="en-US" altLang="zh-CN" dirty="0"/>
              <a:t>Select right('</a:t>
            </a:r>
            <a:r>
              <a:rPr lang="zh-CN" altLang="en-US" dirty="0"/>
              <a:t>青岛港湾职业技术学院</a:t>
            </a:r>
            <a:r>
              <a:rPr lang="en-US" altLang="zh-CN" dirty="0"/>
              <a:t>',2)  </a:t>
            </a:r>
            <a:endParaRPr lang="en-US" altLang="zh-CN" dirty="0" smtClean="0"/>
          </a:p>
          <a:p>
            <a:r>
              <a:rPr lang="zh-CN" altLang="en-US" dirty="0" smtClean="0"/>
              <a:t>结果</a:t>
            </a:r>
            <a:r>
              <a:rPr lang="zh-CN" altLang="en-US" dirty="0"/>
              <a:t>：学院</a:t>
            </a:r>
          </a:p>
          <a:p>
            <a:endParaRPr lang="zh-CN" altLang="en-US" dirty="0"/>
          </a:p>
          <a:p>
            <a:r>
              <a:rPr lang="zh-CN" altLang="en-US" dirty="0"/>
              <a:t>名字中最后一个字是‘丽’的同学，也可以写成：</a:t>
            </a:r>
          </a:p>
          <a:p>
            <a:r>
              <a:rPr lang="en-US" altLang="zh-CN" dirty="0"/>
              <a:t>SELECT * FROM STUDENT where right(StuName,1)='</a:t>
            </a:r>
            <a:r>
              <a:rPr lang="zh-CN" altLang="en-US" dirty="0"/>
              <a:t>丽</a:t>
            </a:r>
            <a:r>
              <a:rPr lang="en-US" altLang="zh-CN" dirty="0"/>
              <a:t>'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8515879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476672"/>
            <a:ext cx="8352928" cy="5666972"/>
          </a:xfrm>
        </p:spPr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 smtClean="0"/>
              <a:t>）任意</a:t>
            </a:r>
            <a:r>
              <a:rPr lang="zh-CN" altLang="en-US" dirty="0"/>
              <a:t>取</a:t>
            </a:r>
          </a:p>
          <a:p>
            <a:r>
              <a:rPr lang="en-US" altLang="zh-CN" dirty="0"/>
              <a:t>Substring(</a:t>
            </a:r>
            <a:r>
              <a:rPr lang="zh-CN" altLang="en-US" dirty="0"/>
              <a:t>字符串，</a:t>
            </a:r>
            <a:r>
              <a:rPr lang="en-US" altLang="zh-CN" dirty="0" err="1"/>
              <a:t>m,n</a:t>
            </a:r>
            <a:r>
              <a:rPr lang="en-US" altLang="zh-CN" dirty="0" smtClean="0"/>
              <a:t>)   </a:t>
            </a:r>
            <a:r>
              <a:rPr lang="zh-CN" altLang="en-US" dirty="0" smtClean="0"/>
              <a:t>或</a:t>
            </a:r>
            <a:r>
              <a:rPr lang="zh-CN" altLang="en-US" dirty="0"/>
              <a:t>写成</a:t>
            </a:r>
            <a:r>
              <a:rPr lang="en-US" altLang="zh-CN" dirty="0" err="1" smtClean="0"/>
              <a:t>substr</a:t>
            </a:r>
            <a:r>
              <a:rPr lang="en-US" altLang="zh-CN" dirty="0" smtClean="0"/>
              <a:t>(</a:t>
            </a:r>
            <a:r>
              <a:rPr lang="zh-CN" altLang="en-US" dirty="0"/>
              <a:t>字符串，</a:t>
            </a:r>
            <a:r>
              <a:rPr lang="en-US" altLang="zh-CN" dirty="0" err="1"/>
              <a:t>m,n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返回字符串从</a:t>
            </a:r>
            <a:r>
              <a:rPr lang="en-US" altLang="zh-CN" dirty="0"/>
              <a:t>m</a:t>
            </a:r>
            <a:r>
              <a:rPr lang="zh-CN" altLang="en-US" dirty="0"/>
              <a:t>位置开始的</a:t>
            </a:r>
            <a:r>
              <a:rPr lang="en-US" altLang="zh-CN" dirty="0"/>
              <a:t>n</a:t>
            </a:r>
            <a:r>
              <a:rPr lang="zh-CN" altLang="en-US" dirty="0"/>
              <a:t>个</a:t>
            </a:r>
            <a:r>
              <a:rPr lang="zh-CN" altLang="en-US" dirty="0" smtClean="0"/>
              <a:t>字符。</a:t>
            </a:r>
            <a:r>
              <a:rPr lang="zh-CN" altLang="en-US" sz="1600" dirty="0" smtClean="0"/>
              <a:t>（不受字符集的影响）</a:t>
            </a:r>
            <a:endParaRPr lang="zh-CN" altLang="en-US" sz="1600" dirty="0"/>
          </a:p>
          <a:p>
            <a:r>
              <a:rPr lang="en-US" altLang="zh-CN" dirty="0"/>
              <a:t>Select substring('</a:t>
            </a:r>
            <a:r>
              <a:rPr lang="zh-CN" altLang="en-US" dirty="0"/>
              <a:t>青岛港湾职业技术学院</a:t>
            </a:r>
            <a:r>
              <a:rPr lang="en-US" altLang="zh-CN" dirty="0"/>
              <a:t>',3,2)   </a:t>
            </a:r>
            <a:endParaRPr lang="en-US" altLang="zh-CN" dirty="0" smtClean="0"/>
          </a:p>
          <a:p>
            <a:r>
              <a:rPr lang="zh-CN" altLang="en-US" dirty="0" smtClean="0"/>
              <a:t>结果</a:t>
            </a:r>
            <a:r>
              <a:rPr lang="zh-CN" altLang="en-US" dirty="0"/>
              <a:t>：港湾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 smtClean="0"/>
              <a:t>）请</a:t>
            </a:r>
            <a:r>
              <a:rPr lang="zh-CN" altLang="en-US" dirty="0"/>
              <a:t>用</a:t>
            </a:r>
            <a:r>
              <a:rPr lang="en-US" altLang="zh-CN" dirty="0"/>
              <a:t>substring()</a:t>
            </a:r>
            <a:r>
              <a:rPr lang="zh-CN" altLang="en-US" dirty="0"/>
              <a:t>函数，显示姓‘王’的同学</a:t>
            </a:r>
          </a:p>
          <a:p>
            <a:r>
              <a:rPr lang="en-US" altLang="zh-CN" dirty="0"/>
              <a:t>SELECT * FROM STUDENT where substring(StuName,1,1)='</a:t>
            </a:r>
            <a:r>
              <a:rPr lang="zh-CN" altLang="en-US" dirty="0"/>
              <a:t>王</a:t>
            </a:r>
            <a:r>
              <a:rPr lang="en-US" altLang="zh-CN" dirty="0"/>
              <a:t>'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 smtClean="0"/>
              <a:t>）请</a:t>
            </a:r>
            <a:r>
              <a:rPr lang="zh-CN" altLang="en-US" dirty="0"/>
              <a:t>用</a:t>
            </a:r>
            <a:r>
              <a:rPr lang="en-US" altLang="zh-CN" dirty="0"/>
              <a:t>substring()</a:t>
            </a:r>
            <a:r>
              <a:rPr lang="zh-CN" altLang="en-US" dirty="0"/>
              <a:t>函数，显示第</a:t>
            </a:r>
            <a:r>
              <a:rPr lang="en-US" altLang="zh-CN" dirty="0"/>
              <a:t>2</a:t>
            </a:r>
            <a:r>
              <a:rPr lang="zh-CN" altLang="en-US" dirty="0"/>
              <a:t>个字是‘丽’的同学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 smtClean="0"/>
              <a:t>）请</a:t>
            </a:r>
            <a:r>
              <a:rPr lang="zh-CN" altLang="en-US" dirty="0"/>
              <a:t>用</a:t>
            </a:r>
            <a:r>
              <a:rPr lang="en-US" altLang="zh-CN" dirty="0"/>
              <a:t>substring()</a:t>
            </a:r>
            <a:r>
              <a:rPr lang="zh-CN" altLang="en-US" dirty="0"/>
              <a:t>函数，显示第</a:t>
            </a:r>
            <a:r>
              <a:rPr lang="en-US" altLang="zh-CN" dirty="0"/>
              <a:t>3</a:t>
            </a:r>
            <a:r>
              <a:rPr lang="zh-CN" altLang="en-US" dirty="0"/>
              <a:t>个字是‘丽’的同学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784546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04664"/>
            <a:ext cx="7286676" cy="6120680"/>
          </a:xfrm>
        </p:spPr>
        <p:txBody>
          <a:bodyPr/>
          <a:lstStyle/>
          <a:p>
            <a:r>
              <a:rPr lang="en-US" altLang="zh-CN" sz="2000" dirty="0" smtClean="0"/>
              <a:t>7</a:t>
            </a:r>
            <a:r>
              <a:rPr lang="zh-CN" altLang="en-US" sz="2000" dirty="0" smtClean="0"/>
              <a:t>、</a:t>
            </a:r>
            <a:r>
              <a:rPr lang="zh-CN" altLang="en-US" sz="2000" dirty="0"/>
              <a:t>	去掉前导空格</a:t>
            </a:r>
          </a:p>
          <a:p>
            <a:r>
              <a:rPr lang="en-US" altLang="zh-CN" sz="2000" dirty="0" err="1"/>
              <a:t>Ltrim</a:t>
            </a:r>
            <a:r>
              <a:rPr lang="en-US" altLang="zh-CN" sz="2000" dirty="0"/>
              <a:t>( ),    L</a:t>
            </a:r>
            <a:r>
              <a:rPr lang="zh-CN" altLang="en-US" sz="2000" dirty="0"/>
              <a:t>是左侧的意思</a:t>
            </a:r>
            <a:r>
              <a:rPr lang="en-US" altLang="zh-CN" sz="2000" dirty="0"/>
              <a:t>,  left</a:t>
            </a:r>
          </a:p>
          <a:p>
            <a:r>
              <a:rPr lang="en-US" altLang="zh-CN" sz="2000" dirty="0"/>
              <a:t>update student set 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=</a:t>
            </a:r>
            <a:r>
              <a:rPr lang="en-US" altLang="zh-CN" sz="2000" dirty="0" err="1"/>
              <a:t>ltrim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)</a:t>
            </a:r>
          </a:p>
          <a:p>
            <a:endParaRPr lang="en-US" altLang="zh-CN" sz="2000" dirty="0"/>
          </a:p>
          <a:p>
            <a:r>
              <a:rPr lang="en-US" altLang="zh-CN" sz="2000" dirty="0" smtClean="0"/>
              <a:t>8</a:t>
            </a:r>
            <a:r>
              <a:rPr lang="zh-CN" altLang="en-US" sz="2000" dirty="0" smtClean="0"/>
              <a:t>、</a:t>
            </a:r>
            <a:r>
              <a:rPr lang="zh-CN" altLang="en-US" sz="2000" dirty="0"/>
              <a:t>	去掉后边空格</a:t>
            </a:r>
          </a:p>
          <a:p>
            <a:r>
              <a:rPr lang="en-US" altLang="zh-CN" sz="2000" dirty="0" err="1"/>
              <a:t>Rtrim</a:t>
            </a:r>
            <a:r>
              <a:rPr lang="zh-CN" altLang="en-US" sz="2000" dirty="0"/>
              <a:t>（）</a:t>
            </a:r>
            <a:r>
              <a:rPr lang="en-US" altLang="zh-CN" sz="2000" dirty="0"/>
              <a:t>,    R</a:t>
            </a:r>
            <a:r>
              <a:rPr lang="zh-CN" altLang="en-US" sz="2000" dirty="0"/>
              <a:t>是右侧的意思</a:t>
            </a:r>
            <a:r>
              <a:rPr lang="en-US" altLang="zh-CN" sz="2000" dirty="0"/>
              <a:t>, right</a:t>
            </a:r>
          </a:p>
          <a:p>
            <a:r>
              <a:rPr lang="en-US" altLang="zh-CN" sz="2000" dirty="0"/>
              <a:t>update student set 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=</a:t>
            </a:r>
            <a:r>
              <a:rPr lang="en-US" altLang="zh-CN" sz="2000" dirty="0" err="1"/>
              <a:t>rtrim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)</a:t>
            </a:r>
          </a:p>
          <a:p>
            <a:endParaRPr lang="en-US" altLang="zh-CN" sz="2000" dirty="0"/>
          </a:p>
          <a:p>
            <a:r>
              <a:rPr lang="zh-CN" altLang="en-US" sz="2000" dirty="0"/>
              <a:t>前后都去掉空格：</a:t>
            </a:r>
            <a:r>
              <a:rPr lang="en-US" altLang="zh-CN" sz="2000" dirty="0" err="1"/>
              <a:t>rtrim</a:t>
            </a:r>
            <a:r>
              <a:rPr lang="en-US" altLang="zh-CN" sz="2000" dirty="0"/>
              <a:t>(</a:t>
            </a:r>
            <a:r>
              <a:rPr lang="en-US" altLang="zh-CN" sz="2000" dirty="0" err="1"/>
              <a:t>ltrim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 ))</a:t>
            </a:r>
          </a:p>
          <a:p>
            <a:r>
              <a:rPr lang="en-US" altLang="zh-CN" sz="2000" dirty="0"/>
              <a:t>select </a:t>
            </a:r>
            <a:r>
              <a:rPr lang="en-US" altLang="zh-CN" sz="2000" dirty="0" err="1"/>
              <a:t>rtrim</a:t>
            </a:r>
            <a:r>
              <a:rPr lang="en-US" altLang="zh-CN" sz="2000" dirty="0"/>
              <a:t>(</a:t>
            </a:r>
            <a:r>
              <a:rPr lang="en-US" altLang="zh-CN" sz="2000" dirty="0" err="1"/>
              <a:t>ltrim</a:t>
            </a:r>
            <a:r>
              <a:rPr lang="en-US" altLang="zh-CN" sz="2000" dirty="0"/>
              <a:t>('  </a:t>
            </a:r>
            <a:r>
              <a:rPr lang="zh-CN" altLang="en-US" sz="2000" dirty="0"/>
              <a:t>青岛港湾   </a:t>
            </a:r>
            <a:r>
              <a:rPr lang="en-US" altLang="zh-CN" sz="2000" dirty="0" smtClean="0"/>
              <a:t>'))</a:t>
            </a:r>
          </a:p>
          <a:p>
            <a:r>
              <a:rPr lang="zh-CN" altLang="en-US" sz="2000" dirty="0" smtClean="0"/>
              <a:t>或者用</a:t>
            </a:r>
            <a:r>
              <a:rPr lang="en-US" altLang="zh-CN" sz="2000" dirty="0" smtClean="0"/>
              <a:t>trim(),</a:t>
            </a:r>
            <a:r>
              <a:rPr lang="zh-CN" altLang="en-US" sz="2000" dirty="0" smtClean="0"/>
              <a:t>也是前后都去空格。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577729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04664"/>
            <a:ext cx="8424936" cy="5738980"/>
          </a:xfrm>
        </p:spPr>
        <p:txBody>
          <a:bodyPr/>
          <a:lstStyle/>
          <a:p>
            <a:r>
              <a:rPr lang="en-US" altLang="zh-CN" dirty="0" smtClean="0"/>
              <a:t>9</a:t>
            </a:r>
            <a:r>
              <a:rPr lang="zh-CN" altLang="en-US" dirty="0" smtClean="0"/>
              <a:t>、</a:t>
            </a:r>
            <a:r>
              <a:rPr lang="zh-CN" altLang="en-US" dirty="0"/>
              <a:t>	替换函数</a:t>
            </a:r>
          </a:p>
          <a:p>
            <a:r>
              <a:rPr lang="en-US" altLang="zh-CN" dirty="0"/>
              <a:t>Replace(</a:t>
            </a:r>
            <a:r>
              <a:rPr lang="zh-CN" altLang="en-US" dirty="0"/>
              <a:t>字符串</a:t>
            </a:r>
            <a:r>
              <a:rPr lang="en-US" altLang="zh-CN" dirty="0"/>
              <a:t>1,</a:t>
            </a:r>
            <a:r>
              <a:rPr lang="zh-CN" altLang="en-US" dirty="0"/>
              <a:t>字符串</a:t>
            </a:r>
            <a:r>
              <a:rPr lang="en-US" altLang="zh-CN" dirty="0"/>
              <a:t>2,</a:t>
            </a:r>
            <a:r>
              <a:rPr lang="zh-CN" altLang="en-US" dirty="0"/>
              <a:t>字符串</a:t>
            </a:r>
            <a:r>
              <a:rPr lang="en-US" altLang="zh-CN" dirty="0"/>
              <a:t>3)      </a:t>
            </a:r>
            <a:endParaRPr lang="en-US" altLang="zh-CN" dirty="0" smtClean="0"/>
          </a:p>
          <a:p>
            <a:r>
              <a:rPr lang="zh-CN" altLang="en-US" dirty="0" smtClean="0"/>
              <a:t>用</a:t>
            </a:r>
            <a:r>
              <a:rPr lang="zh-CN" altLang="en-US" dirty="0"/>
              <a:t>字符串</a:t>
            </a:r>
            <a:r>
              <a:rPr lang="en-US" altLang="zh-CN" dirty="0"/>
              <a:t>3</a:t>
            </a:r>
            <a:r>
              <a:rPr lang="zh-CN" altLang="en-US" dirty="0"/>
              <a:t>替换字符串</a:t>
            </a:r>
            <a:r>
              <a:rPr lang="en-US" altLang="zh-CN" dirty="0"/>
              <a:t>1</a:t>
            </a:r>
            <a:r>
              <a:rPr lang="zh-CN" altLang="en-US" dirty="0"/>
              <a:t>中的字符串</a:t>
            </a:r>
            <a:r>
              <a:rPr lang="en-US" altLang="zh-CN" dirty="0"/>
              <a:t>2</a:t>
            </a:r>
            <a:r>
              <a:rPr lang="zh-CN" altLang="en-US" dirty="0"/>
              <a:t>，返回一个新的字符串</a:t>
            </a:r>
          </a:p>
          <a:p>
            <a:r>
              <a:rPr lang="zh-CN" altLang="en-US" dirty="0"/>
              <a:t>如：</a:t>
            </a:r>
            <a:r>
              <a:rPr lang="en-US" altLang="zh-CN" dirty="0"/>
              <a:t>select replace('</a:t>
            </a:r>
            <a:r>
              <a:rPr lang="zh-CN" altLang="en-US" dirty="0"/>
              <a:t>青岛港学院</a:t>
            </a:r>
            <a:r>
              <a:rPr lang="en-US" altLang="zh-CN" dirty="0"/>
              <a:t>'  ,'</a:t>
            </a:r>
            <a:r>
              <a:rPr lang="zh-CN" altLang="en-US" dirty="0"/>
              <a:t>港</a:t>
            </a:r>
            <a:r>
              <a:rPr lang="en-US" altLang="zh-CN" dirty="0"/>
              <a:t>'  ,'</a:t>
            </a:r>
            <a:r>
              <a:rPr lang="zh-CN" altLang="en-US" dirty="0"/>
              <a:t>港湾</a:t>
            </a:r>
            <a:r>
              <a:rPr lang="en-US" altLang="zh-CN" dirty="0"/>
              <a:t>')      ‘</a:t>
            </a:r>
            <a:r>
              <a:rPr lang="zh-CN" altLang="en-US" dirty="0"/>
              <a:t>青岛港湾学院’</a:t>
            </a:r>
          </a:p>
          <a:p>
            <a:endParaRPr lang="zh-CN" altLang="en-US" dirty="0"/>
          </a:p>
          <a:p>
            <a:r>
              <a:rPr lang="zh-CN" altLang="en-US" dirty="0"/>
              <a:t>把名字中的‘丽’都换成‘莉’</a:t>
            </a:r>
          </a:p>
          <a:p>
            <a:r>
              <a:rPr lang="en-US" altLang="zh-CN" dirty="0"/>
              <a:t>update  student  set  </a:t>
            </a:r>
            <a:r>
              <a:rPr lang="en-US" altLang="zh-CN" dirty="0" err="1"/>
              <a:t>stuname</a:t>
            </a:r>
            <a:r>
              <a:rPr lang="en-US" altLang="zh-CN" dirty="0"/>
              <a:t>=replace(</a:t>
            </a:r>
            <a:r>
              <a:rPr lang="en-US" altLang="zh-CN" dirty="0" err="1"/>
              <a:t>stuname</a:t>
            </a:r>
            <a:r>
              <a:rPr lang="en-US" altLang="zh-CN" dirty="0"/>
              <a:t>,'</a:t>
            </a:r>
            <a:r>
              <a:rPr lang="zh-CN" altLang="en-US" dirty="0"/>
              <a:t>丽</a:t>
            </a:r>
            <a:r>
              <a:rPr lang="en-US" altLang="zh-CN" dirty="0"/>
              <a:t>','</a:t>
            </a:r>
            <a:r>
              <a:rPr lang="zh-CN" altLang="en-US" dirty="0"/>
              <a:t>莉</a:t>
            </a:r>
            <a:r>
              <a:rPr lang="en-US" altLang="zh-CN" dirty="0"/>
              <a:t>')  where  </a:t>
            </a:r>
            <a:r>
              <a:rPr lang="en-US" altLang="zh-CN" dirty="0" err="1"/>
              <a:t>stuname</a:t>
            </a:r>
            <a:r>
              <a:rPr lang="en-US" altLang="zh-CN" dirty="0"/>
              <a:t>  like  '%</a:t>
            </a:r>
            <a:r>
              <a:rPr lang="zh-CN" altLang="en-US" dirty="0"/>
              <a:t>丽</a:t>
            </a:r>
            <a:r>
              <a:rPr lang="en-US" altLang="zh-CN" dirty="0"/>
              <a:t>%'</a:t>
            </a:r>
          </a:p>
          <a:p>
            <a:r>
              <a:rPr lang="zh-CN" altLang="en-US" dirty="0" smtClean="0"/>
              <a:t>能不能</a:t>
            </a:r>
            <a:r>
              <a:rPr lang="zh-CN" altLang="en-US" dirty="0"/>
              <a:t>再替换回来？ 即将‘莉’再换成‘丽’，如何写语句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261431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76672"/>
            <a:ext cx="8280920" cy="5666972"/>
          </a:xfrm>
        </p:spPr>
        <p:txBody>
          <a:bodyPr/>
          <a:lstStyle/>
          <a:p>
            <a:endParaRPr lang="en-US" altLang="zh-CN" sz="2000" dirty="0" smtClean="0"/>
          </a:p>
          <a:p>
            <a:r>
              <a:rPr lang="en-US" altLang="zh-CN" sz="2000" dirty="0" smtClean="0"/>
              <a:t>update </a:t>
            </a:r>
            <a:r>
              <a:rPr lang="en-US" altLang="zh-CN" sz="2000" dirty="0"/>
              <a:t>student set 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=replace(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,'</a:t>
            </a:r>
            <a:r>
              <a:rPr lang="zh-CN" altLang="en-US" sz="2000" dirty="0"/>
              <a:t>莉</a:t>
            </a:r>
            <a:r>
              <a:rPr lang="en-US" altLang="zh-CN" sz="2000" dirty="0"/>
              <a:t>','</a:t>
            </a:r>
            <a:r>
              <a:rPr lang="zh-CN" altLang="en-US" sz="2000" dirty="0"/>
              <a:t>丽</a:t>
            </a:r>
            <a:r>
              <a:rPr lang="en-US" altLang="zh-CN" sz="2000" dirty="0"/>
              <a:t>')  where  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 like '%</a:t>
            </a:r>
            <a:r>
              <a:rPr lang="zh-CN" altLang="en-US" sz="2000" dirty="0"/>
              <a:t>莉</a:t>
            </a:r>
            <a:r>
              <a:rPr lang="en-US" altLang="zh-CN" sz="2000" dirty="0"/>
              <a:t>%'</a:t>
            </a:r>
          </a:p>
          <a:p>
            <a:r>
              <a:rPr lang="zh-CN" altLang="en-US" sz="2000" dirty="0"/>
              <a:t>请将密码中（</a:t>
            </a:r>
            <a:r>
              <a:rPr lang="en-US" altLang="zh-CN" sz="2000" dirty="0" err="1"/>
              <a:t>pwd</a:t>
            </a:r>
            <a:r>
              <a:rPr lang="zh-CN" altLang="en-US" sz="2000" dirty="0"/>
              <a:t>）的</a:t>
            </a:r>
            <a:r>
              <a:rPr lang="en-US" altLang="zh-CN" sz="2000" dirty="0"/>
              <a:t>A</a:t>
            </a:r>
            <a:r>
              <a:rPr lang="zh-CN" altLang="en-US" sz="2000" dirty="0"/>
              <a:t>都改为</a:t>
            </a:r>
            <a:r>
              <a:rPr lang="en-US" altLang="zh-CN" sz="2000" dirty="0"/>
              <a:t>a,   </a:t>
            </a:r>
            <a:r>
              <a:rPr lang="zh-CN" altLang="en-US" sz="2000" dirty="0"/>
              <a:t>语句怎么写？</a:t>
            </a:r>
          </a:p>
          <a:p>
            <a:endParaRPr lang="zh-CN" altLang="en-US" sz="2000" dirty="0"/>
          </a:p>
          <a:p>
            <a:r>
              <a:rPr lang="zh-CN" altLang="en-US" sz="2000" dirty="0"/>
              <a:t>把名字前加上‘中国’</a:t>
            </a:r>
            <a:r>
              <a:rPr lang="zh-CN" altLang="en-US" sz="2000" dirty="0" smtClean="0"/>
              <a:t>？</a:t>
            </a:r>
            <a:endParaRPr lang="en-US" altLang="zh-CN" sz="2000" dirty="0" smtClean="0"/>
          </a:p>
          <a:p>
            <a:r>
              <a:rPr lang="en-US" altLang="zh-CN" sz="2000" dirty="0" smtClean="0"/>
              <a:t>update </a:t>
            </a:r>
            <a:r>
              <a:rPr lang="en-US" altLang="zh-CN" sz="2000" dirty="0"/>
              <a:t>student set 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=</a:t>
            </a:r>
            <a:r>
              <a:rPr lang="en-US" altLang="zh-CN" sz="2000" dirty="0" err="1"/>
              <a:t>concat</a:t>
            </a:r>
            <a:r>
              <a:rPr lang="en-US" altLang="zh-CN" sz="2000" dirty="0"/>
              <a:t>('</a:t>
            </a:r>
            <a:r>
              <a:rPr lang="zh-CN" altLang="en-US" sz="2000" dirty="0"/>
              <a:t>中国</a:t>
            </a:r>
            <a:r>
              <a:rPr lang="en-US" altLang="zh-CN" sz="2000" dirty="0"/>
              <a:t>',</a:t>
            </a:r>
            <a:r>
              <a:rPr lang="en-US" altLang="zh-CN" sz="2000" dirty="0" err="1"/>
              <a:t>rtrim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));</a:t>
            </a:r>
          </a:p>
          <a:p>
            <a:r>
              <a:rPr lang="zh-CN" altLang="en-US" sz="2000" dirty="0"/>
              <a:t>再把名字中的‘中国’去掉？</a:t>
            </a:r>
          </a:p>
          <a:p>
            <a:r>
              <a:rPr lang="en-US" altLang="zh-CN" sz="2000" dirty="0"/>
              <a:t>update student set 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=replace(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,'</a:t>
            </a:r>
            <a:r>
              <a:rPr lang="zh-CN" altLang="en-US" sz="2000" dirty="0"/>
              <a:t>中国</a:t>
            </a:r>
            <a:r>
              <a:rPr lang="en-US" altLang="zh-CN" sz="2000" dirty="0"/>
              <a:t>','')  where  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 like '%</a:t>
            </a:r>
            <a:r>
              <a:rPr lang="zh-CN" altLang="en-US" sz="2000" dirty="0"/>
              <a:t>中国</a:t>
            </a:r>
            <a:r>
              <a:rPr lang="en-US" altLang="zh-CN" sz="2000" dirty="0" smtClean="0"/>
              <a:t>%‘</a:t>
            </a:r>
          </a:p>
          <a:p>
            <a:endParaRPr lang="en-US" altLang="zh-CN" sz="2000" dirty="0"/>
          </a:p>
          <a:p>
            <a:r>
              <a:rPr lang="zh-CN" altLang="en-US" sz="2000" dirty="0"/>
              <a:t>思考：如何去掉字符串中间的空格？</a:t>
            </a:r>
          </a:p>
          <a:p>
            <a:endParaRPr lang="en-US" altLang="zh-CN" sz="2000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986786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76672"/>
            <a:ext cx="7286676" cy="5666972"/>
          </a:xfrm>
        </p:spPr>
        <p:txBody>
          <a:bodyPr/>
          <a:lstStyle/>
          <a:p>
            <a:r>
              <a:rPr lang="en-US" altLang="zh-CN" dirty="0" smtClean="0"/>
              <a:t>10</a:t>
            </a:r>
            <a:r>
              <a:rPr lang="zh-CN" altLang="en-US" dirty="0" smtClean="0"/>
              <a:t>、字母</a:t>
            </a:r>
            <a:r>
              <a:rPr lang="zh-CN" altLang="en-US" dirty="0"/>
              <a:t>大写转换成小写</a:t>
            </a:r>
          </a:p>
          <a:p>
            <a:r>
              <a:rPr lang="en-US" altLang="zh-CN" dirty="0"/>
              <a:t>Lower()</a:t>
            </a:r>
          </a:p>
          <a:p>
            <a:r>
              <a:rPr lang="en-US" altLang="zh-CN" dirty="0"/>
              <a:t>Select  lower('ABCD')     </a:t>
            </a:r>
            <a:r>
              <a:rPr lang="en-US" altLang="zh-CN" dirty="0" err="1" smtClean="0"/>
              <a:t>abcd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11. </a:t>
            </a:r>
            <a:r>
              <a:rPr lang="zh-CN" altLang="en-US" dirty="0"/>
              <a:t>字母小写转换成大写</a:t>
            </a:r>
          </a:p>
          <a:p>
            <a:r>
              <a:rPr lang="en-US" altLang="zh-CN" dirty="0"/>
              <a:t>Upper()</a:t>
            </a:r>
          </a:p>
          <a:p>
            <a:r>
              <a:rPr lang="en-US" altLang="zh-CN" dirty="0"/>
              <a:t>select UPPER('</a:t>
            </a:r>
            <a:r>
              <a:rPr lang="en-US" altLang="zh-CN" dirty="0" err="1"/>
              <a:t>abcd</a:t>
            </a:r>
            <a:r>
              <a:rPr lang="en-US" altLang="zh-CN" dirty="0"/>
              <a:t>')       ABCD</a:t>
            </a:r>
          </a:p>
          <a:p>
            <a:r>
              <a:rPr lang="en-US" altLang="zh-CN" dirty="0"/>
              <a:t>update  Student  set  </a:t>
            </a:r>
            <a:r>
              <a:rPr lang="en-US" altLang="zh-CN" dirty="0" err="1"/>
              <a:t>pwd</a:t>
            </a:r>
            <a:r>
              <a:rPr lang="en-US" altLang="zh-CN" dirty="0"/>
              <a:t>=LOWER(</a:t>
            </a:r>
            <a:r>
              <a:rPr lang="en-US" altLang="zh-CN" dirty="0" err="1"/>
              <a:t>pwd</a:t>
            </a:r>
            <a:r>
              <a:rPr lang="en-US" altLang="zh-CN" dirty="0"/>
              <a:t>)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010074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476672"/>
            <a:ext cx="8208912" cy="5666972"/>
          </a:xfrm>
        </p:spPr>
        <p:txBody>
          <a:bodyPr/>
          <a:lstStyle/>
          <a:p>
            <a:endParaRPr lang="en-US" altLang="zh-CN" sz="1800" dirty="0" smtClean="0"/>
          </a:p>
          <a:p>
            <a:r>
              <a:rPr lang="en-US" altLang="zh-CN" sz="2000" dirty="0" smtClean="0"/>
              <a:t>12</a:t>
            </a:r>
            <a:r>
              <a:rPr lang="zh-CN" altLang="en-US" sz="2000" dirty="0" smtClean="0"/>
              <a:t>、类型转换函数</a:t>
            </a:r>
            <a:endParaRPr lang="en-US" altLang="zh-CN" sz="2000" dirty="0" smtClean="0"/>
          </a:p>
          <a:p>
            <a:r>
              <a:rPr lang="en-US" altLang="zh-CN" sz="2000" dirty="0" smtClean="0"/>
              <a:t>Cast</a:t>
            </a:r>
            <a:r>
              <a:rPr lang="zh-CN" altLang="en-US" sz="2000" dirty="0" smtClean="0"/>
              <a:t>（原数据  </a:t>
            </a:r>
            <a:r>
              <a:rPr lang="en-US" altLang="zh-CN" sz="2000" dirty="0" smtClean="0"/>
              <a:t>as </a:t>
            </a:r>
            <a:r>
              <a:rPr lang="zh-CN" altLang="en-US" sz="2000" dirty="0" smtClean="0"/>
              <a:t>新类型）</a:t>
            </a:r>
            <a:endParaRPr lang="en-US" altLang="zh-CN" sz="2000" dirty="0" smtClean="0"/>
          </a:p>
          <a:p>
            <a:r>
              <a:rPr lang="en-US" altLang="zh-CN" sz="2000" dirty="0"/>
              <a:t>CAST</a:t>
            </a:r>
            <a:r>
              <a:rPr lang="zh-CN" altLang="en-US" sz="2000" dirty="0"/>
              <a:t>函数 </a:t>
            </a:r>
            <a:r>
              <a:rPr lang="zh-CN" altLang="en-US" sz="2000" dirty="0" smtClean="0"/>
              <a:t>是 </a:t>
            </a:r>
            <a:r>
              <a:rPr lang="en-US" altLang="zh-CN" sz="2000" dirty="0"/>
              <a:t>SQL </a:t>
            </a:r>
            <a:r>
              <a:rPr lang="zh-CN" altLang="en-US" sz="2000" dirty="0"/>
              <a:t>中的一种类型转换函数</a:t>
            </a:r>
            <a:r>
              <a:rPr lang="en-US" altLang="zh-CN" sz="2000" dirty="0"/>
              <a:t>,</a:t>
            </a:r>
            <a:r>
              <a:rPr lang="zh-CN" altLang="en-US" sz="2000" dirty="0"/>
              <a:t>它用于将一个数据类型转换为另一个</a:t>
            </a:r>
            <a:r>
              <a:rPr lang="zh-CN" altLang="en-US" sz="2000" dirty="0" smtClean="0"/>
              <a:t>数据类型。</a:t>
            </a:r>
            <a:endParaRPr lang="en-US" altLang="zh-CN" sz="2000" dirty="0" smtClean="0"/>
          </a:p>
          <a:p>
            <a:r>
              <a:rPr lang="en-US" altLang="zh-CN" sz="2000" dirty="0"/>
              <a:t>select </a:t>
            </a:r>
            <a:r>
              <a:rPr lang="en-US" altLang="zh-CN" sz="2000" dirty="0" err="1"/>
              <a:t>concat</a:t>
            </a:r>
            <a:r>
              <a:rPr lang="en-US" altLang="zh-CN" sz="2000" dirty="0"/>
              <a:t>(CAST(123 AS char),'456'); </a:t>
            </a:r>
            <a:endParaRPr lang="en-US" altLang="zh-CN" sz="2000" dirty="0" smtClean="0"/>
          </a:p>
          <a:p>
            <a:r>
              <a:rPr lang="zh-CN" altLang="en-US" sz="2000" dirty="0" smtClean="0"/>
              <a:t>结果：</a:t>
            </a:r>
            <a:r>
              <a:rPr lang="en-US" altLang="zh-CN" sz="2000" dirty="0" smtClean="0"/>
              <a:t>123456</a:t>
            </a:r>
          </a:p>
          <a:p>
            <a:endParaRPr lang="en-US" altLang="zh-CN" sz="2000" dirty="0"/>
          </a:p>
          <a:p>
            <a:r>
              <a:rPr lang="en-US" altLang="zh-CN" sz="2000" dirty="0" smtClean="0"/>
              <a:t>13</a:t>
            </a:r>
            <a:r>
              <a:rPr lang="zh-CN" altLang="en-US" sz="2000" dirty="0" smtClean="0"/>
              <a:t>、字符串</a:t>
            </a:r>
            <a:r>
              <a:rPr lang="zh-CN" altLang="en-US" sz="2000" dirty="0"/>
              <a:t>连接函数</a:t>
            </a:r>
          </a:p>
          <a:p>
            <a:r>
              <a:rPr lang="en-US" altLang="zh-CN" sz="2000" dirty="0" err="1"/>
              <a:t>Concat</a:t>
            </a:r>
            <a:r>
              <a:rPr lang="en-US" altLang="zh-CN" sz="2000" dirty="0"/>
              <a:t>(‘</a:t>
            </a:r>
            <a:r>
              <a:rPr lang="zh-CN" altLang="en-US" sz="2000" dirty="0"/>
              <a:t>字符串</a:t>
            </a:r>
            <a:r>
              <a:rPr lang="en-US" altLang="zh-CN" sz="2000" dirty="0"/>
              <a:t>1’,’</a:t>
            </a:r>
            <a:r>
              <a:rPr lang="zh-CN" altLang="en-US" sz="2000" dirty="0"/>
              <a:t>字符串</a:t>
            </a:r>
            <a:r>
              <a:rPr lang="en-US" altLang="zh-CN" sz="2000" dirty="0"/>
              <a:t>2</a:t>
            </a:r>
            <a:r>
              <a:rPr lang="en-US" altLang="zh-CN" sz="2000" dirty="0" smtClean="0"/>
              <a:t>’)</a:t>
            </a:r>
          </a:p>
          <a:p>
            <a:r>
              <a:rPr lang="zh-CN" altLang="en-US" sz="2000" dirty="0" smtClean="0"/>
              <a:t>将‘字符串</a:t>
            </a:r>
            <a:r>
              <a:rPr lang="en-US" altLang="zh-CN" sz="2000" dirty="0"/>
              <a:t>2</a:t>
            </a:r>
            <a:r>
              <a:rPr lang="zh-CN" altLang="en-US" sz="2000" dirty="0" smtClean="0"/>
              <a:t>’连接到‘字符串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’之后，生成新的字符串。</a:t>
            </a:r>
            <a:endParaRPr lang="en-US" altLang="zh-CN" sz="2000" dirty="0"/>
          </a:p>
          <a:p>
            <a:r>
              <a:rPr lang="en-US" altLang="zh-CN" sz="2000" dirty="0"/>
              <a:t>select </a:t>
            </a:r>
            <a:r>
              <a:rPr lang="en-US" altLang="zh-CN" sz="2000" dirty="0" err="1"/>
              <a:t>concat</a:t>
            </a:r>
            <a:r>
              <a:rPr lang="en-US" altLang="zh-CN" sz="2000" dirty="0"/>
              <a:t>('123','456');</a:t>
            </a:r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endParaRPr lang="en-US" altLang="zh-CN" sz="1800" dirty="0" smtClean="0"/>
          </a:p>
        </p:txBody>
      </p:sp>
    </p:spTree>
    <p:extLst>
      <p:ext uri="{BB962C8B-B14F-4D97-AF65-F5344CB8AC3E}">
        <p14:creationId xmlns:p14="http://schemas.microsoft.com/office/powerpoint/2010/main" val="227798437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448</Words>
  <Application>Microsoft Office PowerPoint</Application>
  <PresentationFormat>全屏显示(4:3)</PresentationFormat>
  <Paragraphs>98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5" baseType="lpstr">
      <vt:lpstr>宋体</vt:lpstr>
      <vt:lpstr>Calibri</vt:lpstr>
      <vt:lpstr>Century Gothic</vt:lpstr>
      <vt:lpstr>7_MS_PPTBrainstorm_TP01018437</vt:lpstr>
      <vt:lpstr>第2节、字符函数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480</cp:revision>
  <dcterms:created xsi:type="dcterms:W3CDTF">2023-09-01T01:54:43Z</dcterms:created>
  <dcterms:modified xsi:type="dcterms:W3CDTF">2024-11-14T01:59:42Z</dcterms:modified>
</cp:coreProperties>
</file>