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7"/>
  </p:notesMasterIdLst>
  <p:sldIdLst>
    <p:sldId id="693" r:id="rId2"/>
    <p:sldId id="703" r:id="rId3"/>
    <p:sldId id="702" r:id="rId4"/>
    <p:sldId id="701" r:id="rId5"/>
    <p:sldId id="700" r:id="rId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583288" cy="5334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4</a:t>
            </a:r>
            <a:r>
              <a:rPr lang="zh-CN" altLang="en-US" dirty="0" smtClean="0"/>
              <a:t>节、</a:t>
            </a:r>
            <a:r>
              <a:rPr lang="zh-CN" altLang="en-US" dirty="0"/>
              <a:t>数学</a:t>
            </a:r>
            <a:r>
              <a:rPr lang="zh-CN" altLang="en-US" dirty="0" smtClean="0"/>
              <a:t>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smtClean="0"/>
              <a:t>1</a:t>
            </a:r>
            <a:r>
              <a:rPr lang="zh-CN" altLang="en-US" sz="2000" dirty="0"/>
              <a:t>、	求幂次</a:t>
            </a:r>
            <a:r>
              <a:rPr lang="en-US" altLang="zh-CN" sz="2000" dirty="0"/>
              <a:t>power(</a:t>
            </a:r>
            <a:r>
              <a:rPr lang="zh-CN" altLang="en-US" sz="2000" dirty="0"/>
              <a:t>底数，指数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select power(2,3</a:t>
            </a:r>
            <a:r>
              <a:rPr lang="en-US" altLang="zh-CN" sz="2000" dirty="0" smtClean="0"/>
              <a:t>)</a:t>
            </a:r>
          </a:p>
          <a:p>
            <a:r>
              <a:rPr lang="en-US" altLang="zh-CN" sz="2000" dirty="0" smtClean="0"/>
              <a:t>2</a:t>
            </a:r>
            <a:r>
              <a:rPr lang="zh-CN" altLang="en-US" sz="2000" dirty="0"/>
              <a:t>、	求平方根</a:t>
            </a:r>
            <a:r>
              <a:rPr lang="en-US" altLang="zh-CN" sz="2000" dirty="0" err="1"/>
              <a:t>sqrt</a:t>
            </a:r>
            <a:r>
              <a:rPr lang="en-US" altLang="zh-CN" sz="2000" dirty="0"/>
              <a:t>()</a:t>
            </a:r>
          </a:p>
          <a:p>
            <a:r>
              <a:rPr lang="en-US" altLang="zh-CN" sz="2000" dirty="0"/>
              <a:t>select SQRT(3</a:t>
            </a:r>
            <a:r>
              <a:rPr lang="en-US" altLang="zh-CN" sz="2000" dirty="0" smtClean="0"/>
              <a:t>)</a:t>
            </a:r>
          </a:p>
          <a:p>
            <a:endParaRPr lang="en-US" altLang="zh-CN" sz="2000" dirty="0"/>
          </a:p>
          <a:p>
            <a:r>
              <a:rPr lang="en-US" altLang="zh-CN" sz="2000" dirty="0"/>
              <a:t>3. </a:t>
            </a:r>
            <a:r>
              <a:rPr lang="zh-CN" altLang="en-US" sz="2000" dirty="0"/>
              <a:t>四舍五入</a:t>
            </a:r>
            <a:r>
              <a:rPr lang="en-US" altLang="zh-CN" sz="2000" dirty="0"/>
              <a:t>round(</a:t>
            </a:r>
            <a:r>
              <a:rPr lang="zh-CN" altLang="en-US" sz="2000" dirty="0"/>
              <a:t>数值，小数位数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select round(10.3454,2</a:t>
            </a:r>
            <a:r>
              <a:rPr lang="en-US" altLang="zh-CN" sz="2000" dirty="0" smtClean="0"/>
              <a:t>)</a:t>
            </a:r>
          </a:p>
          <a:p>
            <a:r>
              <a:rPr lang="en-US" altLang="zh-CN" sz="2000" dirty="0" smtClean="0"/>
              <a:t>10.35    </a:t>
            </a:r>
            <a:r>
              <a:rPr lang="zh-CN" altLang="en-US" sz="2000" dirty="0"/>
              <a:t>小数位数位</a:t>
            </a:r>
            <a:r>
              <a:rPr lang="en-US" altLang="zh-CN" sz="2000" dirty="0"/>
              <a:t>2</a:t>
            </a:r>
            <a:r>
              <a:rPr lang="zh-CN" altLang="en-US" sz="2000" dirty="0"/>
              <a:t>，那么第</a:t>
            </a:r>
            <a:r>
              <a:rPr lang="en-US" altLang="zh-CN" sz="2000" dirty="0"/>
              <a:t>3</a:t>
            </a:r>
            <a:r>
              <a:rPr lang="zh-CN" altLang="en-US" sz="2000" dirty="0"/>
              <a:t>位是</a:t>
            </a:r>
            <a:r>
              <a:rPr lang="en-US" altLang="zh-CN" sz="2000" dirty="0"/>
              <a:t>5</a:t>
            </a:r>
            <a:r>
              <a:rPr lang="zh-CN" altLang="en-US" sz="2000" dirty="0"/>
              <a:t>进</a:t>
            </a:r>
            <a:r>
              <a:rPr lang="en-US" altLang="zh-CN" sz="2000" dirty="0"/>
              <a:t>1</a:t>
            </a:r>
            <a:r>
              <a:rPr lang="zh-CN" altLang="en-US" sz="2000" dirty="0"/>
              <a:t>位</a:t>
            </a:r>
          </a:p>
          <a:p>
            <a:r>
              <a:rPr lang="en-US" altLang="zh-CN" sz="2000" dirty="0"/>
              <a:t>select round(10.3445,2</a:t>
            </a:r>
            <a:r>
              <a:rPr lang="en-US" altLang="zh-CN" sz="2000" dirty="0" smtClean="0"/>
              <a:t>)</a:t>
            </a:r>
          </a:p>
          <a:p>
            <a:r>
              <a:rPr lang="en-US" altLang="zh-CN" sz="2000" dirty="0" smtClean="0"/>
              <a:t>10.34    </a:t>
            </a:r>
            <a:r>
              <a:rPr lang="zh-CN" altLang="en-US" sz="2000" dirty="0"/>
              <a:t>小数位数位</a:t>
            </a:r>
            <a:r>
              <a:rPr lang="en-US" altLang="zh-CN" sz="2000" dirty="0"/>
              <a:t>2</a:t>
            </a:r>
            <a:r>
              <a:rPr lang="zh-CN" altLang="en-US" sz="2000" dirty="0"/>
              <a:t>，那么第</a:t>
            </a:r>
            <a:r>
              <a:rPr lang="en-US" altLang="zh-CN" sz="2000" dirty="0"/>
              <a:t>3</a:t>
            </a:r>
            <a:r>
              <a:rPr lang="zh-CN" altLang="en-US" sz="2000" dirty="0"/>
              <a:t>位是</a:t>
            </a:r>
            <a:r>
              <a:rPr lang="en-US" altLang="zh-CN" sz="2000" dirty="0"/>
              <a:t>4</a:t>
            </a:r>
            <a:r>
              <a:rPr lang="zh-CN" altLang="en-US" sz="2000" dirty="0"/>
              <a:t>不进位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113331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548680"/>
            <a:ext cx="8424936" cy="5594964"/>
          </a:xfrm>
        </p:spPr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、求随机数</a:t>
            </a:r>
            <a:r>
              <a:rPr lang="en-US" altLang="zh-CN" dirty="0"/>
              <a:t>rand()</a:t>
            </a:r>
          </a:p>
          <a:p>
            <a:r>
              <a:rPr lang="zh-CN" altLang="en-US" sz="2000" dirty="0"/>
              <a:t>说明：返回</a:t>
            </a:r>
            <a:r>
              <a:rPr lang="en-US" altLang="zh-CN" sz="2000" dirty="0"/>
              <a:t>0</a:t>
            </a:r>
            <a:r>
              <a:rPr lang="zh-CN" altLang="en-US" sz="2000" dirty="0"/>
              <a:t>到</a:t>
            </a:r>
            <a:r>
              <a:rPr lang="en-US" altLang="zh-CN" sz="2000" dirty="0"/>
              <a:t>1</a:t>
            </a:r>
            <a:r>
              <a:rPr lang="zh-CN" altLang="en-US" sz="2000" dirty="0"/>
              <a:t>之间的随机小数，不包括</a:t>
            </a:r>
            <a:r>
              <a:rPr lang="en-US" altLang="zh-CN" sz="2000" dirty="0"/>
              <a:t>0</a:t>
            </a:r>
            <a:r>
              <a:rPr lang="zh-CN" altLang="en-US" sz="2000" dirty="0"/>
              <a:t>和</a:t>
            </a:r>
            <a:r>
              <a:rPr lang="en-US" altLang="zh-CN" sz="2000" dirty="0"/>
              <a:t>1.     </a:t>
            </a:r>
          </a:p>
          <a:p>
            <a:r>
              <a:rPr lang="zh-CN" altLang="en-US" sz="2000" dirty="0"/>
              <a:t>通常使用时，将它乘以一个整数后，再取整。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 向上取整，即值比实数整数大</a:t>
            </a:r>
            <a:r>
              <a:rPr lang="en-US" altLang="zh-CN" sz="2000" dirty="0"/>
              <a:t>1.  </a:t>
            </a:r>
            <a:r>
              <a:rPr lang="zh-CN" altLang="en-US" sz="2000" dirty="0"/>
              <a:t>函数</a:t>
            </a:r>
            <a:r>
              <a:rPr lang="en-US" altLang="zh-CN" sz="2000" dirty="0"/>
              <a:t>ceiling()</a:t>
            </a:r>
          </a:p>
          <a:p>
            <a:r>
              <a:rPr lang="en-US" altLang="zh-CN" sz="2000" dirty="0"/>
              <a:t>select 10*rand()    0</a:t>
            </a:r>
            <a:r>
              <a:rPr lang="zh-CN" altLang="en-US" sz="2000" dirty="0"/>
              <a:t>到</a:t>
            </a:r>
            <a:r>
              <a:rPr lang="en-US" altLang="zh-CN" sz="2000" dirty="0"/>
              <a:t>10</a:t>
            </a:r>
            <a:r>
              <a:rPr lang="zh-CN" altLang="en-US" sz="2000" dirty="0"/>
              <a:t>之间，不包括</a:t>
            </a:r>
            <a:r>
              <a:rPr lang="en-US" altLang="zh-CN" sz="2000" dirty="0"/>
              <a:t>0</a:t>
            </a:r>
            <a:r>
              <a:rPr lang="zh-CN" altLang="en-US" sz="2000" dirty="0"/>
              <a:t>和</a:t>
            </a:r>
            <a:r>
              <a:rPr lang="en-US" altLang="zh-CN" sz="2000" dirty="0"/>
              <a:t>10   0.0001-----9.9999</a:t>
            </a:r>
          </a:p>
          <a:p>
            <a:r>
              <a:rPr lang="en-US" altLang="zh-CN" sz="2000" dirty="0"/>
              <a:t>select ceiling(10*rand())    1</a:t>
            </a:r>
            <a:r>
              <a:rPr lang="zh-CN" altLang="en-US" sz="2000" dirty="0"/>
              <a:t>到</a:t>
            </a:r>
            <a:r>
              <a:rPr lang="en-US" altLang="zh-CN" sz="2000" dirty="0"/>
              <a:t>10</a:t>
            </a:r>
            <a:r>
              <a:rPr lang="zh-CN" altLang="en-US" sz="2000" dirty="0"/>
              <a:t>的整数，包括</a:t>
            </a:r>
            <a:r>
              <a:rPr lang="en-US" altLang="zh-CN" sz="2000" dirty="0"/>
              <a:t>1</a:t>
            </a:r>
            <a:r>
              <a:rPr lang="zh-CN" altLang="en-US" sz="2000" dirty="0"/>
              <a:t>和</a:t>
            </a:r>
            <a:r>
              <a:rPr lang="en-US" altLang="zh-CN" sz="2000" dirty="0"/>
              <a:t>10</a:t>
            </a:r>
          </a:p>
          <a:p>
            <a:r>
              <a:rPr lang="en-US" altLang="zh-CN" sz="2000" dirty="0"/>
              <a:t>(2)</a:t>
            </a:r>
            <a:r>
              <a:rPr lang="zh-CN" altLang="en-US" sz="2000" dirty="0"/>
              <a:t>向下取整，即值等于实数的整数。函数</a:t>
            </a:r>
            <a:r>
              <a:rPr lang="en-US" altLang="zh-CN" sz="2000" dirty="0"/>
              <a:t>floor()</a:t>
            </a:r>
          </a:p>
          <a:p>
            <a:r>
              <a:rPr lang="en-US" altLang="zh-CN" sz="2000" dirty="0"/>
              <a:t>select 10*rand()    0</a:t>
            </a:r>
            <a:r>
              <a:rPr lang="zh-CN" altLang="en-US" sz="2000" dirty="0"/>
              <a:t>到</a:t>
            </a:r>
            <a:r>
              <a:rPr lang="en-US" altLang="zh-CN" sz="2000" dirty="0"/>
              <a:t>10</a:t>
            </a:r>
            <a:r>
              <a:rPr lang="zh-CN" altLang="en-US" sz="2000" dirty="0"/>
              <a:t>之间，不包括</a:t>
            </a:r>
            <a:r>
              <a:rPr lang="en-US" altLang="zh-CN" sz="2000" dirty="0"/>
              <a:t>0</a:t>
            </a:r>
            <a:r>
              <a:rPr lang="zh-CN" altLang="en-US" sz="2000" dirty="0"/>
              <a:t>和</a:t>
            </a:r>
            <a:r>
              <a:rPr lang="en-US" altLang="zh-CN" sz="2000" dirty="0"/>
              <a:t>10   0.0001-----9.9999</a:t>
            </a:r>
          </a:p>
          <a:p>
            <a:r>
              <a:rPr lang="en-US" altLang="zh-CN" sz="2000" dirty="0"/>
              <a:t>select floor(10*rand())    0</a:t>
            </a:r>
            <a:r>
              <a:rPr lang="zh-CN" altLang="en-US" sz="2000" dirty="0"/>
              <a:t>到</a:t>
            </a:r>
            <a:r>
              <a:rPr lang="en-US" altLang="zh-CN" sz="2000" dirty="0"/>
              <a:t>9</a:t>
            </a:r>
            <a:r>
              <a:rPr lang="zh-CN" altLang="en-US" sz="2000" dirty="0"/>
              <a:t>的整数，包括</a:t>
            </a:r>
            <a:r>
              <a:rPr lang="en-US" altLang="zh-CN" sz="2000" dirty="0"/>
              <a:t>0</a:t>
            </a:r>
            <a:r>
              <a:rPr lang="zh-CN" altLang="en-US" sz="2000" dirty="0"/>
              <a:t>和</a:t>
            </a:r>
            <a:r>
              <a:rPr lang="en-US" altLang="zh-CN" sz="2000" dirty="0" smtClean="0"/>
              <a:t>9</a:t>
            </a:r>
          </a:p>
          <a:p>
            <a:endParaRPr lang="en-US" altLang="zh-CN" sz="2000" dirty="0"/>
          </a:p>
          <a:p>
            <a:r>
              <a:rPr lang="zh-CN" altLang="en-US" sz="2000" dirty="0"/>
              <a:t>思考题：如何你班级随机点名？（用学号后</a:t>
            </a:r>
            <a:r>
              <a:rPr lang="en-US" altLang="zh-CN" sz="2000" dirty="0"/>
              <a:t>2</a:t>
            </a:r>
            <a:r>
              <a:rPr lang="zh-CN" altLang="en-US" sz="2000" dirty="0"/>
              <a:t>位）</a:t>
            </a:r>
          </a:p>
          <a:p>
            <a:r>
              <a:rPr lang="en-US" altLang="zh-CN" sz="2000" dirty="0"/>
              <a:t>select ceiling(52*rand())   1---52       </a:t>
            </a:r>
            <a:r>
              <a:rPr lang="zh-CN" altLang="en-US" sz="2000" dirty="0"/>
              <a:t>类似：抽大奖，抽号码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935262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5738980"/>
          </a:xfrm>
        </p:spPr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π</a:t>
            </a:r>
            <a:r>
              <a:rPr lang="zh-CN" altLang="en-US" dirty="0"/>
              <a:t>用</a:t>
            </a:r>
            <a:r>
              <a:rPr lang="en-US" altLang="zh-CN" dirty="0"/>
              <a:t>pi()</a:t>
            </a:r>
            <a:r>
              <a:rPr lang="zh-CN" altLang="en-US" dirty="0"/>
              <a:t>表示</a:t>
            </a:r>
          </a:p>
          <a:p>
            <a:r>
              <a:rPr lang="zh-CN" altLang="en-US" dirty="0"/>
              <a:t>在计算圆周长、面积时用得</a:t>
            </a:r>
            <a:r>
              <a:rPr lang="en-US" altLang="zh-CN" dirty="0"/>
              <a:t>π</a:t>
            </a:r>
            <a:r>
              <a:rPr lang="zh-CN" altLang="en-US" dirty="0"/>
              <a:t>，</a:t>
            </a:r>
            <a:r>
              <a:rPr lang="en-US" altLang="zh-CN" dirty="0"/>
              <a:t>SQL</a:t>
            </a:r>
            <a:r>
              <a:rPr lang="zh-CN" altLang="en-US" dirty="0"/>
              <a:t>语言中用</a:t>
            </a:r>
            <a:r>
              <a:rPr lang="en-US" altLang="zh-CN" dirty="0"/>
              <a:t>pi()</a:t>
            </a:r>
            <a:r>
              <a:rPr lang="zh-CN" altLang="en-US" dirty="0"/>
              <a:t>代替。</a:t>
            </a:r>
          </a:p>
          <a:p>
            <a:r>
              <a:rPr lang="zh-CN" altLang="en-US" dirty="0"/>
              <a:t>如计算半径为</a:t>
            </a:r>
            <a:r>
              <a:rPr lang="en-US" altLang="zh-CN" dirty="0"/>
              <a:t>5</a:t>
            </a:r>
            <a:r>
              <a:rPr lang="zh-CN" altLang="en-US" dirty="0"/>
              <a:t>得圆周长：</a:t>
            </a:r>
          </a:p>
          <a:p>
            <a:r>
              <a:rPr lang="en-US" altLang="zh-CN" dirty="0"/>
              <a:t>Select 2*pi()*5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75492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655296" cy="533400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5</a:t>
            </a:r>
            <a:r>
              <a:rPr lang="zh-CN" altLang="en-US" dirty="0"/>
              <a:t>节、系统</a:t>
            </a:r>
            <a:r>
              <a:rPr lang="zh-CN" altLang="en-US" dirty="0" smtClean="0"/>
              <a:t>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USER()</a:t>
            </a:r>
          </a:p>
          <a:p>
            <a:r>
              <a:rPr lang="zh-CN" altLang="en-US" dirty="0" smtClean="0"/>
              <a:t>返回</a:t>
            </a:r>
            <a:r>
              <a:rPr lang="zh-CN" altLang="en-US" dirty="0"/>
              <a:t>当前登录的用户名。 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DATABASE()</a:t>
            </a:r>
          </a:p>
          <a:p>
            <a:r>
              <a:rPr lang="zh-CN" altLang="en-US" dirty="0" smtClean="0"/>
              <a:t>返回</a:t>
            </a:r>
            <a:r>
              <a:rPr lang="zh-CN" altLang="en-US" dirty="0"/>
              <a:t>当前使用数据库名。</a:t>
            </a:r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en-US" altLang="zh-CN" dirty="0" smtClean="0"/>
              <a:t>VERSION()</a:t>
            </a:r>
          </a:p>
          <a:p>
            <a:r>
              <a:rPr lang="zh-CN" altLang="en-US" dirty="0" smtClean="0"/>
              <a:t>返回</a:t>
            </a:r>
            <a:r>
              <a:rPr lang="en-US" altLang="zh-CN" dirty="0"/>
              <a:t>MySQL</a:t>
            </a:r>
            <a:r>
              <a:rPr lang="zh-CN" altLang="en-US" dirty="0"/>
              <a:t>服务器版本号。 </a:t>
            </a:r>
          </a:p>
        </p:txBody>
      </p:sp>
    </p:spTree>
    <p:extLst>
      <p:ext uri="{BB962C8B-B14F-4D97-AF65-F5344CB8AC3E}">
        <p14:creationId xmlns:p14="http://schemas.microsoft.com/office/powerpoint/2010/main" val="255413814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、聚合函数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、字符函数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、日期时间函数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、数学函数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、系统函数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630621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267</Words>
  <Application>Microsoft Office PowerPoint</Application>
  <PresentationFormat>全屏显示(4:3)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7_MS_PPTBrainstorm_TP01018437</vt:lpstr>
      <vt:lpstr>第4节、数学函数</vt:lpstr>
      <vt:lpstr>PowerPoint 演示文稿</vt:lpstr>
      <vt:lpstr>PowerPoint 演示文稿</vt:lpstr>
      <vt:lpstr>第5节、系统函数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477</cp:revision>
  <dcterms:created xsi:type="dcterms:W3CDTF">2023-09-01T01:54:43Z</dcterms:created>
  <dcterms:modified xsi:type="dcterms:W3CDTF">2024-09-25T01:00:15Z</dcterms:modified>
</cp:coreProperties>
</file>