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26"/>
  </p:notesMasterIdLst>
  <p:sldIdLst>
    <p:sldId id="660" r:id="rId2"/>
    <p:sldId id="661" r:id="rId3"/>
    <p:sldId id="662" r:id="rId4"/>
    <p:sldId id="663" r:id="rId5"/>
    <p:sldId id="664" r:id="rId6"/>
    <p:sldId id="665" r:id="rId7"/>
    <p:sldId id="666" r:id="rId8"/>
    <p:sldId id="667" r:id="rId9"/>
    <p:sldId id="668" r:id="rId10"/>
    <p:sldId id="669" r:id="rId11"/>
    <p:sldId id="670" r:id="rId12"/>
    <p:sldId id="671" r:id="rId13"/>
    <p:sldId id="672" r:id="rId14"/>
    <p:sldId id="673" r:id="rId15"/>
    <p:sldId id="674" r:id="rId16"/>
    <p:sldId id="675" r:id="rId17"/>
    <p:sldId id="676" r:id="rId18"/>
    <p:sldId id="677" r:id="rId19"/>
    <p:sldId id="678" r:id="rId20"/>
    <p:sldId id="679" r:id="rId21"/>
    <p:sldId id="680" r:id="rId22"/>
    <p:sldId id="681" r:id="rId23"/>
    <p:sldId id="682" r:id="rId24"/>
    <p:sldId id="683" r:id="rId25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6C9644D-B8AA-4842-B55B-23CBD62C4823}" type="datetimeFigureOut">
              <a:rPr lang="zh-CN" altLang="en-US"/>
              <a:pPr>
                <a:defRPr/>
              </a:pPr>
              <a:t>2024-9-24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39406AE-21CF-4281-A704-AD15F0C3EE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484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3ACBB60-FDAB-4926-8BFF-EA0BEFBACC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237759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DD74F1-AE53-4359-8090-EB67AC61C5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2558888"/>
      </p:ext>
    </p:extLst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179107-1935-4D78-991F-39BAF6CE61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7096390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246DC4-31B4-455E-AF86-289A90143A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3534007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24B1ED-14C0-489A-911D-BF31827122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0625865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A9604D4-D5A0-4C98-BE17-3F5CE4AD4E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5388411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A268C2-9464-47E2-8B3A-3F720FD29FA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072365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7C2E3C-502B-4F50-83D6-ECDA6CA60D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6666470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1AFD830-0809-44E3-B858-2F8E686731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3662166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D13750-23C9-44EC-B3FB-5599132CE8F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381479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F7DF64-0130-4D4B-88F9-29BA96E84F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6981064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74" y="22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85228230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1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86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86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36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11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E4E614-7924-4710-A488-05974A512A6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424185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B08C1C-807C-4909-8072-FF2C1735596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2546804"/>
      </p:ext>
    </p:extLst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E9EB6B4-A08A-4371-A67C-E308B9E70E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3941239"/>
      </p:ext>
    </p:extLst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04D165-5BD8-408F-B6A2-6675D7BD9A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8204586"/>
      </p:ext>
    </p:extLst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621895A-F9C7-4886-AA1D-B21A5172F7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0990559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fld id="{75C2CC7E-4749-4B94-A543-EF42A41F01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7" r:id="rId1"/>
    <p:sldLayoutId id="2147484828" r:id="rId2"/>
    <p:sldLayoutId id="2147484829" r:id="rId3"/>
    <p:sldLayoutId id="2147484830" r:id="rId4"/>
    <p:sldLayoutId id="2147484831" r:id="rId5"/>
    <p:sldLayoutId id="2147484832" r:id="rId6"/>
    <p:sldLayoutId id="2147484833" r:id="rId7"/>
    <p:sldLayoutId id="2147484834" r:id="rId8"/>
    <p:sldLayoutId id="2147484835" r:id="rId9"/>
    <p:sldLayoutId id="2147484836" r:id="rId10"/>
    <p:sldLayoutId id="2147484837" r:id="rId11"/>
    <p:sldLayoutId id="2147484838" r:id="rId12"/>
    <p:sldLayoutId id="2147484839" r:id="rId13"/>
    <p:sldLayoutId id="2147484840" r:id="rId14"/>
    <p:sldLayoutId id="2147484841" r:id="rId15"/>
    <p:sldLayoutId id="2147484842" r:id="rId16"/>
    <p:sldLayoutId id="2147484843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470025"/>
          </a:xfrm>
        </p:spPr>
        <p:txBody>
          <a:bodyPr/>
          <a:lstStyle/>
          <a:p>
            <a:pPr algn="ctr"/>
            <a:r>
              <a:rPr lang="zh-CN" altLang="en-US" sz="4000" dirty="0"/>
              <a:t>第</a:t>
            </a:r>
            <a:r>
              <a:rPr lang="en-US" altLang="zh-CN" sz="4000" dirty="0" smtClean="0"/>
              <a:t>4</a:t>
            </a:r>
            <a:r>
              <a:rPr lang="zh-CN" altLang="en-US" sz="4000" dirty="0" smtClean="0"/>
              <a:t>节、多</a:t>
            </a:r>
            <a:r>
              <a:rPr lang="zh-CN" altLang="en-US" sz="4000" dirty="0"/>
              <a:t>表</a:t>
            </a:r>
            <a:r>
              <a:rPr lang="zh-CN" altLang="en-US" sz="4000" dirty="0" smtClean="0"/>
              <a:t>操作</a:t>
            </a:r>
            <a:endParaRPr lang="zh-CN" altLang="en-US" sz="4000" dirty="0"/>
          </a:p>
        </p:txBody>
      </p:sp>
      <p:sp>
        <p:nvSpPr>
          <p:cNvPr id="5" name="文本占位符 4"/>
          <p:cNvSpPr>
            <a:spLocks noGrp="1"/>
          </p:cNvSpPr>
          <p:nvPr>
            <p:ph type="subTitle" idx="1"/>
          </p:nvPr>
        </p:nvSpPr>
        <p:spPr>
          <a:xfrm>
            <a:off x="1371600" y="2924944"/>
            <a:ext cx="6400800" cy="2713856"/>
          </a:xfrm>
        </p:spPr>
        <p:txBody>
          <a:bodyPr/>
          <a:lstStyle/>
          <a:p>
            <a:pPr algn="l"/>
            <a:r>
              <a:rPr lang="en-US" altLang="zh-CN" dirty="0" smtClean="0"/>
              <a:t>4-1:</a:t>
            </a:r>
            <a:r>
              <a:rPr lang="zh-CN" altLang="en-US" dirty="0" smtClean="0"/>
              <a:t>表的复制</a:t>
            </a:r>
            <a:endParaRPr lang="en-US" altLang="zh-CN" dirty="0" smtClean="0"/>
          </a:p>
          <a:p>
            <a:pPr algn="l"/>
            <a:r>
              <a:rPr lang="en-US" altLang="zh-CN" dirty="0" smtClean="0"/>
              <a:t>4-2</a:t>
            </a:r>
            <a:r>
              <a:rPr lang="zh-CN" altLang="en-US" dirty="0" smtClean="0"/>
              <a:t>：多表查询</a:t>
            </a:r>
            <a:endParaRPr lang="en-US" altLang="zh-CN" dirty="0" smtClean="0"/>
          </a:p>
          <a:p>
            <a:pPr algn="l"/>
            <a:r>
              <a:rPr lang="en-US" altLang="zh-CN" dirty="0" smtClean="0"/>
              <a:t>4-3</a:t>
            </a:r>
            <a:r>
              <a:rPr lang="zh-CN" altLang="en-US" dirty="0" smtClean="0"/>
              <a:t>：带子查询的插入修改删除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5499174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087344" cy="533400"/>
          </a:xfrm>
        </p:spPr>
        <p:txBody>
          <a:bodyPr/>
          <a:lstStyle/>
          <a:p>
            <a:r>
              <a:rPr lang="en-US" altLang="zh-CN" dirty="0" smtClean="0"/>
              <a:t>4-1</a:t>
            </a:r>
            <a:r>
              <a:rPr lang="zh-CN" altLang="en-US" dirty="0"/>
              <a:t>、表的复制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5018900"/>
          </a:xfrm>
        </p:spPr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、复制一个表（结构和数据）</a:t>
            </a:r>
            <a:endParaRPr lang="en-US" altLang="zh-CN" dirty="0" smtClean="0"/>
          </a:p>
          <a:p>
            <a:r>
              <a:rPr lang="en-US" altLang="zh-CN" dirty="0"/>
              <a:t>create table </a:t>
            </a:r>
            <a:r>
              <a:rPr lang="zh-CN" altLang="en-US" dirty="0"/>
              <a:t>新</a:t>
            </a:r>
            <a:r>
              <a:rPr lang="zh-CN" altLang="en-US" dirty="0" smtClean="0"/>
              <a:t>表</a:t>
            </a:r>
            <a:r>
              <a:rPr lang="en-US" altLang="zh-CN" dirty="0" smtClean="0"/>
              <a:t> </a:t>
            </a:r>
            <a:r>
              <a:rPr lang="en-US" altLang="zh-CN" dirty="0"/>
              <a:t>select * from </a:t>
            </a:r>
            <a:r>
              <a:rPr lang="zh-CN" altLang="en-US" dirty="0" smtClean="0"/>
              <a:t>旧表</a:t>
            </a:r>
            <a:r>
              <a:rPr lang="en-US" altLang="zh-CN" dirty="0" smtClean="0"/>
              <a:t>;</a:t>
            </a:r>
          </a:p>
          <a:p>
            <a:r>
              <a:rPr lang="zh-CN" altLang="en-US" dirty="0" smtClean="0"/>
              <a:t>只是复制部分结构（主键和自动增长不复制）和全部数据。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、只复制一个表的结构</a:t>
            </a:r>
            <a:endParaRPr lang="en-US" altLang="zh-CN" dirty="0" smtClean="0"/>
          </a:p>
          <a:p>
            <a:r>
              <a:rPr lang="en-US" altLang="zh-CN" dirty="0"/>
              <a:t>create table </a:t>
            </a:r>
            <a:r>
              <a:rPr lang="zh-CN" altLang="en-US" dirty="0"/>
              <a:t>新表 </a:t>
            </a:r>
            <a:r>
              <a:rPr lang="en-US" altLang="zh-CN" dirty="0"/>
              <a:t>select * from </a:t>
            </a:r>
            <a:r>
              <a:rPr lang="zh-CN" altLang="en-US" dirty="0"/>
              <a:t>旧</a:t>
            </a:r>
            <a:r>
              <a:rPr lang="zh-CN" altLang="en-US" dirty="0" smtClean="0"/>
              <a:t>表 </a:t>
            </a:r>
            <a:r>
              <a:rPr lang="en-US" altLang="zh-CN" dirty="0" smtClean="0"/>
              <a:t>where 1=2;</a:t>
            </a:r>
          </a:p>
          <a:p>
            <a:r>
              <a:rPr lang="zh-CN" altLang="en-US" dirty="0"/>
              <a:t>只是复制部分结构（主键和自动增长不复制）</a:t>
            </a:r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5825818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3568" y="476672"/>
            <a:ext cx="7848872" cy="5666972"/>
          </a:xfrm>
        </p:spPr>
        <p:txBody>
          <a:bodyPr/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、只复制数据（假设</a:t>
            </a:r>
            <a:r>
              <a:rPr lang="en-US" altLang="zh-CN" dirty="0" smtClean="0"/>
              <a:t>2</a:t>
            </a:r>
            <a:r>
              <a:rPr lang="zh-CN" altLang="en-US" dirty="0" smtClean="0"/>
              <a:t>个表结构一样）</a:t>
            </a:r>
            <a:endParaRPr lang="en-US" altLang="zh-CN" dirty="0" smtClean="0"/>
          </a:p>
          <a:p>
            <a:r>
              <a:rPr lang="zh-CN" altLang="en-US" dirty="0" smtClean="0"/>
              <a:t>假设</a:t>
            </a:r>
            <a:r>
              <a:rPr lang="en-US" altLang="zh-CN" dirty="0" smtClean="0"/>
              <a:t>2</a:t>
            </a:r>
            <a:r>
              <a:rPr lang="zh-CN" altLang="en-US" dirty="0" smtClean="0"/>
              <a:t>个表都存在，且结构一样</a:t>
            </a:r>
            <a:endParaRPr lang="en-US" altLang="zh-CN" dirty="0" smtClean="0"/>
          </a:p>
          <a:p>
            <a:r>
              <a:rPr lang="en-US" altLang="zh-CN" dirty="0" smtClean="0"/>
              <a:t>Insert into </a:t>
            </a:r>
            <a:r>
              <a:rPr lang="zh-CN" altLang="en-US" dirty="0" smtClean="0"/>
              <a:t>目的表 </a:t>
            </a:r>
            <a:r>
              <a:rPr lang="en-US" altLang="zh-CN" dirty="0" smtClean="0"/>
              <a:t>select * from </a:t>
            </a:r>
            <a:r>
              <a:rPr lang="zh-CN" altLang="en-US" dirty="0" smtClean="0"/>
              <a:t>源表</a:t>
            </a:r>
            <a:endParaRPr lang="en-US" altLang="zh-CN" dirty="0" smtClean="0"/>
          </a:p>
          <a:p>
            <a:r>
              <a:rPr lang="zh-CN" altLang="en-US" dirty="0" smtClean="0"/>
              <a:t>将“源表”中的数据，插入到“目的表”中。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、复制部分</a:t>
            </a:r>
            <a:r>
              <a:rPr lang="zh-CN" altLang="en-US" dirty="0"/>
              <a:t>数据（假设</a:t>
            </a:r>
            <a:r>
              <a:rPr lang="en-US" altLang="zh-CN" dirty="0"/>
              <a:t>2</a:t>
            </a:r>
            <a:r>
              <a:rPr lang="zh-CN" altLang="en-US" dirty="0"/>
              <a:t>个</a:t>
            </a:r>
            <a:r>
              <a:rPr lang="zh-CN" altLang="en-US" dirty="0" smtClean="0"/>
              <a:t>表结构不一样</a:t>
            </a:r>
            <a:r>
              <a:rPr lang="zh-CN" altLang="en-US" dirty="0"/>
              <a:t>）</a:t>
            </a:r>
            <a:endParaRPr lang="en-US" altLang="zh-CN" dirty="0" smtClean="0"/>
          </a:p>
          <a:p>
            <a:r>
              <a:rPr lang="zh-CN" altLang="en-US" dirty="0"/>
              <a:t>假设</a:t>
            </a:r>
            <a:r>
              <a:rPr lang="en-US" altLang="zh-CN" dirty="0"/>
              <a:t>2</a:t>
            </a:r>
            <a:r>
              <a:rPr lang="zh-CN" altLang="en-US" dirty="0"/>
              <a:t>个表都存在，且</a:t>
            </a:r>
            <a:r>
              <a:rPr lang="zh-CN" altLang="en-US" dirty="0" smtClean="0"/>
              <a:t>结构不完全一样</a:t>
            </a:r>
            <a:endParaRPr lang="en-US" altLang="zh-CN" dirty="0" smtClean="0"/>
          </a:p>
          <a:p>
            <a:r>
              <a:rPr lang="en-US" altLang="zh-CN" dirty="0" smtClean="0"/>
              <a:t>Inset into </a:t>
            </a:r>
            <a:r>
              <a:rPr lang="zh-CN" altLang="en-US" dirty="0" smtClean="0"/>
              <a:t>目的表</a:t>
            </a:r>
            <a:r>
              <a:rPr lang="en-US" altLang="zh-CN" dirty="0" smtClean="0"/>
              <a:t>(</a:t>
            </a:r>
            <a:r>
              <a:rPr lang="zh-CN" altLang="en-US" dirty="0" smtClean="0"/>
              <a:t>字段列表</a:t>
            </a:r>
            <a:r>
              <a:rPr lang="en-US" altLang="zh-CN" dirty="0" smtClean="0"/>
              <a:t>1) select </a:t>
            </a:r>
            <a:r>
              <a:rPr lang="zh-CN" altLang="en-US" dirty="0" smtClean="0"/>
              <a:t>字段列表</a:t>
            </a:r>
            <a:r>
              <a:rPr lang="en-US" altLang="zh-CN" dirty="0" smtClean="0"/>
              <a:t>2  from </a:t>
            </a:r>
            <a:r>
              <a:rPr lang="zh-CN" altLang="en-US" dirty="0" smtClean="0"/>
              <a:t>源表  </a:t>
            </a:r>
            <a:r>
              <a:rPr lang="en-US" altLang="zh-CN" dirty="0" smtClean="0"/>
              <a:t>where </a:t>
            </a:r>
            <a:r>
              <a:rPr lang="zh-CN" altLang="en-US" dirty="0" smtClean="0"/>
              <a:t>条件</a:t>
            </a:r>
            <a:endParaRPr lang="zh-CN" altLang="en-US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0992863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404664"/>
            <a:ext cx="8280920" cy="5738980"/>
          </a:xfrm>
        </p:spPr>
        <p:txBody>
          <a:bodyPr/>
          <a:lstStyle/>
          <a:p>
            <a:r>
              <a:rPr lang="en-US" altLang="zh-CN" dirty="0" smtClean="0"/>
              <a:t>5</a:t>
            </a:r>
            <a:r>
              <a:rPr lang="zh-CN" altLang="en-US" dirty="0" smtClean="0"/>
              <a:t>、只拷贝结构</a:t>
            </a:r>
            <a:endParaRPr lang="en-US" altLang="zh-CN" dirty="0" smtClean="0"/>
          </a:p>
          <a:p>
            <a:r>
              <a:rPr lang="en-US" altLang="zh-CN" dirty="0"/>
              <a:t>create table </a:t>
            </a:r>
            <a:r>
              <a:rPr lang="zh-CN" altLang="en-US" dirty="0" smtClean="0"/>
              <a:t>新表</a:t>
            </a:r>
            <a:r>
              <a:rPr lang="en-US" altLang="zh-CN" dirty="0" smtClean="0"/>
              <a:t> </a:t>
            </a:r>
            <a:r>
              <a:rPr lang="en-US" altLang="zh-CN" dirty="0"/>
              <a:t>like </a:t>
            </a:r>
            <a:r>
              <a:rPr lang="zh-CN" altLang="en-US" dirty="0" smtClean="0"/>
              <a:t>旧表</a:t>
            </a:r>
            <a:r>
              <a:rPr lang="en-US" altLang="zh-CN" dirty="0" smtClean="0"/>
              <a:t>;</a:t>
            </a:r>
          </a:p>
          <a:p>
            <a:r>
              <a:rPr lang="zh-CN" altLang="en-US" dirty="0" smtClean="0"/>
              <a:t>只拷贝结构，包括主键。</a:t>
            </a:r>
            <a:endParaRPr lang="en-US" altLang="zh-CN" dirty="0" smtClean="0"/>
          </a:p>
          <a:p>
            <a:r>
              <a:rPr lang="zh-CN" altLang="en-US" dirty="0" smtClean="0"/>
              <a:t>如果要再复制数据，可以再用命令实现</a:t>
            </a:r>
            <a:endParaRPr lang="en-US" altLang="zh-CN" dirty="0" smtClean="0"/>
          </a:p>
          <a:p>
            <a:r>
              <a:rPr lang="en-US" altLang="zh-CN" dirty="0"/>
              <a:t>Insert into </a:t>
            </a:r>
            <a:r>
              <a:rPr lang="zh-CN" altLang="en-US" dirty="0"/>
              <a:t>目的表 </a:t>
            </a:r>
            <a:r>
              <a:rPr lang="en-US" altLang="zh-CN" dirty="0"/>
              <a:t>select * from </a:t>
            </a:r>
            <a:r>
              <a:rPr lang="zh-CN" altLang="en-US" dirty="0"/>
              <a:t>源</a:t>
            </a:r>
            <a:r>
              <a:rPr lang="zh-CN" altLang="en-US" dirty="0" smtClean="0"/>
              <a:t>表</a:t>
            </a:r>
            <a:endParaRPr lang="en-US" altLang="zh-CN" dirty="0" smtClean="0"/>
          </a:p>
          <a:p>
            <a:endParaRPr lang="zh-CN" altLang="en-US" dirty="0"/>
          </a:p>
          <a:p>
            <a:r>
              <a:rPr lang="en-US" altLang="zh-CN" dirty="0" smtClean="0"/>
              <a:t>6</a:t>
            </a:r>
            <a:r>
              <a:rPr lang="zh-CN" altLang="en-US" dirty="0" smtClean="0"/>
              <a:t>、只复制部分字段和数据</a:t>
            </a:r>
            <a:endParaRPr lang="en-US" altLang="zh-CN" dirty="0" smtClean="0"/>
          </a:p>
          <a:p>
            <a:r>
              <a:rPr lang="en-US" altLang="zh-CN" sz="2000" dirty="0" smtClean="0"/>
              <a:t>Create table </a:t>
            </a:r>
            <a:r>
              <a:rPr lang="zh-CN" altLang="en-US" sz="2000" dirty="0" smtClean="0"/>
              <a:t>新表 </a:t>
            </a:r>
            <a:r>
              <a:rPr lang="en-US" altLang="zh-CN" sz="2000" dirty="0" smtClean="0"/>
              <a:t>(select </a:t>
            </a:r>
            <a:r>
              <a:rPr lang="zh-CN" altLang="en-US" sz="2000" dirty="0" smtClean="0"/>
              <a:t>字段</a:t>
            </a:r>
            <a:r>
              <a:rPr lang="en-US" altLang="zh-CN" sz="2000" dirty="0" smtClean="0"/>
              <a:t>1,</a:t>
            </a:r>
            <a:r>
              <a:rPr lang="zh-CN" altLang="en-US" sz="2000" dirty="0" smtClean="0"/>
              <a:t>字段</a:t>
            </a:r>
            <a:r>
              <a:rPr lang="en-US" altLang="zh-CN" sz="2000" dirty="0" smtClean="0"/>
              <a:t>2,… from </a:t>
            </a:r>
            <a:r>
              <a:rPr lang="zh-CN" altLang="en-US" sz="2000" dirty="0" smtClean="0"/>
              <a:t>旧表</a:t>
            </a:r>
            <a:r>
              <a:rPr lang="en-US" altLang="zh-CN" sz="2000" dirty="0" smtClean="0"/>
              <a:t>)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10403230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692696"/>
            <a:ext cx="7286676" cy="5450948"/>
          </a:xfrm>
        </p:spPr>
        <p:txBody>
          <a:bodyPr/>
          <a:lstStyle/>
          <a:p>
            <a:r>
              <a:rPr lang="en-US" altLang="zh-CN" dirty="0" smtClean="0"/>
              <a:t>7</a:t>
            </a:r>
            <a:r>
              <a:rPr lang="zh-CN" altLang="en-US" dirty="0" smtClean="0"/>
              <a:t>、不同数据库拷贝表</a:t>
            </a:r>
            <a:endParaRPr lang="en-US" altLang="zh-CN" dirty="0" smtClean="0"/>
          </a:p>
          <a:p>
            <a:r>
              <a:rPr lang="en-US" altLang="zh-CN" dirty="0" smtClean="0"/>
              <a:t>Create table </a:t>
            </a:r>
            <a:r>
              <a:rPr lang="zh-CN" altLang="en-US" dirty="0" smtClean="0"/>
              <a:t>库</a:t>
            </a:r>
            <a:r>
              <a:rPr lang="en-US" altLang="zh-CN" dirty="0" smtClean="0"/>
              <a:t>1.</a:t>
            </a:r>
            <a:r>
              <a:rPr lang="zh-CN" altLang="en-US" dirty="0" smtClean="0"/>
              <a:t>新表 </a:t>
            </a:r>
            <a:r>
              <a:rPr lang="en-US" altLang="zh-CN" dirty="0" smtClean="0"/>
              <a:t>like </a:t>
            </a:r>
            <a:r>
              <a:rPr lang="zh-CN" altLang="en-US" dirty="0" smtClean="0"/>
              <a:t>库</a:t>
            </a:r>
            <a:r>
              <a:rPr lang="en-US" altLang="zh-CN" dirty="0" smtClean="0"/>
              <a:t>2.</a:t>
            </a:r>
            <a:r>
              <a:rPr lang="zh-CN" altLang="en-US" dirty="0" smtClean="0"/>
              <a:t>旧表</a:t>
            </a:r>
            <a:r>
              <a:rPr lang="en-US" altLang="zh-CN" dirty="0" smtClean="0"/>
              <a:t>;</a:t>
            </a:r>
          </a:p>
          <a:p>
            <a:r>
              <a:rPr lang="zh-CN" altLang="en-US" smtClean="0"/>
              <a:t>新表只有结构（包括主键），没有数据。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5210775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3568" y="404664"/>
            <a:ext cx="6943328" cy="533400"/>
          </a:xfrm>
        </p:spPr>
        <p:txBody>
          <a:bodyPr/>
          <a:lstStyle/>
          <a:p>
            <a:r>
              <a:rPr lang="en-US" altLang="zh-CN" dirty="0" smtClean="0"/>
              <a:t>4-2</a:t>
            </a:r>
            <a:r>
              <a:rPr lang="zh-CN" altLang="en-US" dirty="0"/>
              <a:t>、多表查询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r>
              <a:rPr lang="zh-CN" altLang="en-US" sz="2800" b="1" dirty="0"/>
              <a:t>一、连接</a:t>
            </a:r>
            <a:endParaRPr lang="en-US" altLang="zh-CN" sz="2800" b="1" dirty="0" smtClean="0"/>
          </a:p>
          <a:p>
            <a:r>
              <a:rPr lang="zh-CN" altLang="en-US" dirty="0" smtClean="0"/>
              <a:t>多表查询，首先要在表之间建立连接。再在连接生成的结果集上进行筛选。</a:t>
            </a:r>
            <a:endParaRPr lang="en-US" altLang="zh-CN" dirty="0" smtClean="0"/>
          </a:p>
          <a:p>
            <a:r>
              <a:rPr lang="zh-CN" altLang="en-US" dirty="0" smtClean="0"/>
              <a:t>连接类型有：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）交叉连接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）内连接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3</a:t>
            </a:r>
            <a:r>
              <a:rPr lang="zh-CN" altLang="en-US" dirty="0" smtClean="0"/>
              <a:t>）外连接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/>
              <a:t>以下以</a:t>
            </a:r>
            <a:r>
              <a:rPr lang="en-US" altLang="zh-CN" dirty="0"/>
              <a:t>2</a:t>
            </a:r>
            <a:r>
              <a:rPr lang="zh-CN" altLang="en-US" dirty="0"/>
              <a:t>个表为例：左表</a:t>
            </a:r>
            <a:r>
              <a:rPr lang="en-US" altLang="zh-CN" dirty="0"/>
              <a:t>L</a:t>
            </a:r>
            <a:r>
              <a:rPr lang="zh-CN" altLang="en-US" dirty="0"/>
              <a:t>，右表</a:t>
            </a:r>
            <a:r>
              <a:rPr lang="en-US" altLang="zh-CN" dirty="0"/>
              <a:t>R</a:t>
            </a:r>
            <a:r>
              <a:rPr lang="zh-CN" altLang="en-US" dirty="0"/>
              <a:t>。</a:t>
            </a:r>
          </a:p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922313429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20080"/>
          </a:xfrm>
        </p:spPr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、交叉连接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328592"/>
          </a:xfrm>
        </p:spPr>
        <p:txBody>
          <a:bodyPr/>
          <a:lstStyle/>
          <a:p>
            <a:r>
              <a:rPr lang="zh-CN" altLang="en-US" dirty="0" smtClean="0"/>
              <a:t>交叉连接，就是将</a:t>
            </a:r>
            <a:r>
              <a:rPr lang="en-US" altLang="zh-CN" dirty="0" smtClean="0"/>
              <a:t>2</a:t>
            </a:r>
            <a:r>
              <a:rPr lang="zh-CN" altLang="en-US" dirty="0" smtClean="0"/>
              <a:t>个表的所有行进行组合，结果集称为笛卡儿积。</a:t>
            </a:r>
            <a:endParaRPr lang="en-US" altLang="zh-CN" dirty="0" smtClean="0"/>
          </a:p>
          <a:p>
            <a:r>
              <a:rPr lang="en-US" altLang="zh-CN" dirty="0" smtClean="0"/>
              <a:t>    </a:t>
            </a:r>
            <a:r>
              <a:rPr lang="zh-CN" altLang="en-US" sz="2800" dirty="0" smtClean="0"/>
              <a:t>左表</a:t>
            </a:r>
            <a:r>
              <a:rPr lang="en-US" altLang="zh-CN" sz="2800" dirty="0" smtClean="0"/>
              <a:t>L (A\B</a:t>
            </a:r>
            <a:r>
              <a:rPr lang="en-US" altLang="zh-CN" sz="2800" smtClean="0"/>
              <a:t>)      </a:t>
            </a:r>
            <a:r>
              <a:rPr lang="zh-CN" altLang="en-US" sz="2800" dirty="0" smtClean="0"/>
              <a:t>右表</a:t>
            </a:r>
            <a:r>
              <a:rPr lang="en-US" altLang="zh-CN" sz="2800" dirty="0" smtClean="0"/>
              <a:t>R(C\D\E)</a:t>
            </a:r>
          </a:p>
          <a:p>
            <a:endParaRPr lang="en-US" altLang="zh-CN" sz="2800" dirty="0"/>
          </a:p>
          <a:p>
            <a:endParaRPr lang="en-US" altLang="zh-CN" sz="2800" dirty="0" smtClean="0"/>
          </a:p>
          <a:p>
            <a:endParaRPr lang="en-US" altLang="zh-CN" sz="2800" dirty="0" smtClean="0"/>
          </a:p>
          <a:p>
            <a:r>
              <a:rPr lang="zh-CN" altLang="en-US" sz="2800" dirty="0" smtClean="0"/>
              <a:t>左表</a:t>
            </a:r>
            <a:r>
              <a:rPr lang="en-US" altLang="zh-CN" sz="2800" dirty="0" smtClean="0"/>
              <a:t>L</a:t>
            </a:r>
            <a:r>
              <a:rPr lang="zh-CN" altLang="en-US" sz="2800" dirty="0" smtClean="0"/>
              <a:t> 有</a:t>
            </a:r>
            <a:r>
              <a:rPr lang="en-US" altLang="zh-CN" sz="2800" dirty="0" smtClean="0"/>
              <a:t>2</a:t>
            </a:r>
            <a:r>
              <a:rPr lang="zh-CN" altLang="en-US" sz="2800" dirty="0" smtClean="0"/>
              <a:t>行数据，右表</a:t>
            </a:r>
            <a:r>
              <a:rPr lang="en-US" altLang="zh-CN" sz="2800" dirty="0" smtClean="0"/>
              <a:t>R </a:t>
            </a:r>
            <a:r>
              <a:rPr lang="zh-CN" altLang="en-US" sz="2800" dirty="0" smtClean="0"/>
              <a:t>有</a:t>
            </a:r>
            <a:r>
              <a:rPr lang="en-US" altLang="zh-CN" sz="2800" dirty="0" smtClean="0"/>
              <a:t>3</a:t>
            </a:r>
            <a:r>
              <a:rPr lang="zh-CN" altLang="en-US" sz="2800" dirty="0" smtClean="0"/>
              <a:t>行数据。</a:t>
            </a:r>
            <a:endParaRPr lang="en-US" altLang="zh-CN" sz="2800" dirty="0" smtClean="0"/>
          </a:p>
          <a:p>
            <a:r>
              <a:rPr lang="zh-CN" altLang="en-US" sz="2800" dirty="0" smtClean="0"/>
              <a:t>那么，交叉连接生成的结果集就是</a:t>
            </a:r>
            <a:endParaRPr lang="en-US" altLang="zh-CN" sz="2800" dirty="0" smtClean="0"/>
          </a:p>
          <a:p>
            <a:r>
              <a:rPr lang="en-US" altLang="zh-CN" sz="2800" dirty="0" smtClean="0"/>
              <a:t>5</a:t>
            </a:r>
            <a:r>
              <a:rPr lang="zh-CN" altLang="en-US" sz="2800" dirty="0" smtClean="0"/>
              <a:t>列（</a:t>
            </a:r>
            <a:r>
              <a:rPr lang="en-US" altLang="zh-CN" sz="2800" dirty="0" smtClean="0"/>
              <a:t>ABCDE</a:t>
            </a:r>
            <a:r>
              <a:rPr lang="zh-CN" altLang="en-US" sz="2800" dirty="0" smtClean="0"/>
              <a:t>），</a:t>
            </a:r>
            <a:r>
              <a:rPr lang="en-US" altLang="zh-CN" sz="2800" dirty="0" smtClean="0"/>
              <a:t>2*3=6</a:t>
            </a:r>
            <a:r>
              <a:rPr lang="zh-CN" altLang="en-US" sz="2800" dirty="0" smtClean="0"/>
              <a:t>行数据。</a:t>
            </a:r>
            <a:endParaRPr lang="zh-CN" altLang="en-US" sz="2800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3644618"/>
              </p:ext>
            </p:extLst>
          </p:nvPr>
        </p:nvGraphicFramePr>
        <p:xfrm>
          <a:off x="1115616" y="2924944"/>
          <a:ext cx="201622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04"/>
                <a:gridCol w="10801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B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281948"/>
              </p:ext>
            </p:extLst>
          </p:nvPr>
        </p:nvGraphicFramePr>
        <p:xfrm>
          <a:off x="4139952" y="2780928"/>
          <a:ext cx="2664296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1080120"/>
                <a:gridCol w="8640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F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7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9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c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819132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r>
              <a:rPr lang="zh-CN" altLang="en-US" sz="1600" dirty="0" smtClean="0"/>
              <a:t>创建表</a:t>
            </a:r>
            <a:r>
              <a:rPr lang="en-US" altLang="zh-CN" sz="1600" dirty="0" smtClean="0"/>
              <a:t>L, </a:t>
            </a:r>
            <a:r>
              <a:rPr lang="zh-CN" altLang="en-US" sz="1600" dirty="0" smtClean="0"/>
              <a:t>并赋值</a:t>
            </a:r>
            <a:endParaRPr lang="en-US" altLang="zh-CN" sz="1600" dirty="0" smtClean="0"/>
          </a:p>
          <a:p>
            <a:r>
              <a:rPr lang="en-US" altLang="zh-CN" sz="1600" dirty="0" smtClean="0"/>
              <a:t>CREATE </a:t>
            </a:r>
            <a:r>
              <a:rPr lang="en-US" altLang="zh-CN" sz="1600" dirty="0"/>
              <a:t>TABLE </a:t>
            </a:r>
            <a:r>
              <a:rPr lang="en-US" altLang="zh-CN" sz="1600" dirty="0" smtClean="0"/>
              <a:t>l (A  </a:t>
            </a:r>
            <a:r>
              <a:rPr lang="en-US" altLang="zh-CN" sz="1600" dirty="0" err="1"/>
              <a:t>varchar</a:t>
            </a:r>
            <a:r>
              <a:rPr lang="en-US" altLang="zh-CN" sz="1600" dirty="0"/>
              <a:t>(2</a:t>
            </a:r>
            <a:r>
              <a:rPr lang="en-US" altLang="zh-CN" sz="1600" dirty="0" smtClean="0"/>
              <a:t>),B </a:t>
            </a:r>
            <a:r>
              <a:rPr lang="en-US" altLang="zh-CN" sz="1600" dirty="0" err="1"/>
              <a:t>varchar</a:t>
            </a:r>
            <a:r>
              <a:rPr lang="en-US" altLang="zh-CN" sz="1600" dirty="0"/>
              <a:t>(2</a:t>
            </a:r>
            <a:r>
              <a:rPr lang="en-US" altLang="zh-CN" sz="1600" dirty="0" smtClean="0"/>
              <a:t>));</a:t>
            </a:r>
            <a:endParaRPr lang="en-US" altLang="zh-CN" sz="1600" dirty="0"/>
          </a:p>
          <a:p>
            <a:r>
              <a:rPr lang="en-US" altLang="zh-CN" sz="1600" dirty="0" smtClean="0"/>
              <a:t>INSERT INTO l </a:t>
            </a:r>
            <a:r>
              <a:rPr lang="en-US" altLang="zh-CN" sz="1600" dirty="0"/>
              <a:t>VALUES ('1', '2'), </a:t>
            </a:r>
            <a:r>
              <a:rPr lang="en-US" altLang="zh-CN" sz="1600" dirty="0" smtClean="0"/>
              <a:t> </a:t>
            </a:r>
            <a:r>
              <a:rPr lang="en-US" altLang="zh-CN" sz="1600" dirty="0"/>
              <a:t>('3', '4</a:t>
            </a:r>
            <a:r>
              <a:rPr lang="en-US" altLang="zh-CN" sz="1600" dirty="0" smtClean="0"/>
              <a:t>');</a:t>
            </a:r>
          </a:p>
          <a:p>
            <a:endParaRPr lang="en-US" altLang="zh-CN" sz="1600" dirty="0" smtClean="0"/>
          </a:p>
          <a:p>
            <a:r>
              <a:rPr lang="zh-CN" altLang="en-US" sz="1600" dirty="0"/>
              <a:t>创建</a:t>
            </a:r>
            <a:r>
              <a:rPr lang="zh-CN" altLang="en-US" sz="1600" dirty="0" smtClean="0"/>
              <a:t>表</a:t>
            </a:r>
            <a:r>
              <a:rPr lang="en-US" altLang="zh-CN" sz="1600" dirty="0" smtClean="0"/>
              <a:t>R, </a:t>
            </a:r>
            <a:r>
              <a:rPr lang="zh-CN" altLang="en-US" sz="1600" dirty="0"/>
              <a:t>并赋值</a:t>
            </a:r>
          </a:p>
          <a:p>
            <a:r>
              <a:rPr lang="en-US" altLang="zh-CN" sz="1600" dirty="0"/>
              <a:t>CREATE TABLE </a:t>
            </a:r>
            <a:r>
              <a:rPr lang="en-US" altLang="zh-CN" sz="1600" dirty="0" smtClean="0"/>
              <a:t>R (C  </a:t>
            </a:r>
            <a:r>
              <a:rPr lang="en-US" altLang="zh-CN" sz="1600" dirty="0" err="1"/>
              <a:t>varchar</a:t>
            </a:r>
            <a:r>
              <a:rPr lang="en-US" altLang="zh-CN" sz="1600" dirty="0"/>
              <a:t>(2</a:t>
            </a:r>
            <a:r>
              <a:rPr lang="en-US" altLang="zh-CN" sz="1600" dirty="0" smtClean="0"/>
              <a:t>),D </a:t>
            </a:r>
            <a:r>
              <a:rPr lang="en-US" altLang="zh-CN" sz="1600" dirty="0" err="1"/>
              <a:t>varchar</a:t>
            </a:r>
            <a:r>
              <a:rPr lang="en-US" altLang="zh-CN" sz="1600" dirty="0"/>
              <a:t>(2</a:t>
            </a:r>
            <a:r>
              <a:rPr lang="en-US" altLang="zh-CN" sz="1600" dirty="0" smtClean="0"/>
              <a:t>),</a:t>
            </a:r>
            <a:r>
              <a:rPr lang="en-US" altLang="zh-CN" sz="1600" dirty="0"/>
              <a:t> </a:t>
            </a:r>
            <a:r>
              <a:rPr lang="en-US" altLang="zh-CN" sz="1600" dirty="0" smtClean="0"/>
              <a:t>E </a:t>
            </a:r>
            <a:r>
              <a:rPr lang="en-US" altLang="zh-CN" sz="1600" dirty="0" err="1"/>
              <a:t>varchar</a:t>
            </a:r>
            <a:r>
              <a:rPr lang="en-US" altLang="zh-CN" sz="1600" dirty="0"/>
              <a:t>(2</a:t>
            </a:r>
            <a:r>
              <a:rPr lang="en-US" altLang="zh-CN" sz="1600" dirty="0" smtClean="0"/>
              <a:t>));</a:t>
            </a:r>
          </a:p>
          <a:p>
            <a:r>
              <a:rPr lang="en-US" altLang="zh-CN" sz="1600" dirty="0"/>
              <a:t>INSERT INTO </a:t>
            </a:r>
            <a:r>
              <a:rPr lang="en-US" altLang="zh-CN" sz="1600" dirty="0" smtClean="0"/>
              <a:t>R </a:t>
            </a:r>
            <a:r>
              <a:rPr lang="en-US" altLang="zh-CN" sz="1600" dirty="0"/>
              <a:t>VALUES </a:t>
            </a:r>
            <a:r>
              <a:rPr lang="en-US" altLang="zh-CN" sz="1600" dirty="0" smtClean="0"/>
              <a:t>(‘5', ‘6‘, ’7’),  (‘8', ‘9‘, ’0’),  (‘a', ‘b‘, ’c’) ;</a:t>
            </a:r>
          </a:p>
          <a:p>
            <a:endParaRPr lang="en-US" altLang="zh-CN" sz="1600" dirty="0"/>
          </a:p>
          <a:p>
            <a:endParaRPr lang="en-US" altLang="zh-CN" sz="1600" dirty="0" smtClean="0"/>
          </a:p>
          <a:p>
            <a:r>
              <a:rPr lang="zh-CN" altLang="en-US" sz="2400" dirty="0" smtClean="0"/>
              <a:t>交叉连接的语法：</a:t>
            </a:r>
            <a:endParaRPr lang="en-US" altLang="zh-CN" sz="2400" dirty="0" smtClean="0"/>
          </a:p>
          <a:p>
            <a:r>
              <a:rPr lang="en-US" altLang="zh-CN" sz="2400" dirty="0" smtClean="0"/>
              <a:t>Select  </a:t>
            </a:r>
            <a:r>
              <a:rPr lang="zh-CN" altLang="en-US" sz="2400" dirty="0" smtClean="0"/>
              <a:t>字段列表  </a:t>
            </a:r>
            <a:r>
              <a:rPr lang="en-US" altLang="zh-CN" sz="2400" dirty="0" smtClean="0"/>
              <a:t>from  </a:t>
            </a:r>
            <a:r>
              <a:rPr lang="zh-CN" altLang="en-US" sz="2400" dirty="0" smtClean="0"/>
              <a:t>左表  </a:t>
            </a:r>
            <a:r>
              <a:rPr lang="en-US" altLang="zh-CN" sz="2400" dirty="0" smtClean="0">
                <a:solidFill>
                  <a:srgbClr val="FF0000"/>
                </a:solidFill>
              </a:rPr>
              <a:t>cross  join  </a:t>
            </a:r>
            <a:r>
              <a:rPr lang="zh-CN" altLang="en-US" sz="2400" dirty="0" smtClean="0"/>
              <a:t>右表   </a:t>
            </a:r>
            <a:endParaRPr lang="en-US" altLang="zh-CN" sz="2400" dirty="0" smtClean="0"/>
          </a:p>
          <a:p>
            <a:endParaRPr lang="en-US" altLang="zh-CN" sz="1600" dirty="0"/>
          </a:p>
          <a:p>
            <a:endParaRPr lang="en-US" altLang="zh-CN" sz="1600" dirty="0"/>
          </a:p>
          <a:p>
            <a:endParaRPr lang="en-US" altLang="zh-CN" sz="1600" dirty="0"/>
          </a:p>
          <a:p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70125761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863776"/>
              </p:ext>
            </p:extLst>
          </p:nvPr>
        </p:nvGraphicFramePr>
        <p:xfrm>
          <a:off x="1475655" y="2132856"/>
          <a:ext cx="6336705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7341"/>
                <a:gridCol w="1267341"/>
                <a:gridCol w="1267341"/>
                <a:gridCol w="1267341"/>
                <a:gridCol w="1267341"/>
              </a:tblGrid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E</a:t>
                      </a:r>
                      <a:endParaRPr lang="zh-CN" altLang="en-US" dirty="0"/>
                    </a:p>
                  </a:txBody>
                  <a:tcPr/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7</a:t>
                      </a:r>
                      <a:endParaRPr lang="zh-CN" altLang="en-US" dirty="0"/>
                    </a:p>
                  </a:txBody>
                  <a:tcPr/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9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c</a:t>
                      </a:r>
                      <a:endParaRPr lang="zh-CN" altLang="en-US" dirty="0"/>
                    </a:p>
                  </a:txBody>
                  <a:tcPr/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7</a:t>
                      </a:r>
                      <a:endParaRPr lang="zh-CN" altLang="en-US" dirty="0"/>
                    </a:p>
                  </a:txBody>
                  <a:tcPr/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9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0</a:t>
                      </a:r>
                      <a:endParaRPr lang="zh-CN" altLang="en-US" dirty="0"/>
                    </a:p>
                  </a:txBody>
                  <a:tcPr/>
                </a:tc>
              </a:tr>
              <a:tr h="294746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a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c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59632" y="692696"/>
            <a:ext cx="64087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000066"/>
                </a:solidFill>
              </a:rPr>
              <a:t>以下为结果集示意</a:t>
            </a:r>
            <a:endParaRPr lang="en-US" altLang="zh-CN" dirty="0" smtClean="0">
              <a:solidFill>
                <a:srgbClr val="000066"/>
              </a:solidFill>
            </a:endParaRPr>
          </a:p>
          <a:p>
            <a:endParaRPr lang="en-US" altLang="zh-CN" dirty="0" smtClean="0">
              <a:solidFill>
                <a:srgbClr val="000066"/>
              </a:solidFill>
            </a:endParaRPr>
          </a:p>
          <a:p>
            <a:r>
              <a:rPr lang="zh-CN" altLang="en-US" dirty="0" smtClean="0">
                <a:solidFill>
                  <a:srgbClr val="000066"/>
                </a:solidFill>
              </a:rPr>
              <a:t>语句为：</a:t>
            </a:r>
            <a:endParaRPr lang="en-US" altLang="zh-CN" dirty="0" smtClean="0">
              <a:solidFill>
                <a:srgbClr val="000066"/>
              </a:solidFill>
            </a:endParaRPr>
          </a:p>
          <a:p>
            <a:r>
              <a:rPr lang="en-US" altLang="zh-CN" dirty="0" smtClean="0">
                <a:solidFill>
                  <a:srgbClr val="000066"/>
                </a:solidFill>
              </a:rPr>
              <a:t>Select  *  FROM  L  CROSS JOIN  R</a:t>
            </a:r>
            <a:endParaRPr lang="en-US" altLang="zh-CN" dirty="0">
              <a:solidFill>
                <a:srgbClr val="000066"/>
              </a:solidFill>
            </a:endParaRPr>
          </a:p>
          <a:p>
            <a:endParaRPr lang="zh-CN" altLang="en-US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54997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08112"/>
          </a:xfrm>
        </p:spPr>
        <p:txBody>
          <a:bodyPr/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、内连接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/>
          </a:bodyPr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）</a:t>
            </a:r>
            <a:r>
              <a:rPr lang="zh-CN" altLang="en-US" dirty="0" smtClean="0">
                <a:solidFill>
                  <a:srgbClr val="FF0000"/>
                </a:solidFill>
              </a:rPr>
              <a:t>内连接，是将交叉连接生成的结果集进行筛选后的结果。</a:t>
            </a:r>
            <a:endParaRPr lang="en-US" altLang="zh-CN" dirty="0" smtClean="0">
              <a:solidFill>
                <a:srgbClr val="FF0000"/>
              </a:solidFill>
            </a:endParaRPr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）语法：</a:t>
            </a:r>
            <a:endParaRPr lang="en-US" altLang="zh-CN" dirty="0" smtClean="0"/>
          </a:p>
          <a:p>
            <a:r>
              <a:rPr lang="en-US" altLang="zh-CN" sz="2000" dirty="0" smtClean="0"/>
              <a:t>Select </a:t>
            </a:r>
            <a:r>
              <a:rPr lang="zh-CN" altLang="en-US" sz="2000" dirty="0" smtClean="0"/>
              <a:t>字段列表  </a:t>
            </a:r>
            <a:r>
              <a:rPr lang="en-US" altLang="zh-CN" sz="2000" dirty="0" smtClean="0"/>
              <a:t>from </a:t>
            </a:r>
            <a:r>
              <a:rPr lang="zh-CN" altLang="en-US" sz="2000" dirty="0" smtClean="0"/>
              <a:t>左表 </a:t>
            </a:r>
            <a:r>
              <a:rPr lang="en-US" altLang="zh-CN" sz="2000" dirty="0" smtClean="0">
                <a:solidFill>
                  <a:srgbClr val="FF0000"/>
                </a:solidFill>
              </a:rPr>
              <a:t>join</a:t>
            </a:r>
            <a:r>
              <a:rPr lang="en-US" altLang="zh-CN" sz="2000" dirty="0" smtClean="0"/>
              <a:t> </a:t>
            </a:r>
            <a:r>
              <a:rPr lang="zh-CN" altLang="en-US" sz="2000" dirty="0" smtClean="0"/>
              <a:t>右表 </a:t>
            </a:r>
            <a:r>
              <a:rPr lang="en-US" altLang="zh-CN" sz="2000" dirty="0" smtClean="0"/>
              <a:t>on  </a:t>
            </a:r>
            <a:r>
              <a:rPr lang="zh-CN" altLang="en-US" sz="2000" dirty="0" smtClean="0"/>
              <a:t>条件</a:t>
            </a:r>
            <a:r>
              <a:rPr lang="en-US" altLang="zh-CN" sz="2000" dirty="0" smtClean="0"/>
              <a:t> </a:t>
            </a:r>
          </a:p>
          <a:p>
            <a:endParaRPr lang="en-US" altLang="zh-CN" sz="2000" dirty="0"/>
          </a:p>
          <a:p>
            <a:r>
              <a:rPr lang="zh-CN" altLang="en-US" sz="2000" dirty="0" smtClean="0"/>
              <a:t>等同</a:t>
            </a:r>
            <a:r>
              <a:rPr lang="zh-CN" altLang="en-US" sz="2000" dirty="0"/>
              <a:t>于</a:t>
            </a:r>
            <a:r>
              <a:rPr lang="zh-CN" altLang="en-US" sz="2000" dirty="0" smtClean="0"/>
              <a:t>传统的写法是：</a:t>
            </a:r>
            <a:endParaRPr lang="en-US" altLang="zh-CN" sz="2000" dirty="0" smtClean="0"/>
          </a:p>
          <a:p>
            <a:r>
              <a:rPr lang="en-US" altLang="zh-CN" sz="2000" dirty="0"/>
              <a:t>Select </a:t>
            </a:r>
            <a:r>
              <a:rPr lang="zh-CN" altLang="en-US" sz="2000" dirty="0"/>
              <a:t>字段列表  </a:t>
            </a:r>
            <a:r>
              <a:rPr lang="en-US" altLang="zh-CN" sz="2000" dirty="0"/>
              <a:t>from </a:t>
            </a:r>
            <a:r>
              <a:rPr lang="zh-CN" altLang="en-US" sz="2000" dirty="0"/>
              <a:t>左</a:t>
            </a:r>
            <a:r>
              <a:rPr lang="zh-CN" altLang="en-US" sz="2000" dirty="0" smtClean="0"/>
              <a:t>表</a:t>
            </a:r>
            <a:r>
              <a:rPr lang="en-US" altLang="zh-CN" sz="2000" dirty="0" smtClean="0"/>
              <a:t>, </a:t>
            </a:r>
            <a:r>
              <a:rPr lang="zh-CN" altLang="en-US" sz="2000" dirty="0"/>
              <a:t>右表 </a:t>
            </a:r>
            <a:r>
              <a:rPr lang="zh-CN" altLang="en-US" sz="2000" dirty="0" smtClean="0"/>
              <a:t> </a:t>
            </a:r>
            <a:r>
              <a:rPr lang="en-US" altLang="zh-CN" sz="2000" dirty="0" smtClean="0"/>
              <a:t>where  </a:t>
            </a:r>
            <a:r>
              <a:rPr lang="zh-CN" altLang="en-US" sz="2000" dirty="0"/>
              <a:t>条件 </a:t>
            </a:r>
          </a:p>
          <a:p>
            <a:endParaRPr lang="en-US" altLang="zh-CN" sz="2000" dirty="0" smtClean="0"/>
          </a:p>
          <a:p>
            <a:r>
              <a:rPr lang="en-US" altLang="zh-CN" sz="2800" dirty="0" smtClean="0"/>
              <a:t>3</a:t>
            </a:r>
            <a:r>
              <a:rPr lang="zh-CN" altLang="en-US" sz="2800" dirty="0" smtClean="0"/>
              <a:t>）说明：</a:t>
            </a:r>
            <a:endParaRPr lang="en-US" altLang="zh-CN" sz="2800" dirty="0" smtClean="0"/>
          </a:p>
          <a:p>
            <a:r>
              <a:rPr lang="zh-CN" altLang="en-US" sz="2000" dirty="0" smtClean="0"/>
              <a:t>（</a:t>
            </a:r>
            <a:r>
              <a:rPr lang="en-US" altLang="zh-CN" sz="2000" dirty="0" smtClean="0"/>
              <a:t>1</a:t>
            </a:r>
            <a:r>
              <a:rPr lang="zh-CN" altLang="en-US" sz="2000" dirty="0" smtClean="0"/>
              <a:t>）因为</a:t>
            </a:r>
            <a:r>
              <a:rPr lang="en-US" altLang="zh-CN" sz="2000" dirty="0" smtClean="0"/>
              <a:t>2</a:t>
            </a:r>
            <a:r>
              <a:rPr lang="zh-CN" altLang="en-US" sz="2000" dirty="0" smtClean="0"/>
              <a:t>个表中可能有相同名称的字段名，</a:t>
            </a:r>
            <a:endParaRPr lang="en-US" altLang="zh-CN" sz="2000" dirty="0" smtClean="0"/>
          </a:p>
          <a:p>
            <a:r>
              <a:rPr lang="zh-CN" altLang="en-US" sz="2000" dirty="0" smtClean="0"/>
              <a:t>所以字段列表中，要用“表名</a:t>
            </a:r>
            <a:r>
              <a:rPr lang="en-US" altLang="zh-CN" sz="2000" dirty="0" smtClean="0"/>
              <a:t>.</a:t>
            </a:r>
            <a:r>
              <a:rPr lang="zh-CN" altLang="en-US" sz="2000" dirty="0" smtClean="0"/>
              <a:t>字段名”的方式，指明字段名是哪个表的；条件中，也</a:t>
            </a:r>
            <a:r>
              <a:rPr lang="zh-CN" altLang="en-US" sz="2000" dirty="0"/>
              <a:t>要用“表名</a:t>
            </a:r>
            <a:r>
              <a:rPr lang="en-US" altLang="zh-CN" sz="2000" dirty="0"/>
              <a:t>.</a:t>
            </a:r>
            <a:r>
              <a:rPr lang="zh-CN" altLang="en-US" sz="2000" dirty="0"/>
              <a:t>字段名”的</a:t>
            </a:r>
            <a:r>
              <a:rPr lang="zh-CN" altLang="en-US" sz="2000" dirty="0" smtClean="0"/>
              <a:t>方式。</a:t>
            </a:r>
            <a:endParaRPr lang="en-US" altLang="zh-CN" sz="2000" dirty="0" smtClean="0"/>
          </a:p>
          <a:p>
            <a:endParaRPr lang="en-US" altLang="zh-CN" sz="2000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1679659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fontScale="85000" lnSpcReduction="10000"/>
          </a:bodyPr>
          <a:lstStyle/>
          <a:p>
            <a:r>
              <a:rPr lang="zh-CN" altLang="en-US" sz="2600" dirty="0" smtClean="0"/>
              <a:t>（</a:t>
            </a:r>
            <a:r>
              <a:rPr lang="en-US" altLang="zh-CN" sz="2600" dirty="0" smtClean="0"/>
              <a:t>2</a:t>
            </a:r>
            <a:r>
              <a:rPr lang="zh-CN" altLang="en-US" sz="2600" dirty="0" smtClean="0"/>
              <a:t>）如果没有</a:t>
            </a:r>
            <a:r>
              <a:rPr lang="en-US" altLang="zh-CN" sz="2600" dirty="0" smtClean="0"/>
              <a:t>on</a:t>
            </a:r>
            <a:r>
              <a:rPr lang="zh-CN" altLang="en-US" sz="2600" dirty="0" smtClean="0"/>
              <a:t>，则等同与交叉连接</a:t>
            </a:r>
            <a:endParaRPr lang="en-US" altLang="zh-CN" sz="2600" dirty="0" smtClean="0"/>
          </a:p>
          <a:p>
            <a:r>
              <a:rPr lang="en-US" altLang="zh-CN" sz="2600" dirty="0" smtClean="0"/>
              <a:t>select </a:t>
            </a:r>
            <a:r>
              <a:rPr lang="en-US" altLang="zh-CN" sz="2600" dirty="0"/>
              <a:t>* from l join r</a:t>
            </a:r>
            <a:r>
              <a:rPr lang="en-US" altLang="zh-CN" sz="2600" dirty="0" smtClean="0"/>
              <a:t>;</a:t>
            </a:r>
          </a:p>
          <a:p>
            <a:r>
              <a:rPr lang="zh-CN" altLang="en-US" sz="2600" dirty="0" smtClean="0"/>
              <a:t>（</a:t>
            </a:r>
            <a:r>
              <a:rPr lang="en-US" altLang="zh-CN" sz="2600" dirty="0" smtClean="0"/>
              <a:t>3</a:t>
            </a:r>
            <a:r>
              <a:rPr lang="zh-CN" altLang="en-US" sz="2600" dirty="0" smtClean="0"/>
              <a:t>）如果</a:t>
            </a:r>
            <a:r>
              <a:rPr lang="en-US" altLang="zh-CN" sz="2600" dirty="0" smtClean="0"/>
              <a:t>2</a:t>
            </a:r>
            <a:r>
              <a:rPr lang="zh-CN" altLang="en-US" sz="2600" dirty="0" smtClean="0"/>
              <a:t>个表中没有相同名称的字段名，字段列表也可以用</a:t>
            </a:r>
            <a:r>
              <a:rPr lang="en-US" altLang="zh-CN" sz="2600" dirty="0" smtClean="0"/>
              <a:t>*</a:t>
            </a:r>
            <a:r>
              <a:rPr lang="zh-CN" altLang="en-US" sz="2600" dirty="0" smtClean="0"/>
              <a:t>，则列出</a:t>
            </a:r>
            <a:r>
              <a:rPr lang="en-US" altLang="zh-CN" sz="2600" dirty="0" smtClean="0"/>
              <a:t>2</a:t>
            </a:r>
            <a:r>
              <a:rPr lang="zh-CN" altLang="en-US" sz="2600" dirty="0" smtClean="0"/>
              <a:t>个表的所有字段。</a:t>
            </a:r>
            <a:endParaRPr lang="en-US" altLang="zh-CN" sz="2600" dirty="0" smtClean="0"/>
          </a:p>
          <a:p>
            <a:r>
              <a:rPr lang="en-US" altLang="zh-CN" sz="2600" dirty="0"/>
              <a:t>select * from l join r on a&gt;1</a:t>
            </a:r>
            <a:r>
              <a:rPr lang="en-US" altLang="zh-CN" sz="2600" dirty="0" smtClean="0"/>
              <a:t>;</a:t>
            </a:r>
          </a:p>
          <a:p>
            <a:r>
              <a:rPr lang="zh-CN" altLang="en-US" sz="2600" dirty="0" smtClean="0"/>
              <a:t>或者：</a:t>
            </a:r>
            <a:r>
              <a:rPr lang="en-US" altLang="zh-CN" sz="2600" dirty="0" smtClean="0"/>
              <a:t>select </a:t>
            </a:r>
            <a:r>
              <a:rPr lang="en-US" altLang="zh-CN" sz="2600" dirty="0"/>
              <a:t>* from </a:t>
            </a:r>
            <a:r>
              <a:rPr lang="en-US" altLang="zh-CN" sz="2600" dirty="0" err="1"/>
              <a:t>l,r</a:t>
            </a:r>
            <a:r>
              <a:rPr lang="en-US" altLang="zh-CN" sz="2600" dirty="0"/>
              <a:t> where a&gt;1;</a:t>
            </a:r>
            <a:endParaRPr lang="en-US" altLang="zh-CN" sz="2600" dirty="0" smtClean="0"/>
          </a:p>
          <a:p>
            <a:r>
              <a:rPr lang="zh-CN" altLang="en-US" sz="2600" dirty="0" smtClean="0"/>
              <a:t>（</a:t>
            </a:r>
            <a:r>
              <a:rPr lang="en-US" altLang="zh-CN" sz="2600" dirty="0"/>
              <a:t>4</a:t>
            </a:r>
            <a:r>
              <a:rPr lang="zh-CN" altLang="en-US" sz="2600" dirty="0"/>
              <a:t>）如果</a:t>
            </a:r>
            <a:r>
              <a:rPr lang="en-US" altLang="zh-CN" sz="2600" dirty="0"/>
              <a:t>2</a:t>
            </a:r>
            <a:r>
              <a:rPr lang="zh-CN" altLang="en-US" sz="2600" dirty="0"/>
              <a:t>个表中没有相同名称的字段名，字段列表也</a:t>
            </a:r>
            <a:r>
              <a:rPr lang="zh-CN" altLang="en-US" sz="2600" dirty="0" smtClean="0"/>
              <a:t>可以不用“表名</a:t>
            </a:r>
            <a:r>
              <a:rPr lang="en-US" altLang="zh-CN" sz="2600" dirty="0" smtClean="0"/>
              <a:t>.</a:t>
            </a:r>
            <a:r>
              <a:rPr lang="zh-CN" altLang="en-US" sz="2600" dirty="0" smtClean="0"/>
              <a:t>字段名”的方式。</a:t>
            </a:r>
            <a:endParaRPr lang="en-US" altLang="zh-CN" sz="2600" dirty="0" smtClean="0"/>
          </a:p>
          <a:p>
            <a:r>
              <a:rPr lang="en-US" altLang="zh-CN" sz="2600" dirty="0"/>
              <a:t>select A,B,C from l join r on a&gt;1 and c='8';</a:t>
            </a:r>
          </a:p>
          <a:p>
            <a:r>
              <a:rPr lang="en-US" altLang="zh-CN" sz="2600" dirty="0"/>
              <a:t>select A,B,C from </a:t>
            </a:r>
            <a:r>
              <a:rPr lang="en-US" altLang="zh-CN" sz="2600" dirty="0" err="1"/>
              <a:t>l,r</a:t>
            </a:r>
            <a:r>
              <a:rPr lang="en-US" altLang="zh-CN" sz="2600" dirty="0"/>
              <a:t> where a&gt;1 and c='8</a:t>
            </a:r>
            <a:r>
              <a:rPr lang="en-US" altLang="zh-CN" sz="2600" dirty="0" smtClean="0"/>
              <a:t>';</a:t>
            </a:r>
          </a:p>
          <a:p>
            <a:r>
              <a:rPr lang="zh-CN" altLang="en-US" sz="2600" dirty="0" smtClean="0"/>
              <a:t>（</a:t>
            </a:r>
            <a:r>
              <a:rPr lang="en-US" altLang="zh-CN" sz="2600" dirty="0" smtClean="0"/>
              <a:t>5</a:t>
            </a:r>
            <a:r>
              <a:rPr lang="zh-CN" altLang="en-US" sz="2600" dirty="0" smtClean="0"/>
              <a:t>）</a:t>
            </a:r>
            <a:r>
              <a:rPr lang="en-US" altLang="zh-CN" sz="2600" dirty="0" smtClean="0"/>
              <a:t>on</a:t>
            </a:r>
            <a:r>
              <a:rPr lang="zh-CN" altLang="en-US" sz="2600" dirty="0" smtClean="0"/>
              <a:t>和</a:t>
            </a:r>
            <a:r>
              <a:rPr lang="en-US" altLang="zh-CN" sz="2600" dirty="0" smtClean="0"/>
              <a:t>where</a:t>
            </a:r>
            <a:r>
              <a:rPr lang="zh-CN" altLang="en-US" sz="2600" dirty="0" smtClean="0"/>
              <a:t>同时用，相当于并且的关系。</a:t>
            </a:r>
            <a:endParaRPr lang="en-US" altLang="zh-CN" sz="2600" dirty="0" smtClean="0"/>
          </a:p>
          <a:p>
            <a:r>
              <a:rPr lang="en-US" altLang="zh-CN" sz="2600" dirty="0"/>
              <a:t>select * from l join r on a&gt;1 where c='8</a:t>
            </a:r>
            <a:r>
              <a:rPr lang="en-US" altLang="zh-CN" sz="2600" dirty="0" smtClean="0"/>
              <a:t>';</a:t>
            </a:r>
          </a:p>
          <a:p>
            <a:r>
              <a:rPr lang="zh-CN" altLang="en-US" sz="2600" dirty="0" smtClean="0"/>
              <a:t>等同于</a:t>
            </a:r>
            <a:r>
              <a:rPr lang="en-US" altLang="zh-CN" sz="2600" dirty="0" smtClean="0"/>
              <a:t>select * </a:t>
            </a:r>
            <a:r>
              <a:rPr lang="en-US" altLang="zh-CN" sz="2600" dirty="0"/>
              <a:t>from l join r on a&gt;1 and c='8';</a:t>
            </a:r>
          </a:p>
          <a:p>
            <a:endParaRPr lang="en-US" altLang="zh-CN" sz="2800" dirty="0" smtClean="0"/>
          </a:p>
          <a:p>
            <a:endParaRPr lang="en-US" altLang="zh-CN" sz="2800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8816311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904656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dirty="0" smtClean="0"/>
              <a:t>4</a:t>
            </a:r>
            <a:r>
              <a:rPr lang="zh-CN" altLang="en-US" dirty="0" smtClean="0"/>
              <a:t>）分类</a:t>
            </a:r>
            <a:endParaRPr lang="en-US" altLang="zh-CN" dirty="0" smtClean="0"/>
          </a:p>
          <a:p>
            <a:r>
              <a:rPr lang="zh-CN" altLang="en-US" sz="2400" dirty="0" smtClean="0"/>
              <a:t>内连接包括</a:t>
            </a:r>
            <a:r>
              <a:rPr lang="en-US" altLang="zh-CN" sz="2400" dirty="0" smtClean="0"/>
              <a:t>3</a:t>
            </a:r>
            <a:r>
              <a:rPr lang="zh-CN" altLang="en-US" sz="2400" dirty="0" smtClean="0"/>
              <a:t>种类型：</a:t>
            </a:r>
            <a:endParaRPr lang="en-US" altLang="zh-CN" sz="2400" dirty="0" smtClean="0"/>
          </a:p>
          <a:p>
            <a:r>
              <a:rPr lang="zh-CN" altLang="en-US" sz="2400" dirty="0" smtClean="0"/>
              <a:t>等值连接、非等值连接、自然连接</a:t>
            </a:r>
            <a:endParaRPr lang="en-US" altLang="zh-CN" sz="2400" dirty="0" smtClean="0"/>
          </a:p>
          <a:p>
            <a:r>
              <a:rPr lang="zh-CN" altLang="en-US" sz="2400" dirty="0" smtClean="0"/>
              <a:t>（</a:t>
            </a:r>
            <a:r>
              <a:rPr lang="en-US" altLang="zh-CN" sz="2400" dirty="0" smtClean="0"/>
              <a:t>1</a:t>
            </a:r>
            <a:r>
              <a:rPr lang="zh-CN" altLang="en-US" sz="2400" dirty="0" smtClean="0"/>
              <a:t>）</a:t>
            </a:r>
            <a:r>
              <a:rPr lang="zh-CN" altLang="en-US" sz="2400" dirty="0" smtClean="0">
                <a:solidFill>
                  <a:srgbClr val="FF0000"/>
                </a:solidFill>
              </a:rPr>
              <a:t>等值连接</a:t>
            </a:r>
            <a:r>
              <a:rPr lang="zh-CN" altLang="en-US" sz="2400" dirty="0" smtClean="0"/>
              <a:t>：             （是使用较多的多表查询）</a:t>
            </a:r>
            <a:endParaRPr lang="en-US" altLang="zh-CN" sz="2400" dirty="0" smtClean="0"/>
          </a:p>
          <a:p>
            <a:r>
              <a:rPr lang="zh-CN" altLang="en-US" sz="2400" dirty="0" smtClean="0"/>
              <a:t>连接条件使用等于（</a:t>
            </a:r>
            <a:r>
              <a:rPr lang="en-US" altLang="zh-CN" sz="2400" dirty="0" smtClean="0"/>
              <a:t>=</a:t>
            </a:r>
            <a:r>
              <a:rPr lang="zh-CN" altLang="en-US" sz="2400" dirty="0" smtClean="0"/>
              <a:t>）来比较连接字段的值。</a:t>
            </a:r>
            <a:endParaRPr lang="en-US" altLang="zh-CN" sz="2400" dirty="0" smtClean="0"/>
          </a:p>
          <a:p>
            <a:r>
              <a:rPr lang="zh-CN" altLang="en-US" sz="2400" dirty="0" smtClean="0">
                <a:solidFill>
                  <a:srgbClr val="FF0000"/>
                </a:solidFill>
              </a:rPr>
              <a:t>通常采用“左表</a:t>
            </a:r>
            <a:r>
              <a:rPr lang="en-US" altLang="zh-CN" sz="2400" dirty="0" smtClean="0">
                <a:solidFill>
                  <a:srgbClr val="FF0000"/>
                </a:solidFill>
              </a:rPr>
              <a:t>.</a:t>
            </a:r>
            <a:r>
              <a:rPr lang="zh-CN" altLang="en-US" sz="2400" dirty="0" smtClean="0">
                <a:solidFill>
                  <a:srgbClr val="FF0000"/>
                </a:solidFill>
              </a:rPr>
              <a:t>字段</a:t>
            </a:r>
            <a:r>
              <a:rPr lang="en-US" altLang="zh-CN" sz="2400" dirty="0" smtClean="0">
                <a:solidFill>
                  <a:srgbClr val="FF0000"/>
                </a:solidFill>
              </a:rPr>
              <a:t>1=</a:t>
            </a:r>
            <a:r>
              <a:rPr lang="zh-CN" altLang="en-US" sz="2400" dirty="0" smtClean="0">
                <a:solidFill>
                  <a:srgbClr val="FF0000"/>
                </a:solidFill>
              </a:rPr>
              <a:t>右表</a:t>
            </a:r>
            <a:r>
              <a:rPr lang="en-US" altLang="zh-CN" sz="2400" dirty="0" smtClean="0">
                <a:solidFill>
                  <a:srgbClr val="FF0000"/>
                </a:solidFill>
              </a:rPr>
              <a:t>.</a:t>
            </a:r>
            <a:r>
              <a:rPr lang="zh-CN" altLang="en-US" sz="2400" dirty="0" smtClean="0">
                <a:solidFill>
                  <a:srgbClr val="FF0000"/>
                </a:solidFill>
              </a:rPr>
              <a:t>字段</a:t>
            </a:r>
            <a:r>
              <a:rPr lang="en-US" altLang="zh-CN" sz="2400" dirty="0" smtClean="0">
                <a:solidFill>
                  <a:srgbClr val="FF0000"/>
                </a:solidFill>
              </a:rPr>
              <a:t>2</a:t>
            </a:r>
            <a:r>
              <a:rPr lang="zh-CN" altLang="en-US" sz="2400" dirty="0" smtClean="0">
                <a:solidFill>
                  <a:srgbClr val="FF0000"/>
                </a:solidFill>
              </a:rPr>
              <a:t>”形式</a:t>
            </a:r>
            <a:r>
              <a:rPr lang="zh-CN" altLang="en-US" sz="2400" dirty="0" smtClean="0"/>
              <a:t>。</a:t>
            </a:r>
            <a:endParaRPr lang="en-US" altLang="zh-CN" sz="2400" dirty="0" smtClean="0"/>
          </a:p>
          <a:p>
            <a:r>
              <a:rPr lang="en-US" altLang="zh-CN" sz="2400" dirty="0"/>
              <a:t>select </a:t>
            </a:r>
            <a:r>
              <a:rPr lang="en-US" altLang="zh-CN" sz="2400" dirty="0" err="1"/>
              <a:t>classname,stuname,pwd</a:t>
            </a:r>
            <a:r>
              <a:rPr lang="en-US" altLang="zh-CN" sz="2400" dirty="0"/>
              <a:t> from student join class on </a:t>
            </a:r>
            <a:r>
              <a:rPr lang="en-US" altLang="zh-CN" sz="2400" dirty="0" err="1"/>
              <a:t>student.classno</a:t>
            </a:r>
            <a:r>
              <a:rPr lang="en-US" altLang="zh-CN" sz="2400" dirty="0"/>
              <a:t>=</a:t>
            </a:r>
            <a:r>
              <a:rPr lang="en-US" altLang="zh-CN" sz="2400" dirty="0" err="1"/>
              <a:t>class.ClassNo</a:t>
            </a:r>
            <a:r>
              <a:rPr lang="en-US" altLang="zh-CN" sz="2400" dirty="0" smtClean="0"/>
              <a:t>;</a:t>
            </a:r>
          </a:p>
          <a:p>
            <a:r>
              <a:rPr lang="zh-CN" altLang="en-US" sz="2400" dirty="0" smtClean="0"/>
              <a:t>或：</a:t>
            </a:r>
            <a:r>
              <a:rPr lang="en-US" altLang="zh-CN" sz="2400" dirty="0"/>
              <a:t>select </a:t>
            </a:r>
            <a:r>
              <a:rPr lang="en-US" altLang="zh-CN" sz="2400" dirty="0" err="1"/>
              <a:t>classname,stuname,pwd</a:t>
            </a:r>
            <a:r>
              <a:rPr lang="en-US" altLang="zh-CN" sz="2400" dirty="0"/>
              <a:t> from student, class where </a:t>
            </a:r>
            <a:r>
              <a:rPr lang="en-US" altLang="zh-CN" sz="2400" dirty="0" err="1"/>
              <a:t>student.classno</a:t>
            </a:r>
            <a:r>
              <a:rPr lang="en-US" altLang="zh-CN" sz="2400" dirty="0"/>
              <a:t>=</a:t>
            </a:r>
            <a:r>
              <a:rPr lang="en-US" altLang="zh-CN" sz="2400" dirty="0" err="1"/>
              <a:t>class.ClassNo</a:t>
            </a:r>
            <a:r>
              <a:rPr lang="en-US" altLang="zh-CN" sz="2400" dirty="0" smtClean="0"/>
              <a:t>;</a:t>
            </a:r>
          </a:p>
          <a:p>
            <a:endParaRPr lang="en-US" altLang="zh-CN" sz="2400" dirty="0" smtClean="0"/>
          </a:p>
          <a:p>
            <a:r>
              <a:rPr lang="zh-CN" altLang="en-US" sz="2400" dirty="0" smtClean="0"/>
              <a:t>注：如果在</a:t>
            </a:r>
            <a:r>
              <a:rPr lang="en-US" altLang="zh-CN" sz="2400" dirty="0" smtClean="0"/>
              <a:t>select</a:t>
            </a:r>
            <a:r>
              <a:rPr lang="zh-CN" altLang="en-US" sz="2400" dirty="0" smtClean="0"/>
              <a:t>字段列表中有</a:t>
            </a:r>
            <a:r>
              <a:rPr lang="en-US" altLang="zh-CN" sz="2400" dirty="0" err="1" smtClean="0"/>
              <a:t>classno</a:t>
            </a:r>
            <a:r>
              <a:rPr lang="zh-CN" altLang="en-US" sz="2400" dirty="0" smtClean="0"/>
              <a:t>，则要使用</a:t>
            </a:r>
            <a:endParaRPr lang="en-US" altLang="zh-CN" sz="2400" dirty="0" smtClean="0"/>
          </a:p>
          <a:p>
            <a:r>
              <a:rPr lang="en-US" altLang="zh-CN" sz="2400" dirty="0" err="1" smtClean="0"/>
              <a:t>classno.student</a:t>
            </a:r>
            <a:r>
              <a:rPr lang="zh-CN" altLang="en-US" sz="2400" dirty="0" smtClean="0"/>
              <a:t>或</a:t>
            </a:r>
            <a:r>
              <a:rPr lang="en-US" altLang="zh-CN" sz="2400" dirty="0" err="1"/>
              <a:t>class.ClassNo</a:t>
            </a:r>
            <a:r>
              <a:rPr lang="zh-CN" altLang="en-US" sz="2400" dirty="0" smtClean="0"/>
              <a:t>的形式。</a:t>
            </a:r>
            <a:endParaRPr lang="en-US" altLang="zh-CN" sz="2400" dirty="0" smtClean="0"/>
          </a:p>
          <a:p>
            <a:endParaRPr lang="en-US" altLang="zh-CN" sz="2400" dirty="0" smtClean="0"/>
          </a:p>
          <a:p>
            <a:r>
              <a:rPr lang="zh-CN" altLang="en-US" sz="2400" dirty="0"/>
              <a:t>语句</a:t>
            </a:r>
            <a:r>
              <a:rPr lang="en-US" altLang="zh-CN" sz="2400" dirty="0"/>
              <a:t>select * from l join r on a=c ; </a:t>
            </a:r>
            <a:r>
              <a:rPr lang="zh-CN" altLang="en-US" sz="2400" dirty="0"/>
              <a:t>也是等值</a:t>
            </a:r>
            <a:r>
              <a:rPr lang="zh-CN" altLang="en-US" sz="2400" dirty="0" smtClean="0"/>
              <a:t>连接。</a:t>
            </a:r>
            <a:endParaRPr lang="en-US" altLang="zh-CN" sz="2400" dirty="0" smtClean="0"/>
          </a:p>
          <a:p>
            <a:endParaRPr lang="en-US" altLang="zh-CN" sz="2400" dirty="0" smtClean="0"/>
          </a:p>
          <a:p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902325708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80720"/>
          </a:xfrm>
        </p:spPr>
        <p:txBody>
          <a:bodyPr/>
          <a:lstStyle/>
          <a:p>
            <a:r>
              <a:rPr lang="zh-CN" altLang="en-US" sz="1800" dirty="0" smtClean="0"/>
              <a:t>（</a:t>
            </a:r>
            <a:r>
              <a:rPr lang="en-US" altLang="zh-CN" sz="1800" dirty="0" smtClean="0"/>
              <a:t>2</a:t>
            </a:r>
            <a:r>
              <a:rPr lang="zh-CN" altLang="en-US" sz="1800" dirty="0" smtClean="0"/>
              <a:t>）非等值连接</a:t>
            </a:r>
            <a:endParaRPr lang="en-US" altLang="zh-CN" sz="1800" dirty="0" smtClean="0"/>
          </a:p>
          <a:p>
            <a:r>
              <a:rPr lang="zh-CN" altLang="en-US" sz="1800" dirty="0"/>
              <a:t>连接条件</a:t>
            </a:r>
            <a:r>
              <a:rPr lang="zh-CN" altLang="en-US" sz="1800" dirty="0" smtClean="0"/>
              <a:t>使用除等于之外的比较运算符（</a:t>
            </a:r>
            <a:r>
              <a:rPr lang="en-US" altLang="zh-CN" sz="1800" dirty="0" smtClean="0"/>
              <a:t>&lt;</a:t>
            </a:r>
            <a:r>
              <a:rPr lang="zh-CN" altLang="en-US" sz="1800" dirty="0" smtClean="0"/>
              <a:t>、</a:t>
            </a:r>
            <a:r>
              <a:rPr lang="en-US" altLang="zh-CN" sz="1800" dirty="0" smtClean="0"/>
              <a:t>&gt;</a:t>
            </a:r>
            <a:r>
              <a:rPr lang="zh-CN" altLang="en-US" sz="1800" dirty="0" smtClean="0"/>
              <a:t>、</a:t>
            </a:r>
            <a:r>
              <a:rPr lang="en-US" altLang="zh-CN" sz="1800" dirty="0" smtClean="0"/>
              <a:t>&lt;=</a:t>
            </a:r>
            <a:r>
              <a:rPr lang="zh-CN" altLang="en-US" sz="1800" dirty="0" smtClean="0"/>
              <a:t>、</a:t>
            </a:r>
            <a:r>
              <a:rPr lang="en-US" altLang="zh-CN" sz="1800" dirty="0" smtClean="0"/>
              <a:t>&gt;=</a:t>
            </a:r>
            <a:r>
              <a:rPr lang="zh-CN" altLang="en-US" sz="1800" dirty="0" smtClean="0"/>
              <a:t>、</a:t>
            </a:r>
            <a:r>
              <a:rPr lang="en-US" altLang="zh-CN" sz="1800" dirty="0" smtClean="0"/>
              <a:t>!=</a:t>
            </a:r>
            <a:r>
              <a:rPr lang="zh-CN" altLang="en-US" sz="1800" dirty="0" smtClean="0"/>
              <a:t>等）来</a:t>
            </a:r>
            <a:r>
              <a:rPr lang="zh-CN" altLang="en-US" sz="1800" dirty="0"/>
              <a:t>比较连接字段的值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r>
              <a:rPr lang="zh-CN" altLang="en-US" sz="1800" dirty="0" smtClean="0"/>
              <a:t>例：先修改一下</a:t>
            </a:r>
            <a:r>
              <a:rPr lang="en-US" altLang="zh-CN" sz="1800" dirty="0" smtClean="0"/>
              <a:t>r</a:t>
            </a:r>
            <a:r>
              <a:rPr lang="zh-CN" altLang="en-US" sz="1800" dirty="0" smtClean="0"/>
              <a:t>表的数据，以便观察</a:t>
            </a:r>
            <a:endParaRPr lang="en-US" altLang="zh-CN" sz="1800" dirty="0" smtClean="0"/>
          </a:p>
          <a:p>
            <a:r>
              <a:rPr lang="pt-BR" altLang="zh-CN" sz="1800" dirty="0"/>
              <a:t>update r set e='2</a:t>
            </a:r>
            <a:r>
              <a:rPr lang="pt-BR" altLang="zh-CN" sz="1800" dirty="0" smtClean="0"/>
              <a:t>';</a:t>
            </a:r>
          </a:p>
          <a:p>
            <a:r>
              <a:rPr lang="zh-CN" altLang="en-US" sz="1800" dirty="0" smtClean="0"/>
              <a:t>再使用非等值连接观察结果：</a:t>
            </a:r>
            <a:endParaRPr lang="en-US" altLang="zh-CN" sz="1800" dirty="0" smtClean="0"/>
          </a:p>
          <a:p>
            <a:r>
              <a:rPr lang="en-US" altLang="zh-CN" sz="1800" dirty="0"/>
              <a:t>select * from l join r on b&gt;e</a:t>
            </a:r>
            <a:r>
              <a:rPr lang="en-US" altLang="zh-CN" sz="1800" dirty="0" smtClean="0"/>
              <a:t>;</a:t>
            </a:r>
          </a:p>
          <a:p>
            <a:r>
              <a:rPr lang="en-US" altLang="zh-CN" sz="1800" dirty="0"/>
              <a:t>select * from l join r on a&lt;e</a:t>
            </a:r>
            <a:r>
              <a:rPr lang="en-US" altLang="zh-CN" sz="1800" dirty="0" smtClean="0"/>
              <a:t>;</a:t>
            </a:r>
          </a:p>
          <a:p>
            <a:r>
              <a:rPr lang="zh-CN" altLang="en-US" sz="1800" dirty="0" smtClean="0"/>
              <a:t>（</a:t>
            </a:r>
            <a:r>
              <a:rPr lang="en-US" altLang="zh-CN" sz="1800" dirty="0" smtClean="0"/>
              <a:t>3</a:t>
            </a:r>
            <a:r>
              <a:rPr lang="zh-CN" altLang="en-US" sz="1800" dirty="0" smtClean="0"/>
              <a:t>）自然连接</a:t>
            </a:r>
            <a:endParaRPr lang="en-US" altLang="zh-CN" sz="1800" dirty="0" smtClean="0"/>
          </a:p>
          <a:p>
            <a:r>
              <a:rPr lang="zh-CN" altLang="en-US" sz="1800" dirty="0" smtClean="0"/>
              <a:t>与等值连接相同，但结果中不出现重复字段。</a:t>
            </a:r>
            <a:endParaRPr lang="en-US" altLang="zh-CN" sz="1800" dirty="0" smtClean="0"/>
          </a:p>
          <a:p>
            <a:r>
              <a:rPr lang="zh-CN" altLang="en-US" sz="1800" dirty="0" smtClean="0"/>
              <a:t>为便于观察，先修改一下</a:t>
            </a:r>
            <a:r>
              <a:rPr lang="en-US" altLang="zh-CN" sz="1800" dirty="0" smtClean="0"/>
              <a:t>R</a:t>
            </a:r>
            <a:r>
              <a:rPr lang="zh-CN" altLang="en-US" sz="1800" dirty="0" smtClean="0"/>
              <a:t>表的结构和数据</a:t>
            </a:r>
            <a:r>
              <a:rPr lang="en-US" altLang="zh-CN" sz="1800" dirty="0" smtClean="0"/>
              <a:t>,</a:t>
            </a:r>
            <a:r>
              <a:rPr lang="zh-CN" altLang="en-US" sz="1800" dirty="0" smtClean="0"/>
              <a:t>以便</a:t>
            </a:r>
            <a:r>
              <a:rPr lang="en-US" altLang="zh-CN" sz="1800" dirty="0" smtClean="0"/>
              <a:t>2</a:t>
            </a:r>
            <a:r>
              <a:rPr lang="zh-CN" altLang="en-US" sz="1800" dirty="0" smtClean="0"/>
              <a:t>个表有相同字段。</a:t>
            </a:r>
            <a:endParaRPr lang="en-US" altLang="zh-CN" sz="1800" dirty="0" smtClean="0"/>
          </a:p>
          <a:p>
            <a:r>
              <a:rPr lang="zh-CN" altLang="en-US" sz="1800" dirty="0" smtClean="0"/>
              <a:t>修改结构：</a:t>
            </a:r>
            <a:r>
              <a:rPr lang="en-US" altLang="zh-CN" sz="1800" dirty="0" smtClean="0"/>
              <a:t>Alter table r change E  A </a:t>
            </a:r>
            <a:r>
              <a:rPr lang="en-US" altLang="zh-CN" sz="1800" dirty="0" err="1" smtClean="0"/>
              <a:t>varchar</a:t>
            </a:r>
            <a:r>
              <a:rPr lang="en-US" altLang="zh-CN" sz="1800" dirty="0" smtClean="0"/>
              <a:t>(2);</a:t>
            </a:r>
          </a:p>
          <a:p>
            <a:r>
              <a:rPr lang="zh-CN" altLang="en-US" sz="1800" dirty="0" smtClean="0"/>
              <a:t>修改数据：</a:t>
            </a:r>
            <a:r>
              <a:rPr lang="pt-BR" altLang="zh-CN" sz="1800" dirty="0" smtClean="0"/>
              <a:t>update </a:t>
            </a:r>
            <a:r>
              <a:rPr lang="pt-BR" altLang="zh-CN" sz="1800" dirty="0"/>
              <a:t>r set </a:t>
            </a:r>
            <a:r>
              <a:rPr lang="pt-BR" altLang="zh-CN" sz="1800" dirty="0" smtClean="0"/>
              <a:t>A=‘3';</a:t>
            </a:r>
          </a:p>
          <a:p>
            <a:r>
              <a:rPr lang="zh-CN" altLang="en-US" sz="1800" dirty="0" smtClean="0"/>
              <a:t>先看等值连接（这里</a:t>
            </a:r>
            <a:r>
              <a:rPr lang="en-US" altLang="zh-CN" sz="1800" dirty="0" smtClean="0"/>
              <a:t>A</a:t>
            </a:r>
            <a:r>
              <a:rPr lang="zh-CN" altLang="en-US" sz="1800" dirty="0" smtClean="0"/>
              <a:t>在</a:t>
            </a:r>
            <a:r>
              <a:rPr lang="en-US" altLang="zh-CN" sz="1800" dirty="0" smtClean="0"/>
              <a:t>2</a:t>
            </a:r>
            <a:r>
              <a:rPr lang="zh-CN" altLang="en-US" sz="1800" dirty="0" smtClean="0"/>
              <a:t>个表中都有，故用表名</a:t>
            </a:r>
            <a:r>
              <a:rPr lang="en-US" altLang="zh-CN" sz="1800" dirty="0" smtClean="0"/>
              <a:t>.</a:t>
            </a:r>
            <a:r>
              <a:rPr lang="zh-CN" altLang="en-US" sz="1800" dirty="0" smtClean="0"/>
              <a:t>字段名方式）</a:t>
            </a:r>
            <a:endParaRPr lang="pt-BR" altLang="zh-CN" sz="1800" dirty="0" smtClean="0"/>
          </a:p>
          <a:p>
            <a:r>
              <a:rPr lang="en-US" altLang="zh-CN" sz="1800" dirty="0"/>
              <a:t>select L.A, B,C,D,R.A as '</a:t>
            </a:r>
            <a:r>
              <a:rPr lang="en-US" altLang="zh-CN" sz="1800" dirty="0" err="1"/>
              <a:t>ra</a:t>
            </a:r>
            <a:r>
              <a:rPr lang="en-US" altLang="zh-CN" sz="1800" dirty="0"/>
              <a:t>' from L join R on R.A=L.A</a:t>
            </a:r>
            <a:r>
              <a:rPr lang="en-US" altLang="zh-CN" sz="1800" dirty="0" smtClean="0"/>
              <a:t>;</a:t>
            </a:r>
          </a:p>
          <a:p>
            <a:r>
              <a:rPr lang="zh-CN" altLang="en-US" sz="1800" dirty="0" smtClean="0"/>
              <a:t>再看自然连接：</a:t>
            </a:r>
            <a:r>
              <a:rPr lang="en-US" altLang="zh-CN" sz="1800" dirty="0"/>
              <a:t>select L.A, B,C,D from L join R on R.A=L.A;</a:t>
            </a:r>
            <a:endParaRPr lang="pt-BR" altLang="zh-CN" sz="1800" dirty="0"/>
          </a:p>
          <a:p>
            <a:endParaRPr lang="en-US" altLang="zh-CN" sz="2000" dirty="0" smtClean="0"/>
          </a:p>
          <a:p>
            <a:endParaRPr lang="zh-CN" altLang="en-US" sz="20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832130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64096"/>
          </a:xfrm>
        </p:spPr>
        <p:txBody>
          <a:bodyPr>
            <a:normAutofit/>
          </a:bodyPr>
          <a:lstStyle/>
          <a:p>
            <a:r>
              <a:rPr lang="en-US" altLang="zh-CN" sz="3200" dirty="0" smtClean="0"/>
              <a:t>3</a:t>
            </a:r>
            <a:r>
              <a:rPr lang="zh-CN" altLang="en-US" sz="3200" dirty="0" smtClean="0"/>
              <a:t>、外连接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 fontScale="55000" lnSpcReduction="20000"/>
          </a:bodyPr>
          <a:lstStyle/>
          <a:p>
            <a:r>
              <a:rPr lang="zh-CN" altLang="en-US" sz="2400" dirty="0" smtClean="0"/>
              <a:t>外连接，将</a:t>
            </a:r>
            <a:r>
              <a:rPr lang="en-US" altLang="zh-CN" sz="2400" dirty="0" smtClean="0"/>
              <a:t>2</a:t>
            </a:r>
            <a:r>
              <a:rPr lang="zh-CN" altLang="en-US" sz="2400" dirty="0" smtClean="0"/>
              <a:t>个表分为主表和从表。</a:t>
            </a:r>
            <a:endParaRPr lang="en-US" altLang="zh-CN" sz="2400" dirty="0" smtClean="0"/>
          </a:p>
          <a:p>
            <a:r>
              <a:rPr lang="zh-CN" altLang="en-US" sz="2400" dirty="0" smtClean="0"/>
              <a:t>以主表中的每行数据去匹配从表中的数据。</a:t>
            </a:r>
            <a:endParaRPr lang="en-US" altLang="zh-CN" sz="2400" dirty="0" smtClean="0"/>
          </a:p>
          <a:p>
            <a:r>
              <a:rPr lang="zh-CN" altLang="en-US" sz="2400" dirty="0" smtClean="0"/>
              <a:t>语法：</a:t>
            </a:r>
            <a:r>
              <a:rPr lang="en-US" altLang="zh-CN" sz="2400" dirty="0" err="1" smtClean="0"/>
              <a:t>seelct</a:t>
            </a:r>
            <a:r>
              <a:rPr lang="en-US" altLang="zh-CN" sz="2400" dirty="0" smtClean="0"/>
              <a:t>  </a:t>
            </a:r>
            <a:r>
              <a:rPr lang="zh-CN" altLang="en-US" sz="2400" dirty="0" smtClean="0"/>
              <a:t>字段列表  </a:t>
            </a:r>
            <a:r>
              <a:rPr lang="en-US" altLang="zh-CN" sz="2400" dirty="0" smtClean="0"/>
              <a:t>from  </a:t>
            </a:r>
            <a:r>
              <a:rPr lang="zh-CN" altLang="en-US" sz="2400" dirty="0" smtClean="0"/>
              <a:t>左表  </a:t>
            </a:r>
            <a:r>
              <a:rPr lang="en-US" altLang="zh-CN" sz="2400" dirty="0" err="1" smtClean="0"/>
              <a:t>left|right</a:t>
            </a:r>
            <a:r>
              <a:rPr lang="en-US" altLang="zh-CN" sz="2400" dirty="0" smtClean="0"/>
              <a:t>  join </a:t>
            </a:r>
            <a:r>
              <a:rPr lang="zh-CN" altLang="en-US" sz="2400" dirty="0" smtClean="0"/>
              <a:t>右表  </a:t>
            </a:r>
            <a:r>
              <a:rPr lang="en-US" altLang="zh-CN" sz="2400" dirty="0" smtClean="0"/>
              <a:t>on  </a:t>
            </a:r>
            <a:r>
              <a:rPr lang="zh-CN" altLang="en-US" sz="2400" dirty="0" smtClean="0"/>
              <a:t>条件</a:t>
            </a:r>
            <a:endParaRPr lang="en-US" altLang="zh-CN" sz="2400" dirty="0" smtClean="0"/>
          </a:p>
          <a:p>
            <a:pPr marL="0" indent="0">
              <a:buNone/>
            </a:pPr>
            <a:r>
              <a:rPr lang="zh-CN" altLang="en-US" sz="2400" dirty="0" smtClean="0">
                <a:solidFill>
                  <a:srgbClr val="FF0000"/>
                </a:solidFill>
              </a:rPr>
              <a:t>注：外</a:t>
            </a:r>
            <a:r>
              <a:rPr lang="zh-CN" altLang="en-US" sz="2400" dirty="0">
                <a:solidFill>
                  <a:srgbClr val="FF0000"/>
                </a:solidFill>
              </a:rPr>
              <a:t>连接，</a:t>
            </a:r>
            <a:r>
              <a:rPr lang="zh-CN" altLang="en-US" sz="2400" dirty="0" smtClean="0">
                <a:solidFill>
                  <a:srgbClr val="FF0000"/>
                </a:solidFill>
              </a:rPr>
              <a:t>必须有</a:t>
            </a:r>
            <a:r>
              <a:rPr lang="en-US" altLang="zh-CN" sz="2400" dirty="0" smtClean="0">
                <a:solidFill>
                  <a:srgbClr val="FF0000"/>
                </a:solidFill>
              </a:rPr>
              <a:t>on</a:t>
            </a:r>
            <a:r>
              <a:rPr lang="zh-CN" altLang="en-US" sz="2400" dirty="0" smtClean="0">
                <a:solidFill>
                  <a:srgbClr val="FF0000"/>
                </a:solidFill>
              </a:rPr>
              <a:t>子句。</a:t>
            </a:r>
            <a:endParaRPr lang="en-US" altLang="zh-CN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zh-CN" altLang="en-US" sz="2400" dirty="0" smtClean="0"/>
              <a:t>外连接只适用于</a:t>
            </a:r>
            <a:r>
              <a:rPr lang="en-US" altLang="zh-CN" sz="2400" dirty="0" smtClean="0"/>
              <a:t>2</a:t>
            </a:r>
            <a:r>
              <a:rPr lang="zh-CN" altLang="en-US" sz="2400" dirty="0" smtClean="0"/>
              <a:t>个表连接，有</a:t>
            </a:r>
            <a:r>
              <a:rPr lang="en-US" altLang="zh-CN" sz="2400" dirty="0" smtClean="0"/>
              <a:t>3</a:t>
            </a:r>
            <a:r>
              <a:rPr lang="zh-CN" altLang="en-US" sz="2400" dirty="0" smtClean="0"/>
              <a:t>种方式：</a:t>
            </a:r>
            <a:endParaRPr lang="en-US" altLang="zh-CN" sz="2400" dirty="0" smtClean="0"/>
          </a:p>
          <a:p>
            <a:r>
              <a:rPr lang="zh-CN" altLang="en-US" sz="2400" dirty="0" smtClean="0"/>
              <a:t>（</a:t>
            </a:r>
            <a:r>
              <a:rPr lang="en-US" altLang="zh-CN" sz="2400" dirty="0" smtClean="0"/>
              <a:t>1</a:t>
            </a:r>
            <a:r>
              <a:rPr lang="zh-CN" altLang="en-US" sz="2400" dirty="0" smtClean="0"/>
              <a:t>）左外连接：</a:t>
            </a:r>
            <a:r>
              <a:rPr lang="en-US" altLang="zh-CN" sz="2400" dirty="0"/>
              <a:t>left join </a:t>
            </a:r>
            <a:endParaRPr lang="en-US" altLang="zh-CN" sz="2400" dirty="0" smtClean="0"/>
          </a:p>
          <a:p>
            <a:r>
              <a:rPr lang="zh-CN" altLang="en-US" sz="2400" dirty="0"/>
              <a:t>左</a:t>
            </a:r>
            <a:r>
              <a:rPr lang="zh-CN" altLang="en-US" sz="2400" dirty="0" smtClean="0"/>
              <a:t>表为主表</a:t>
            </a:r>
            <a:endParaRPr lang="en-US" altLang="zh-CN" sz="2400" dirty="0" smtClean="0"/>
          </a:p>
          <a:p>
            <a:r>
              <a:rPr lang="en-US" altLang="zh-CN" sz="2400" dirty="0"/>
              <a:t>select * from l left join r on 1</a:t>
            </a:r>
            <a:r>
              <a:rPr lang="en-US" altLang="zh-CN" sz="2400" dirty="0" smtClean="0"/>
              <a:t>;      </a:t>
            </a:r>
            <a:r>
              <a:rPr lang="zh-CN" altLang="en-US" sz="2400" dirty="0" smtClean="0"/>
              <a:t>（</a:t>
            </a:r>
            <a:r>
              <a:rPr lang="en-US" altLang="zh-CN" sz="2400" dirty="0" smtClean="0"/>
              <a:t>#on</a:t>
            </a:r>
            <a:r>
              <a:rPr lang="zh-CN" altLang="en-US" sz="2400" dirty="0" smtClean="0"/>
              <a:t>表示为真）</a:t>
            </a:r>
            <a:endParaRPr lang="en-US" altLang="zh-CN" sz="2400" dirty="0" smtClean="0"/>
          </a:p>
          <a:p>
            <a:r>
              <a:rPr lang="zh-CN" altLang="en-US" sz="2400" dirty="0" smtClean="0"/>
              <a:t>等同于：</a:t>
            </a:r>
            <a:r>
              <a:rPr lang="en-US" altLang="zh-CN" sz="2400" dirty="0"/>
              <a:t>select * from l </a:t>
            </a:r>
            <a:r>
              <a:rPr lang="en-US" altLang="zh-CN" sz="2400" dirty="0" smtClean="0"/>
              <a:t> </a:t>
            </a:r>
            <a:r>
              <a:rPr lang="en-US" altLang="zh-CN" sz="2400" dirty="0"/>
              <a:t>join r </a:t>
            </a:r>
            <a:r>
              <a:rPr lang="en-US" altLang="zh-CN" sz="2400" dirty="0" smtClean="0"/>
              <a:t>;</a:t>
            </a:r>
          </a:p>
          <a:p>
            <a:r>
              <a:rPr lang="en-US" altLang="zh-CN" sz="2400" dirty="0"/>
              <a:t>select L.A, B,C,D,R.A as '</a:t>
            </a:r>
            <a:r>
              <a:rPr lang="en-US" altLang="zh-CN" sz="2400" dirty="0" err="1"/>
              <a:t>ra</a:t>
            </a:r>
            <a:r>
              <a:rPr lang="en-US" altLang="zh-CN" sz="2400" dirty="0"/>
              <a:t>' from L  left join R on L.A=2;</a:t>
            </a:r>
          </a:p>
          <a:p>
            <a:r>
              <a:rPr lang="zh-CN" altLang="en-US" sz="2400" dirty="0" smtClean="0"/>
              <a:t>（</a:t>
            </a:r>
            <a:r>
              <a:rPr lang="en-US" altLang="zh-CN" sz="2400" dirty="0" smtClean="0"/>
              <a:t>2</a:t>
            </a:r>
            <a:r>
              <a:rPr lang="zh-CN" altLang="en-US" sz="2400" dirty="0" smtClean="0"/>
              <a:t>）右外连接：</a:t>
            </a:r>
            <a:r>
              <a:rPr lang="en-US" altLang="zh-CN" sz="2400" dirty="0" smtClean="0"/>
              <a:t>right  </a:t>
            </a:r>
            <a:r>
              <a:rPr lang="en-US" altLang="zh-CN" sz="2400" dirty="0"/>
              <a:t>join </a:t>
            </a:r>
            <a:endParaRPr lang="en-US" altLang="zh-CN" sz="2400" dirty="0" smtClean="0"/>
          </a:p>
          <a:p>
            <a:r>
              <a:rPr lang="zh-CN" altLang="en-US" sz="2400" dirty="0"/>
              <a:t>右</a:t>
            </a:r>
            <a:r>
              <a:rPr lang="zh-CN" altLang="en-US" sz="2400" dirty="0" smtClean="0"/>
              <a:t>表为主表</a:t>
            </a:r>
            <a:endParaRPr lang="en-US" altLang="zh-CN" sz="2400" dirty="0" smtClean="0"/>
          </a:p>
          <a:p>
            <a:r>
              <a:rPr lang="en-US" altLang="zh-CN" sz="2400" dirty="0"/>
              <a:t>select * from l right join r ON 1</a:t>
            </a:r>
            <a:r>
              <a:rPr lang="en-US" altLang="zh-CN" sz="2400" dirty="0" smtClean="0"/>
              <a:t>;</a:t>
            </a:r>
          </a:p>
          <a:p>
            <a:r>
              <a:rPr lang="en-US" altLang="zh-CN" sz="2400" dirty="0"/>
              <a:t>select L.A, B,C,D,R.A as '</a:t>
            </a:r>
            <a:r>
              <a:rPr lang="en-US" altLang="zh-CN" sz="2400" dirty="0" err="1"/>
              <a:t>ra</a:t>
            </a:r>
            <a:r>
              <a:rPr lang="en-US" altLang="zh-CN" sz="2400" dirty="0"/>
              <a:t>' from L  right join R on L.A=2;</a:t>
            </a:r>
          </a:p>
          <a:p>
            <a:endParaRPr lang="en-US" altLang="zh-CN" sz="2400" dirty="0"/>
          </a:p>
          <a:p>
            <a:r>
              <a:rPr lang="zh-CN" altLang="en-US" sz="2400" dirty="0" smtClean="0"/>
              <a:t>（</a:t>
            </a:r>
            <a:r>
              <a:rPr lang="en-US" altLang="zh-CN" sz="2400" dirty="0" smtClean="0"/>
              <a:t>3</a:t>
            </a:r>
            <a:r>
              <a:rPr lang="zh-CN" altLang="en-US" sz="2400" dirty="0" smtClean="0"/>
              <a:t>）全外连接：</a:t>
            </a:r>
            <a:r>
              <a:rPr lang="en-US" altLang="zh-CN" sz="2400" dirty="0" smtClean="0"/>
              <a:t>full  join</a:t>
            </a:r>
          </a:p>
          <a:p>
            <a:r>
              <a:rPr lang="zh-CN" altLang="en-US" sz="2400" dirty="0" smtClean="0"/>
              <a:t>包含符合连接条件的行外，还包括</a:t>
            </a:r>
            <a:r>
              <a:rPr lang="en-US" altLang="zh-CN" sz="2400" dirty="0" smtClean="0"/>
              <a:t>2</a:t>
            </a:r>
            <a:r>
              <a:rPr lang="zh-CN" altLang="en-US" sz="2400" dirty="0" smtClean="0"/>
              <a:t>个表的所有行。</a:t>
            </a:r>
            <a:endParaRPr lang="en-US" altLang="zh-CN" sz="2400" dirty="0" smtClean="0"/>
          </a:p>
          <a:p>
            <a:r>
              <a:rPr lang="zh-CN" altLang="en-US" sz="2400" dirty="0" smtClean="0"/>
              <a:t>但</a:t>
            </a:r>
            <a:r>
              <a:rPr lang="en-US" altLang="zh-CN" sz="2400" dirty="0" smtClean="0"/>
              <a:t>MYSQL</a:t>
            </a:r>
            <a:r>
              <a:rPr lang="zh-CN" altLang="en-US" sz="2400" dirty="0" smtClean="0"/>
              <a:t>目前不</a:t>
            </a:r>
            <a:r>
              <a:rPr lang="zh-CN" altLang="en-US" sz="2400" dirty="0"/>
              <a:t>支持出现包括</a:t>
            </a:r>
            <a:r>
              <a:rPr lang="en-US" altLang="zh-CN" sz="2400" dirty="0"/>
              <a:t>2</a:t>
            </a:r>
            <a:r>
              <a:rPr lang="zh-CN" altLang="en-US" sz="2400" dirty="0"/>
              <a:t>个表的所有</a:t>
            </a:r>
            <a:r>
              <a:rPr lang="zh-CN" altLang="en-US" sz="2400" dirty="0" smtClean="0"/>
              <a:t>行（有</a:t>
            </a:r>
            <a:r>
              <a:rPr lang="en-US" altLang="zh-CN" sz="2400" dirty="0" smtClean="0"/>
              <a:t>null</a:t>
            </a:r>
            <a:r>
              <a:rPr lang="zh-CN" altLang="en-US" sz="2400" dirty="0" smtClean="0"/>
              <a:t>的行）。</a:t>
            </a:r>
            <a:endParaRPr lang="en-US" altLang="zh-CN" sz="2400" dirty="0" smtClean="0"/>
          </a:p>
          <a:p>
            <a:r>
              <a:rPr lang="en-US" altLang="zh-CN" sz="2400" dirty="0"/>
              <a:t>select * from L  full join R on 1;</a:t>
            </a:r>
            <a:endParaRPr lang="en-US" altLang="zh-CN" sz="2400" dirty="0" smtClean="0"/>
          </a:p>
          <a:p>
            <a:endParaRPr lang="en-US" altLang="zh-CN" sz="2800" dirty="0" smtClean="0"/>
          </a:p>
          <a:p>
            <a:endParaRPr lang="en-US" altLang="zh-CN" sz="2800" dirty="0" smtClean="0"/>
          </a:p>
          <a:p>
            <a:endParaRPr lang="en-US" altLang="zh-CN" sz="2800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502072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二、联合查询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从</a:t>
            </a:r>
            <a:r>
              <a:rPr lang="zh-CN" altLang="en-US" dirty="0"/>
              <a:t>多</a:t>
            </a:r>
            <a:r>
              <a:rPr lang="zh-CN" altLang="en-US" dirty="0" smtClean="0"/>
              <a:t>个表中查询的结果，合并到一个结果集中。</a:t>
            </a:r>
            <a:endParaRPr lang="en-US" altLang="zh-CN" dirty="0" smtClean="0"/>
          </a:p>
          <a:p>
            <a:r>
              <a:rPr lang="zh-CN" altLang="en-US" dirty="0" smtClean="0"/>
              <a:t>各个表的字段列表相同或类型兼容。</a:t>
            </a:r>
            <a:endParaRPr lang="en-US" altLang="zh-CN" dirty="0" smtClean="0"/>
          </a:p>
          <a:p>
            <a:r>
              <a:rPr lang="en-US" altLang="zh-CN" dirty="0"/>
              <a:t>select </a:t>
            </a:r>
            <a:r>
              <a:rPr lang="en-US" altLang="zh-CN" dirty="0" err="1"/>
              <a:t>a,b</a:t>
            </a:r>
            <a:r>
              <a:rPr lang="en-US" altLang="zh-CN" dirty="0"/>
              <a:t> from l union select </a:t>
            </a:r>
            <a:r>
              <a:rPr lang="en-US" altLang="zh-CN" dirty="0" err="1"/>
              <a:t>c,d</a:t>
            </a:r>
            <a:r>
              <a:rPr lang="en-US" altLang="zh-CN" dirty="0"/>
              <a:t> from </a:t>
            </a:r>
            <a:r>
              <a:rPr lang="en-US" altLang="zh-CN"/>
              <a:t>r</a:t>
            </a:r>
            <a:r>
              <a:rPr lang="en-US" altLang="zh-CN" smtClean="0"/>
              <a:t>;</a:t>
            </a:r>
          </a:p>
          <a:p>
            <a:endParaRPr lang="en-US" altLang="zh-CN" dirty="0"/>
          </a:p>
          <a:p>
            <a:r>
              <a:rPr lang="en-US" altLang="zh-CN" dirty="0"/>
              <a:t>select </a:t>
            </a:r>
            <a:r>
              <a:rPr lang="en-US" altLang="zh-CN" dirty="0" err="1"/>
              <a:t>classno,classname</a:t>
            </a:r>
            <a:r>
              <a:rPr lang="en-US" altLang="zh-CN" dirty="0"/>
              <a:t> from class union select </a:t>
            </a:r>
            <a:r>
              <a:rPr lang="en-US" altLang="zh-CN" dirty="0" err="1"/>
              <a:t>classno,stuname</a:t>
            </a:r>
            <a:r>
              <a:rPr lang="en-US" altLang="zh-CN" dirty="0"/>
              <a:t> from student;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778910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zh-CN" altLang="en-US" dirty="0" smtClean="0"/>
              <a:t>三、子查询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、比较子查询</a:t>
            </a:r>
            <a:endParaRPr lang="en-US" altLang="zh-CN" dirty="0" smtClean="0"/>
          </a:p>
          <a:p>
            <a:r>
              <a:rPr lang="zh-CN" altLang="en-US" sz="2800" dirty="0" smtClean="0"/>
              <a:t>比较子查询，指在父查询与子查询之间，用比较运算符进行连接的查询。</a:t>
            </a:r>
            <a:endParaRPr lang="en-US" altLang="zh-CN" sz="2800" dirty="0" smtClean="0"/>
          </a:p>
          <a:p>
            <a:r>
              <a:rPr lang="zh-CN" altLang="en-US" sz="2800" dirty="0" smtClean="0"/>
              <a:t>在这种类型的子查询中，子查询返回的值最多只能有一个。</a:t>
            </a:r>
            <a:endParaRPr lang="en-US" altLang="zh-CN" sz="2800" dirty="0" smtClean="0"/>
          </a:p>
          <a:p>
            <a:r>
              <a:rPr lang="zh-CN" altLang="en-US" sz="2800" dirty="0" smtClean="0"/>
              <a:t>显示表</a:t>
            </a:r>
            <a:r>
              <a:rPr lang="en-US" altLang="zh-CN" sz="2800" dirty="0" smtClean="0"/>
              <a:t>student</a:t>
            </a:r>
            <a:r>
              <a:rPr lang="zh-CN" altLang="en-US" sz="2800" dirty="0" smtClean="0"/>
              <a:t>中，班级是“</a:t>
            </a:r>
            <a:r>
              <a:rPr lang="en-US" altLang="zh-CN" sz="2800" dirty="0" smtClean="0"/>
              <a:t>00</a:t>
            </a:r>
            <a:r>
              <a:rPr lang="zh-CN" altLang="en-US" sz="2800" dirty="0" smtClean="0"/>
              <a:t>电子商务”的学生</a:t>
            </a:r>
            <a:endParaRPr lang="en-US" altLang="zh-CN" sz="2800" dirty="0" smtClean="0"/>
          </a:p>
          <a:p>
            <a:r>
              <a:rPr lang="en-US" altLang="zh-CN" sz="2800" dirty="0"/>
              <a:t>select * from student where </a:t>
            </a:r>
            <a:r>
              <a:rPr lang="en-US" altLang="zh-CN" sz="2800" dirty="0" err="1"/>
              <a:t>ClassNo</a:t>
            </a:r>
            <a:r>
              <a:rPr lang="en-US" altLang="zh-CN" sz="2800" dirty="0"/>
              <a:t>=(select </a:t>
            </a:r>
            <a:r>
              <a:rPr lang="en-US" altLang="zh-CN" sz="2800" dirty="0" err="1"/>
              <a:t>classno</a:t>
            </a:r>
            <a:r>
              <a:rPr lang="en-US" altLang="zh-CN" sz="2800" dirty="0"/>
              <a:t> from class where </a:t>
            </a:r>
            <a:r>
              <a:rPr lang="en-US" altLang="zh-CN" sz="2800" dirty="0" err="1"/>
              <a:t>ClassName</a:t>
            </a:r>
            <a:r>
              <a:rPr lang="en-US" altLang="zh-CN" sz="2800" dirty="0"/>
              <a:t>='00</a:t>
            </a:r>
            <a:r>
              <a:rPr lang="zh-CN" altLang="en-US" sz="2800" dirty="0"/>
              <a:t>电子商务</a:t>
            </a:r>
            <a:r>
              <a:rPr lang="en-US" altLang="zh-CN" sz="2800" dirty="0"/>
              <a:t>');</a:t>
            </a:r>
            <a:endParaRPr lang="en-US" altLang="zh-CN" sz="2800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0298511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/>
          </a:bodyPr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、</a:t>
            </a:r>
            <a:r>
              <a:rPr lang="en-US" altLang="zh-CN" dirty="0" smtClean="0"/>
              <a:t>IN</a:t>
            </a:r>
            <a:r>
              <a:rPr lang="zh-CN" altLang="en-US" dirty="0" smtClean="0"/>
              <a:t>子查询</a:t>
            </a:r>
            <a:endParaRPr lang="en-US" altLang="zh-CN" dirty="0" smtClean="0"/>
          </a:p>
          <a:p>
            <a:r>
              <a:rPr lang="en-US" altLang="zh-CN" sz="2400" dirty="0" smtClean="0"/>
              <a:t>IN</a:t>
            </a:r>
            <a:r>
              <a:rPr lang="zh-CN" altLang="en-US" sz="2400" dirty="0" smtClean="0"/>
              <a:t>子查询，指父查询与子查询之间，用</a:t>
            </a:r>
            <a:r>
              <a:rPr lang="en-US" altLang="zh-CN" sz="2400" dirty="0" smtClean="0"/>
              <a:t>in</a:t>
            </a:r>
            <a:r>
              <a:rPr lang="zh-CN" altLang="en-US" sz="2400" dirty="0" smtClean="0"/>
              <a:t>或</a:t>
            </a:r>
            <a:r>
              <a:rPr lang="en-US" altLang="zh-CN" sz="2400" dirty="0" smtClean="0"/>
              <a:t>not in</a:t>
            </a:r>
            <a:r>
              <a:rPr lang="zh-CN" altLang="en-US" sz="2400" dirty="0" smtClean="0"/>
              <a:t>进行连接，并判断某个字段的值是否在子查询查找到的集合中。</a:t>
            </a:r>
            <a:endParaRPr lang="en-US" altLang="zh-CN" sz="2400" dirty="0" smtClean="0"/>
          </a:p>
          <a:p>
            <a:r>
              <a:rPr lang="zh-CN" altLang="en-US" sz="2400" dirty="0" smtClean="0"/>
              <a:t>如：</a:t>
            </a:r>
            <a:endParaRPr lang="en-US" altLang="zh-CN" sz="2400" dirty="0" smtClean="0"/>
          </a:p>
          <a:p>
            <a:r>
              <a:rPr lang="zh-CN" altLang="en-US" sz="2400" dirty="0" smtClean="0"/>
              <a:t>显示</a:t>
            </a:r>
            <a:r>
              <a:rPr lang="zh-CN" altLang="en-US" sz="2400" dirty="0"/>
              <a:t>表</a:t>
            </a:r>
            <a:r>
              <a:rPr lang="en-US" altLang="zh-CN" sz="2400" dirty="0"/>
              <a:t>student</a:t>
            </a:r>
            <a:r>
              <a:rPr lang="zh-CN" altLang="en-US" sz="2400" dirty="0"/>
              <a:t>中，</a:t>
            </a:r>
            <a:r>
              <a:rPr lang="zh-CN" altLang="en-US" sz="2400" dirty="0" smtClean="0"/>
              <a:t>班级名称中有“电子商务”的</a:t>
            </a:r>
            <a:r>
              <a:rPr lang="zh-CN" altLang="en-US" sz="2400" dirty="0"/>
              <a:t>学生</a:t>
            </a:r>
          </a:p>
          <a:p>
            <a:r>
              <a:rPr lang="en-US" altLang="zh-CN" sz="2400" dirty="0" smtClean="0"/>
              <a:t>select </a:t>
            </a:r>
            <a:r>
              <a:rPr lang="en-US" altLang="zh-CN" sz="2400" dirty="0"/>
              <a:t>* from student where </a:t>
            </a:r>
            <a:r>
              <a:rPr lang="en-US" altLang="zh-CN" sz="2400" dirty="0" err="1"/>
              <a:t>ClassNo</a:t>
            </a:r>
            <a:r>
              <a:rPr lang="en-US" altLang="zh-CN" sz="2400" dirty="0"/>
              <a:t> in (select </a:t>
            </a:r>
            <a:r>
              <a:rPr lang="en-US" altLang="zh-CN" sz="2400" dirty="0" err="1"/>
              <a:t>classno</a:t>
            </a:r>
            <a:r>
              <a:rPr lang="en-US" altLang="zh-CN" sz="2400" dirty="0"/>
              <a:t> from class where </a:t>
            </a:r>
            <a:r>
              <a:rPr lang="en-US" altLang="zh-CN" sz="2400" dirty="0" err="1"/>
              <a:t>ClassName</a:t>
            </a:r>
            <a:r>
              <a:rPr lang="en-US" altLang="zh-CN" sz="2400" dirty="0"/>
              <a:t> like '%</a:t>
            </a:r>
            <a:r>
              <a:rPr lang="zh-CN" altLang="en-US" sz="2400" dirty="0"/>
              <a:t>电子商务</a:t>
            </a:r>
            <a:r>
              <a:rPr lang="en-US" altLang="zh-CN" sz="2400" dirty="0" smtClean="0"/>
              <a:t>%');</a:t>
            </a:r>
          </a:p>
          <a:p>
            <a:endParaRPr lang="en-US" altLang="zh-CN" sz="2400" dirty="0" smtClean="0"/>
          </a:p>
          <a:p>
            <a:r>
              <a:rPr lang="zh-CN" altLang="en-US" sz="2400" dirty="0" smtClean="0"/>
              <a:t>班级名称中没有“电子商务”</a:t>
            </a:r>
            <a:r>
              <a:rPr lang="zh-CN" altLang="en-US" sz="2400" dirty="0"/>
              <a:t>的</a:t>
            </a:r>
            <a:r>
              <a:rPr lang="zh-CN" altLang="en-US" sz="2400" dirty="0" smtClean="0"/>
              <a:t>学生</a:t>
            </a:r>
            <a:endParaRPr lang="en-US" altLang="zh-CN" sz="2400" dirty="0"/>
          </a:p>
          <a:p>
            <a:r>
              <a:rPr lang="en-US" altLang="zh-CN" sz="2400" dirty="0"/>
              <a:t>select * from student where </a:t>
            </a:r>
            <a:r>
              <a:rPr lang="en-US" altLang="zh-CN" sz="2400" dirty="0" err="1"/>
              <a:t>ClassNo</a:t>
            </a:r>
            <a:r>
              <a:rPr lang="en-US" altLang="zh-CN" sz="2400" dirty="0"/>
              <a:t> not in (select </a:t>
            </a:r>
            <a:r>
              <a:rPr lang="en-US" altLang="zh-CN" sz="2400" dirty="0" err="1"/>
              <a:t>classno</a:t>
            </a:r>
            <a:r>
              <a:rPr lang="en-US" altLang="zh-CN" sz="2400" dirty="0"/>
              <a:t> from class where </a:t>
            </a:r>
            <a:r>
              <a:rPr lang="en-US" altLang="zh-CN" sz="2400" dirty="0" err="1"/>
              <a:t>ClassName</a:t>
            </a:r>
            <a:r>
              <a:rPr lang="en-US" altLang="zh-CN" sz="2400" dirty="0"/>
              <a:t> like '%</a:t>
            </a:r>
            <a:r>
              <a:rPr lang="zh-CN" altLang="en-US" sz="2400" dirty="0"/>
              <a:t>电子商务</a:t>
            </a:r>
            <a:r>
              <a:rPr lang="en-US" altLang="zh-CN" sz="2400" dirty="0"/>
              <a:t>%');</a:t>
            </a:r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008372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、批量比较子查询</a:t>
            </a:r>
            <a:endParaRPr lang="en-US" altLang="zh-CN" dirty="0" smtClean="0"/>
          </a:p>
          <a:p>
            <a:r>
              <a:rPr lang="zh-CN" altLang="en-US" sz="2800" dirty="0" smtClean="0"/>
              <a:t>批量比较子查询，指子查询的结果不止一个，父查询和子查询之间需要用比较运算符进行连接。</a:t>
            </a:r>
            <a:endParaRPr lang="en-US" altLang="zh-CN" sz="2800" dirty="0" smtClean="0"/>
          </a:p>
          <a:p>
            <a:endParaRPr lang="en-US" altLang="zh-CN" sz="2800" dirty="0" smtClean="0"/>
          </a:p>
          <a:p>
            <a:r>
              <a:rPr lang="zh-CN" altLang="en-US" sz="2800" dirty="0" smtClean="0"/>
              <a:t>（</a:t>
            </a:r>
            <a:r>
              <a:rPr lang="en-US" altLang="zh-CN" sz="2800" dirty="0" smtClean="0"/>
              <a:t>1</a:t>
            </a:r>
            <a:r>
              <a:rPr lang="zh-CN" altLang="en-US" sz="2800" dirty="0" smtClean="0"/>
              <a:t>）使用</a:t>
            </a:r>
            <a:r>
              <a:rPr lang="en-US" altLang="zh-CN" sz="2800" dirty="0" smtClean="0"/>
              <a:t>any</a:t>
            </a:r>
            <a:r>
              <a:rPr lang="zh-CN" altLang="en-US" sz="2800" dirty="0" smtClean="0"/>
              <a:t>谓词</a:t>
            </a:r>
            <a:endParaRPr lang="en-US" altLang="zh-CN" sz="2800" dirty="0" smtClean="0"/>
          </a:p>
          <a:p>
            <a:r>
              <a:rPr lang="zh-CN" altLang="en-US" sz="2800" dirty="0"/>
              <a:t>如：显示表</a:t>
            </a:r>
            <a:r>
              <a:rPr lang="en-US" altLang="zh-CN" sz="2800" dirty="0"/>
              <a:t>student</a:t>
            </a:r>
            <a:r>
              <a:rPr lang="zh-CN" altLang="en-US" sz="2800" dirty="0"/>
              <a:t>中，</a:t>
            </a:r>
            <a:r>
              <a:rPr lang="zh-CN" altLang="en-US" sz="2800" dirty="0" smtClean="0"/>
              <a:t>班级是‘</a:t>
            </a:r>
            <a:r>
              <a:rPr lang="en-US" altLang="zh-CN" sz="2800" dirty="0" smtClean="0"/>
              <a:t>00</a:t>
            </a:r>
            <a:r>
              <a:rPr lang="zh-CN" altLang="en-US" sz="2800" dirty="0" smtClean="0"/>
              <a:t>’级的</a:t>
            </a:r>
            <a:r>
              <a:rPr lang="zh-CN" altLang="en-US" sz="2800" dirty="0"/>
              <a:t>学生</a:t>
            </a:r>
          </a:p>
          <a:p>
            <a:r>
              <a:rPr lang="en-US" altLang="zh-CN" sz="2800" dirty="0" smtClean="0"/>
              <a:t>select </a:t>
            </a:r>
            <a:r>
              <a:rPr lang="en-US" altLang="zh-CN" sz="2800" dirty="0"/>
              <a:t>* from student where </a:t>
            </a:r>
            <a:r>
              <a:rPr lang="en-US" altLang="zh-CN" sz="2800" dirty="0" err="1"/>
              <a:t>ClassNo</a:t>
            </a:r>
            <a:r>
              <a:rPr lang="en-US" altLang="zh-CN" sz="2800" dirty="0"/>
              <a:t>=any(select </a:t>
            </a:r>
            <a:r>
              <a:rPr lang="en-US" altLang="zh-CN" sz="2800" dirty="0" err="1"/>
              <a:t>classno</a:t>
            </a:r>
            <a:r>
              <a:rPr lang="en-US" altLang="zh-CN" sz="2800" dirty="0"/>
              <a:t> from class where </a:t>
            </a:r>
            <a:r>
              <a:rPr lang="en-US" altLang="zh-CN" sz="2800" dirty="0" err="1"/>
              <a:t>ClassName</a:t>
            </a:r>
            <a:r>
              <a:rPr lang="en-US" altLang="zh-CN" sz="2800" dirty="0"/>
              <a:t> like '00</a:t>
            </a:r>
            <a:r>
              <a:rPr lang="en-US" altLang="zh-CN" sz="2800" dirty="0" smtClean="0"/>
              <a:t>%');</a:t>
            </a:r>
          </a:p>
          <a:p>
            <a:r>
              <a:rPr lang="zh-CN" altLang="en-US" sz="2800" dirty="0"/>
              <a:t>此时</a:t>
            </a:r>
            <a:r>
              <a:rPr lang="zh-CN" altLang="en-US" sz="2800" dirty="0" smtClean="0"/>
              <a:t>，</a:t>
            </a:r>
            <a:r>
              <a:rPr lang="en-US" altLang="zh-CN" sz="2800" dirty="0" smtClean="0"/>
              <a:t>student</a:t>
            </a:r>
            <a:r>
              <a:rPr lang="zh-CN" altLang="en-US" sz="2800" dirty="0"/>
              <a:t>中的</a:t>
            </a:r>
            <a:r>
              <a:rPr lang="en-US" altLang="zh-CN" sz="2800" dirty="0" err="1"/>
              <a:t>classno</a:t>
            </a:r>
            <a:r>
              <a:rPr lang="zh-CN" altLang="en-US" sz="2800" dirty="0"/>
              <a:t>，</a:t>
            </a:r>
            <a:r>
              <a:rPr lang="zh-CN" altLang="en-US" sz="2800" dirty="0" smtClean="0"/>
              <a:t>只要与子查询中有一个结果匹配（即为真），则父查询的值为真。否则，父查询为假。</a:t>
            </a:r>
            <a:endParaRPr lang="en-US" altLang="zh-CN" sz="2800" dirty="0" smtClean="0"/>
          </a:p>
          <a:p>
            <a:r>
              <a:rPr lang="zh-CN" altLang="en-US" sz="2800" dirty="0" smtClean="0"/>
              <a:t>显示结果</a:t>
            </a:r>
            <a:r>
              <a:rPr lang="en-US" altLang="zh-CN" sz="2800" dirty="0" smtClean="0"/>
              <a:t>60</a:t>
            </a:r>
            <a:r>
              <a:rPr lang="zh-CN" altLang="en-US" sz="2800" dirty="0" smtClean="0"/>
              <a:t>条记录</a:t>
            </a:r>
            <a:endParaRPr lang="en-US" altLang="zh-CN" sz="2800" dirty="0"/>
          </a:p>
          <a:p>
            <a:endParaRPr lang="en-US" altLang="zh-CN" sz="2800" dirty="0" smtClean="0"/>
          </a:p>
          <a:p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80951136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zh-CN" altLang="en-US" sz="2800" dirty="0" smtClean="0"/>
              <a:t>（</a:t>
            </a:r>
            <a:r>
              <a:rPr lang="en-US" altLang="zh-CN" sz="2800" dirty="0" smtClean="0"/>
              <a:t>2</a:t>
            </a:r>
            <a:r>
              <a:rPr lang="zh-CN" altLang="en-US" sz="2800" dirty="0" smtClean="0"/>
              <a:t>）使用</a:t>
            </a:r>
            <a:r>
              <a:rPr lang="en-US" altLang="zh-CN" sz="2800" dirty="0" smtClean="0"/>
              <a:t>all</a:t>
            </a:r>
            <a:r>
              <a:rPr lang="zh-CN" altLang="en-US" sz="2800" dirty="0" smtClean="0"/>
              <a:t>谓词</a:t>
            </a:r>
            <a:endParaRPr lang="en-US" altLang="zh-CN" sz="2800" dirty="0" smtClean="0"/>
          </a:p>
          <a:p>
            <a:r>
              <a:rPr lang="zh-CN" altLang="en-US" sz="2800" dirty="0" smtClean="0"/>
              <a:t>如</a:t>
            </a:r>
            <a:r>
              <a:rPr lang="zh-CN" altLang="en-US" sz="2800" dirty="0"/>
              <a:t>：显示表</a:t>
            </a:r>
            <a:r>
              <a:rPr lang="en-US" altLang="zh-CN" sz="2800" dirty="0"/>
              <a:t>student</a:t>
            </a:r>
            <a:r>
              <a:rPr lang="zh-CN" altLang="en-US" sz="2800" dirty="0"/>
              <a:t>中，</a:t>
            </a:r>
            <a:r>
              <a:rPr lang="zh-CN" altLang="en-US" sz="2800" dirty="0" smtClean="0"/>
              <a:t>班级不是</a:t>
            </a:r>
            <a:r>
              <a:rPr lang="zh-CN" altLang="en-US" sz="2800" dirty="0"/>
              <a:t>‘</a:t>
            </a:r>
            <a:r>
              <a:rPr lang="en-US" altLang="zh-CN" sz="2800" dirty="0"/>
              <a:t>00’</a:t>
            </a:r>
            <a:r>
              <a:rPr lang="zh-CN" altLang="en-US" sz="2800" dirty="0"/>
              <a:t>级的学生</a:t>
            </a:r>
          </a:p>
          <a:p>
            <a:r>
              <a:rPr lang="en-US" altLang="zh-CN" sz="2800" dirty="0"/>
              <a:t>select * from student where </a:t>
            </a:r>
            <a:r>
              <a:rPr lang="en-US" altLang="zh-CN" sz="2800" dirty="0" err="1" smtClean="0"/>
              <a:t>ClassNo</a:t>
            </a:r>
            <a:endParaRPr lang="en-US" altLang="zh-CN" sz="2800" dirty="0" smtClean="0"/>
          </a:p>
          <a:p>
            <a:r>
              <a:rPr lang="en-US" altLang="zh-CN" sz="2800" dirty="0" smtClean="0"/>
              <a:t>!=all(select </a:t>
            </a:r>
            <a:r>
              <a:rPr lang="en-US" altLang="zh-CN" sz="2800" dirty="0" err="1"/>
              <a:t>classno</a:t>
            </a:r>
            <a:r>
              <a:rPr lang="en-US" altLang="zh-CN" sz="2800" dirty="0"/>
              <a:t> from class where </a:t>
            </a:r>
            <a:r>
              <a:rPr lang="en-US" altLang="zh-CN" sz="2800" dirty="0" err="1"/>
              <a:t>ClassName</a:t>
            </a:r>
            <a:r>
              <a:rPr lang="en-US" altLang="zh-CN" sz="2800" dirty="0"/>
              <a:t> like '00</a:t>
            </a:r>
            <a:r>
              <a:rPr lang="en-US" altLang="zh-CN" sz="2800" dirty="0" smtClean="0"/>
              <a:t>%');</a:t>
            </a:r>
          </a:p>
          <a:p>
            <a:endParaRPr lang="en-US" altLang="zh-CN" sz="2800" dirty="0"/>
          </a:p>
          <a:p>
            <a:r>
              <a:rPr lang="zh-CN" altLang="en-US" sz="2800" dirty="0"/>
              <a:t>此时</a:t>
            </a:r>
            <a:r>
              <a:rPr lang="zh-CN" altLang="en-US" sz="2800" dirty="0" smtClean="0"/>
              <a:t>，将</a:t>
            </a:r>
            <a:r>
              <a:rPr lang="en-US" altLang="zh-CN" sz="2800" dirty="0" smtClean="0"/>
              <a:t>student</a:t>
            </a:r>
            <a:r>
              <a:rPr lang="zh-CN" altLang="en-US" sz="2800" dirty="0" smtClean="0"/>
              <a:t>中的</a:t>
            </a:r>
            <a:r>
              <a:rPr lang="en-US" altLang="zh-CN" sz="2800" dirty="0" err="1" smtClean="0"/>
              <a:t>classno</a:t>
            </a:r>
            <a:r>
              <a:rPr lang="zh-CN" altLang="en-US" sz="2800" dirty="0" smtClean="0"/>
              <a:t>，与子</a:t>
            </a:r>
            <a:r>
              <a:rPr lang="zh-CN" altLang="en-US" sz="2800" dirty="0"/>
              <a:t>查询</a:t>
            </a:r>
            <a:r>
              <a:rPr lang="zh-CN" altLang="en-US" sz="2800" dirty="0" smtClean="0"/>
              <a:t>中的结果一一比较，当都匹配时（</a:t>
            </a:r>
            <a:r>
              <a:rPr lang="zh-CN" altLang="en-US" sz="2800" dirty="0"/>
              <a:t>即为真），则父查询的值为真。否则，父查询为假。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5235256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51520" y="476672"/>
            <a:ext cx="8712968" cy="5649491"/>
          </a:xfrm>
        </p:spPr>
        <p:txBody>
          <a:bodyPr>
            <a:normAutofit fontScale="92500"/>
          </a:bodyPr>
          <a:lstStyle/>
          <a:p>
            <a:r>
              <a:rPr lang="en-US" altLang="zh-CN" dirty="0" smtClean="0"/>
              <a:t>4</a:t>
            </a:r>
            <a:r>
              <a:rPr lang="zh-CN" altLang="en-US" dirty="0" smtClean="0"/>
              <a:t>、</a:t>
            </a:r>
            <a:r>
              <a:rPr lang="en-US" altLang="zh-CN" dirty="0" smtClean="0"/>
              <a:t>exists</a:t>
            </a:r>
            <a:r>
              <a:rPr lang="zh-CN" altLang="en-US" dirty="0" smtClean="0"/>
              <a:t>子查询</a:t>
            </a:r>
            <a:endParaRPr lang="en-US" altLang="zh-CN" dirty="0" smtClean="0"/>
          </a:p>
          <a:p>
            <a:r>
              <a:rPr lang="zh-CN" altLang="en-US" sz="2400" dirty="0" smtClean="0"/>
              <a:t>是指在子查询前加上</a:t>
            </a:r>
            <a:r>
              <a:rPr lang="en-US" altLang="zh-CN" sz="2400" dirty="0" smtClean="0"/>
              <a:t>exists</a:t>
            </a:r>
            <a:r>
              <a:rPr lang="zh-CN" altLang="en-US" sz="2400" dirty="0" smtClean="0"/>
              <a:t>或</a:t>
            </a:r>
            <a:r>
              <a:rPr lang="en-US" altLang="zh-CN" sz="2400" dirty="0" smtClean="0"/>
              <a:t>not exists</a:t>
            </a:r>
            <a:r>
              <a:rPr lang="zh-CN" altLang="en-US" sz="2400" dirty="0" smtClean="0"/>
              <a:t>，构成</a:t>
            </a:r>
            <a:r>
              <a:rPr lang="en-US" altLang="zh-CN" sz="2400" dirty="0" smtClean="0"/>
              <a:t>exists</a:t>
            </a:r>
            <a:r>
              <a:rPr lang="zh-CN" altLang="en-US" sz="2400" dirty="0" smtClean="0"/>
              <a:t>表达式；</a:t>
            </a:r>
            <a:endParaRPr lang="en-US" altLang="zh-CN" sz="2400" dirty="0" smtClean="0"/>
          </a:p>
          <a:p>
            <a:r>
              <a:rPr lang="zh-CN" altLang="en-US" sz="2400" dirty="0" smtClean="0"/>
              <a:t>如果子查询有满足条件的结果，则</a:t>
            </a:r>
            <a:r>
              <a:rPr lang="en-US" altLang="zh-CN" sz="2400" dirty="0" smtClean="0"/>
              <a:t>exists</a:t>
            </a:r>
            <a:r>
              <a:rPr lang="zh-CN" altLang="en-US" sz="2400" dirty="0" smtClean="0"/>
              <a:t>表达式为真，否则为假。</a:t>
            </a:r>
            <a:endParaRPr lang="en-US" altLang="zh-CN" sz="2400" dirty="0" smtClean="0"/>
          </a:p>
          <a:p>
            <a:r>
              <a:rPr lang="zh-CN" altLang="en-US" sz="2400" dirty="0" smtClean="0"/>
              <a:t>如</a:t>
            </a:r>
            <a:r>
              <a:rPr lang="zh-CN" altLang="en-US" sz="2400" dirty="0"/>
              <a:t>：显示表</a:t>
            </a:r>
            <a:r>
              <a:rPr lang="en-US" altLang="zh-CN" sz="2400" dirty="0"/>
              <a:t>student</a:t>
            </a:r>
            <a:r>
              <a:rPr lang="zh-CN" altLang="en-US" sz="2400" dirty="0"/>
              <a:t>中，班级是‘</a:t>
            </a:r>
            <a:r>
              <a:rPr lang="en-US" altLang="zh-CN" sz="2400" dirty="0"/>
              <a:t>00’</a:t>
            </a:r>
            <a:r>
              <a:rPr lang="zh-CN" altLang="en-US" sz="2400" dirty="0"/>
              <a:t>级的学生</a:t>
            </a:r>
            <a:endParaRPr lang="en-US" altLang="zh-CN" sz="2400" dirty="0" smtClean="0"/>
          </a:p>
          <a:p>
            <a:r>
              <a:rPr lang="en-US" altLang="zh-CN" sz="2400" dirty="0" smtClean="0"/>
              <a:t>select </a:t>
            </a:r>
            <a:r>
              <a:rPr lang="en-US" altLang="zh-CN" sz="2400" dirty="0"/>
              <a:t>* from student where exists(select </a:t>
            </a:r>
            <a:r>
              <a:rPr lang="en-US" altLang="zh-CN" sz="2400" dirty="0" err="1"/>
              <a:t>classno</a:t>
            </a:r>
            <a:r>
              <a:rPr lang="en-US" altLang="zh-CN" sz="2400" dirty="0"/>
              <a:t> </a:t>
            </a:r>
            <a:r>
              <a:rPr lang="en-US" altLang="zh-CN" sz="2400" dirty="0" smtClean="0"/>
              <a:t>from </a:t>
            </a:r>
            <a:r>
              <a:rPr lang="en-US" altLang="zh-CN" sz="2400" dirty="0"/>
              <a:t>class where </a:t>
            </a:r>
            <a:r>
              <a:rPr lang="en-US" altLang="zh-CN" sz="2400" dirty="0" err="1"/>
              <a:t>ClassName</a:t>
            </a:r>
            <a:r>
              <a:rPr lang="en-US" altLang="zh-CN" sz="2400" dirty="0"/>
              <a:t> like '00</a:t>
            </a:r>
            <a:r>
              <a:rPr lang="en-US" altLang="zh-CN" sz="2400" dirty="0" smtClean="0"/>
              <a:t>%');</a:t>
            </a:r>
          </a:p>
          <a:p>
            <a:r>
              <a:rPr lang="zh-CN" altLang="en-US" sz="2400" dirty="0" smtClean="0"/>
              <a:t>显示结果</a:t>
            </a:r>
            <a:r>
              <a:rPr lang="en-US" altLang="zh-CN" sz="2400" dirty="0" smtClean="0"/>
              <a:t>180</a:t>
            </a:r>
            <a:r>
              <a:rPr lang="zh-CN" altLang="en-US" sz="2400" dirty="0" smtClean="0"/>
              <a:t>条记录</a:t>
            </a:r>
            <a:endParaRPr lang="en-US" altLang="zh-CN" sz="2400" dirty="0" smtClean="0"/>
          </a:p>
          <a:p>
            <a:endParaRPr lang="en-US" altLang="zh-CN" sz="2400" dirty="0" smtClean="0"/>
          </a:p>
          <a:p>
            <a:r>
              <a:rPr lang="zh-CN" altLang="en-US" sz="1700" dirty="0" smtClean="0">
                <a:solidFill>
                  <a:srgbClr val="FF0000"/>
                </a:solidFill>
              </a:rPr>
              <a:t>说明：注意比较</a:t>
            </a:r>
            <a:r>
              <a:rPr lang="en-US" altLang="zh-CN" sz="1700" dirty="0" smtClean="0">
                <a:solidFill>
                  <a:srgbClr val="FF0000"/>
                </a:solidFill>
              </a:rPr>
              <a:t>in</a:t>
            </a:r>
            <a:r>
              <a:rPr lang="zh-CN" altLang="en-US" sz="1700" dirty="0" smtClean="0">
                <a:solidFill>
                  <a:srgbClr val="FF0000"/>
                </a:solidFill>
              </a:rPr>
              <a:t>、</a:t>
            </a:r>
            <a:r>
              <a:rPr lang="en-US" altLang="zh-CN" sz="1700" dirty="0" smtClean="0">
                <a:solidFill>
                  <a:srgbClr val="FF0000"/>
                </a:solidFill>
              </a:rPr>
              <a:t>any</a:t>
            </a:r>
            <a:r>
              <a:rPr lang="zh-CN" altLang="en-US" sz="1700" dirty="0" smtClean="0">
                <a:solidFill>
                  <a:srgbClr val="FF0000"/>
                </a:solidFill>
              </a:rPr>
              <a:t>、</a:t>
            </a:r>
            <a:r>
              <a:rPr lang="en-US" altLang="zh-CN" sz="1700" dirty="0" smtClean="0">
                <a:solidFill>
                  <a:srgbClr val="FF0000"/>
                </a:solidFill>
              </a:rPr>
              <a:t>exists</a:t>
            </a:r>
            <a:r>
              <a:rPr lang="zh-CN" altLang="en-US" sz="1700" dirty="0" smtClean="0">
                <a:solidFill>
                  <a:srgbClr val="FF0000"/>
                </a:solidFill>
              </a:rPr>
              <a:t>的写法的不同。其结果也不同</a:t>
            </a:r>
            <a:r>
              <a:rPr lang="zh-CN" altLang="en-US" sz="1700" dirty="0" smtClean="0"/>
              <a:t>。</a:t>
            </a:r>
            <a:endParaRPr lang="en-US" altLang="zh-CN" sz="1700" dirty="0" smtClean="0"/>
          </a:p>
          <a:p>
            <a:r>
              <a:rPr lang="en-US" altLang="zh-CN" sz="1700" dirty="0" smtClean="0"/>
              <a:t> </a:t>
            </a:r>
            <a:r>
              <a:rPr lang="en-US" altLang="zh-CN" sz="1700" dirty="0" err="1"/>
              <a:t>ClassNo</a:t>
            </a:r>
            <a:r>
              <a:rPr lang="en-US" altLang="zh-CN" sz="1700" dirty="0"/>
              <a:t> in(select </a:t>
            </a:r>
            <a:r>
              <a:rPr lang="en-US" altLang="zh-CN" sz="1700" dirty="0" err="1"/>
              <a:t>classno</a:t>
            </a:r>
            <a:r>
              <a:rPr lang="en-US" altLang="zh-CN" sz="1700" dirty="0"/>
              <a:t> from class where </a:t>
            </a:r>
            <a:r>
              <a:rPr lang="en-US" altLang="zh-CN" sz="1700" dirty="0" err="1"/>
              <a:t>ClassName</a:t>
            </a:r>
            <a:r>
              <a:rPr lang="en-US" altLang="zh-CN" sz="1700" dirty="0"/>
              <a:t> like </a:t>
            </a:r>
            <a:r>
              <a:rPr lang="en-US" altLang="zh-CN" sz="1700" dirty="0" smtClean="0"/>
              <a:t>‘00%’);   </a:t>
            </a:r>
            <a:r>
              <a:rPr lang="zh-CN" altLang="en-US" sz="1700" dirty="0" smtClean="0"/>
              <a:t>结果</a:t>
            </a:r>
            <a:r>
              <a:rPr lang="en-US" altLang="zh-CN" sz="1700" dirty="0" smtClean="0"/>
              <a:t>60</a:t>
            </a:r>
            <a:r>
              <a:rPr lang="zh-CN" altLang="en-US" sz="1700" dirty="0" smtClean="0"/>
              <a:t>条</a:t>
            </a:r>
            <a:endParaRPr lang="en-US" altLang="zh-CN" sz="1700" dirty="0" smtClean="0"/>
          </a:p>
          <a:p>
            <a:r>
              <a:rPr lang="en-US" altLang="zh-CN" sz="1700" dirty="0"/>
              <a:t> </a:t>
            </a:r>
            <a:r>
              <a:rPr lang="en-US" altLang="zh-CN" sz="1700" dirty="0" err="1" smtClean="0"/>
              <a:t>ClassNo</a:t>
            </a:r>
            <a:r>
              <a:rPr lang="en-US" altLang="zh-CN" sz="1700" dirty="0" smtClean="0"/>
              <a:t>=any(select </a:t>
            </a:r>
            <a:r>
              <a:rPr lang="en-US" altLang="zh-CN" sz="1700" dirty="0" err="1"/>
              <a:t>classno</a:t>
            </a:r>
            <a:r>
              <a:rPr lang="en-US" altLang="zh-CN" sz="1700" dirty="0"/>
              <a:t> from class where </a:t>
            </a:r>
            <a:r>
              <a:rPr lang="en-US" altLang="zh-CN" sz="1700" dirty="0" err="1"/>
              <a:t>ClassName</a:t>
            </a:r>
            <a:r>
              <a:rPr lang="en-US" altLang="zh-CN" sz="1700" dirty="0"/>
              <a:t> like '00</a:t>
            </a:r>
            <a:r>
              <a:rPr lang="en-US" altLang="zh-CN" sz="1700" dirty="0" smtClean="0"/>
              <a:t>%');</a:t>
            </a:r>
            <a:r>
              <a:rPr lang="zh-CN" altLang="en-US" sz="1700" dirty="0"/>
              <a:t>结果</a:t>
            </a:r>
            <a:r>
              <a:rPr lang="en-US" altLang="zh-CN" sz="1700" dirty="0"/>
              <a:t>60</a:t>
            </a:r>
            <a:r>
              <a:rPr lang="zh-CN" altLang="en-US" sz="1700" dirty="0"/>
              <a:t>条</a:t>
            </a:r>
          </a:p>
          <a:p>
            <a:r>
              <a:rPr lang="en-US" altLang="zh-CN" sz="1700" dirty="0"/>
              <a:t>exists(select </a:t>
            </a:r>
            <a:r>
              <a:rPr lang="en-US" altLang="zh-CN" sz="1700" dirty="0" err="1"/>
              <a:t>classno</a:t>
            </a:r>
            <a:r>
              <a:rPr lang="en-US" altLang="zh-CN" sz="1700" dirty="0"/>
              <a:t> from class where </a:t>
            </a:r>
            <a:r>
              <a:rPr lang="en-US" altLang="zh-CN" sz="1700" dirty="0" err="1"/>
              <a:t>ClassName</a:t>
            </a:r>
            <a:r>
              <a:rPr lang="en-US" altLang="zh-CN" sz="1700" dirty="0"/>
              <a:t> like '00</a:t>
            </a:r>
            <a:r>
              <a:rPr lang="en-US" altLang="zh-CN" sz="1700" dirty="0" smtClean="0"/>
              <a:t>%');</a:t>
            </a:r>
            <a:r>
              <a:rPr lang="zh-CN" altLang="en-US" sz="1700" dirty="0" smtClean="0"/>
              <a:t>结果</a:t>
            </a:r>
            <a:r>
              <a:rPr lang="en-US" altLang="zh-CN" sz="1700" dirty="0" smtClean="0"/>
              <a:t>180</a:t>
            </a:r>
            <a:r>
              <a:rPr lang="zh-CN" altLang="en-US" sz="1700" dirty="0" smtClean="0"/>
              <a:t>条</a:t>
            </a:r>
            <a:endParaRPr lang="en-US" altLang="zh-CN" sz="1700" dirty="0"/>
          </a:p>
          <a:p>
            <a:endParaRPr lang="en-US" altLang="zh-CN" sz="2000" dirty="0"/>
          </a:p>
          <a:p>
            <a:endParaRPr lang="en-US" altLang="zh-CN" sz="2800" dirty="0"/>
          </a:p>
          <a:p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538313789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488832" cy="749424"/>
          </a:xfrm>
        </p:spPr>
        <p:txBody>
          <a:bodyPr/>
          <a:lstStyle/>
          <a:p>
            <a:r>
              <a:rPr lang="en-US" altLang="zh-CN" dirty="0" smtClean="0"/>
              <a:t>4-3</a:t>
            </a:r>
            <a:r>
              <a:rPr lang="zh-CN" altLang="en-US" dirty="0"/>
              <a:t>：带子查询的插入修改</a:t>
            </a:r>
            <a:r>
              <a:rPr lang="zh-CN" altLang="en-US" dirty="0" smtClean="0"/>
              <a:t>删除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124744"/>
            <a:ext cx="8424936" cy="5018900"/>
          </a:xfrm>
        </p:spPr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/>
              <a:t>、带子查询的</a:t>
            </a:r>
            <a:r>
              <a:rPr lang="zh-CN" altLang="en-US" dirty="0" smtClean="0"/>
              <a:t>插入</a:t>
            </a:r>
            <a:endParaRPr lang="en-US" altLang="zh-CN" dirty="0" smtClean="0"/>
          </a:p>
          <a:p>
            <a:r>
              <a:rPr lang="zh-CN" altLang="en-US" dirty="0"/>
              <a:t>向表中插入的记录可以来自另一张表， 我们可以将一个子查询的结果集插入到一个表中，语法格式</a:t>
            </a:r>
            <a:r>
              <a:rPr lang="zh-CN" altLang="en-US" dirty="0" smtClean="0"/>
              <a:t>如下：</a:t>
            </a:r>
            <a:endParaRPr lang="zh-CN" altLang="en-US" dirty="0"/>
          </a:p>
          <a:p>
            <a:r>
              <a:rPr lang="en-US" altLang="zh-CN" dirty="0"/>
              <a:t>INSERT INTO </a:t>
            </a:r>
            <a:r>
              <a:rPr lang="zh-CN" altLang="en-US" dirty="0"/>
              <a:t>表名</a:t>
            </a:r>
            <a:r>
              <a:rPr lang="en-US" altLang="zh-CN" dirty="0"/>
              <a:t>[{</a:t>
            </a:r>
            <a:r>
              <a:rPr lang="zh-CN" altLang="en-US" dirty="0"/>
              <a:t>字段列表</a:t>
            </a:r>
            <a:r>
              <a:rPr lang="en-US" altLang="zh-CN" dirty="0"/>
              <a:t>}]   &lt;</a:t>
            </a:r>
            <a:r>
              <a:rPr lang="zh-CN" altLang="en-US" dirty="0"/>
              <a:t>子查询</a:t>
            </a:r>
            <a:r>
              <a:rPr lang="en-US" altLang="zh-CN" dirty="0" smtClean="0"/>
              <a:t>&gt;</a:t>
            </a:r>
          </a:p>
          <a:p>
            <a:r>
              <a:rPr lang="zh-CN" altLang="en-US" dirty="0" smtClean="0"/>
              <a:t>说明：</a:t>
            </a:r>
            <a:endParaRPr lang="en-US" altLang="zh-CN" dirty="0"/>
          </a:p>
          <a:p>
            <a:r>
              <a:rPr lang="zh-CN" altLang="en-US" dirty="0"/>
              <a:t>其中，当表名后的</a:t>
            </a:r>
            <a:r>
              <a:rPr lang="en-US" altLang="zh-CN" dirty="0"/>
              <a:t>{</a:t>
            </a:r>
            <a:r>
              <a:rPr lang="zh-CN" altLang="en-US" dirty="0"/>
              <a:t>字段列表</a:t>
            </a:r>
            <a:r>
              <a:rPr lang="en-US" altLang="zh-CN" dirty="0"/>
              <a:t>}</a:t>
            </a:r>
            <a:r>
              <a:rPr lang="zh-CN" altLang="en-US" dirty="0"/>
              <a:t>省略时，子查询的目标列要与表中字段的数目顺序和数据类型一致；若不省略</a:t>
            </a:r>
            <a:r>
              <a:rPr lang="en-US" altLang="zh-CN" dirty="0"/>
              <a:t>{</a:t>
            </a:r>
            <a:r>
              <a:rPr lang="zh-CN" altLang="en-US" dirty="0"/>
              <a:t>字段列表</a:t>
            </a:r>
            <a:r>
              <a:rPr lang="en-US" altLang="zh-CN" dirty="0"/>
              <a:t>}</a:t>
            </a:r>
            <a:r>
              <a:rPr lang="zh-CN" altLang="en-US" dirty="0"/>
              <a:t>，子查询的目标列须和</a:t>
            </a:r>
            <a:r>
              <a:rPr lang="en-US" altLang="zh-CN" dirty="0"/>
              <a:t>{</a:t>
            </a:r>
            <a:r>
              <a:rPr lang="zh-CN" altLang="en-US" dirty="0"/>
              <a:t>字段列表</a:t>
            </a:r>
            <a:r>
              <a:rPr lang="en-US" altLang="zh-CN" dirty="0"/>
              <a:t>}</a:t>
            </a:r>
            <a:r>
              <a:rPr lang="zh-CN" altLang="en-US" dirty="0"/>
              <a:t>保持一致。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6684412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476672"/>
            <a:ext cx="8208912" cy="5666972"/>
          </a:xfrm>
        </p:spPr>
        <p:txBody>
          <a:bodyPr/>
          <a:lstStyle/>
          <a:p>
            <a:r>
              <a:rPr lang="zh-CN" altLang="en-US" dirty="0" smtClean="0"/>
              <a:t>例</a:t>
            </a:r>
            <a:r>
              <a:rPr lang="en-US" altLang="zh-CN" dirty="0" smtClean="0"/>
              <a:t>1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）将</a:t>
            </a:r>
            <a:r>
              <a:rPr lang="en-US" altLang="zh-CN" dirty="0" smtClean="0"/>
              <a:t>student</a:t>
            </a:r>
            <a:r>
              <a:rPr lang="zh-CN" altLang="en-US" dirty="0" smtClean="0"/>
              <a:t>表，只拷贝结构为表“学生”。</a:t>
            </a:r>
            <a:endParaRPr lang="en-US" altLang="zh-CN" dirty="0" smtClean="0"/>
          </a:p>
          <a:p>
            <a:r>
              <a:rPr lang="en-US" altLang="zh-CN" dirty="0"/>
              <a:t>create table </a:t>
            </a:r>
            <a:r>
              <a:rPr lang="zh-CN" altLang="en-US" dirty="0"/>
              <a:t>学生 </a:t>
            </a:r>
            <a:r>
              <a:rPr lang="en-US" altLang="zh-CN" dirty="0"/>
              <a:t>like student;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）向学生表中插入数据，数据来自</a:t>
            </a:r>
            <a:r>
              <a:rPr lang="en-US" altLang="zh-CN" dirty="0" smtClean="0"/>
              <a:t>student</a:t>
            </a:r>
            <a:r>
              <a:rPr lang="zh-CN" altLang="en-US" dirty="0" smtClean="0"/>
              <a:t>表中</a:t>
            </a:r>
            <a:r>
              <a:rPr lang="en-US" altLang="zh-CN" dirty="0" err="1" smtClean="0"/>
              <a:t>classno</a:t>
            </a:r>
            <a:r>
              <a:rPr lang="zh-CN" altLang="en-US" dirty="0" smtClean="0"/>
              <a:t>为‘</a:t>
            </a:r>
            <a:r>
              <a:rPr lang="en-US" altLang="zh-CN" dirty="0" smtClean="0"/>
              <a:t>20000001</a:t>
            </a:r>
            <a:r>
              <a:rPr lang="zh-CN" altLang="en-US" dirty="0" smtClean="0"/>
              <a:t>’的同学。</a:t>
            </a:r>
            <a:endParaRPr lang="en-US" altLang="zh-CN" dirty="0" smtClean="0"/>
          </a:p>
          <a:p>
            <a:r>
              <a:rPr lang="en-US" altLang="zh-CN" dirty="0"/>
              <a:t>insert into </a:t>
            </a:r>
            <a:r>
              <a:rPr lang="zh-CN" altLang="en-US" dirty="0"/>
              <a:t>学生 </a:t>
            </a:r>
            <a:r>
              <a:rPr lang="en-US" altLang="zh-CN" dirty="0"/>
              <a:t>select * from student where </a:t>
            </a:r>
            <a:r>
              <a:rPr lang="en-US" altLang="zh-CN" dirty="0" err="1"/>
              <a:t>classno</a:t>
            </a:r>
            <a:r>
              <a:rPr lang="en-US" altLang="zh-CN" dirty="0"/>
              <a:t>='20000001</a:t>
            </a:r>
            <a:r>
              <a:rPr lang="en-US" altLang="zh-CN" dirty="0" smtClean="0"/>
              <a:t>';</a:t>
            </a:r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0001067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404664"/>
            <a:ext cx="8352928" cy="5738980"/>
          </a:xfrm>
        </p:spPr>
        <p:txBody>
          <a:bodyPr/>
          <a:lstStyle/>
          <a:p>
            <a:r>
              <a:rPr lang="en-US" altLang="zh-CN" dirty="0" smtClean="0"/>
              <a:t>2</a:t>
            </a:r>
            <a:r>
              <a:rPr lang="zh-CN" altLang="en-US" dirty="0" smtClean="0"/>
              <a:t>、带子查询的修改</a:t>
            </a:r>
            <a:endParaRPr lang="en-US" altLang="zh-CN" dirty="0" smtClean="0"/>
          </a:p>
          <a:p>
            <a:r>
              <a:rPr lang="zh-CN" altLang="en-US" dirty="0"/>
              <a:t>在带条件的</a:t>
            </a:r>
            <a:r>
              <a:rPr lang="en-US" altLang="zh-CN" dirty="0"/>
              <a:t>UPDATE</a:t>
            </a:r>
            <a:r>
              <a:rPr lang="zh-CN" altLang="en-US" dirty="0"/>
              <a:t>语句中，若条件的表达涉及到其他表，则可以将一个子查询放在其</a:t>
            </a:r>
            <a:r>
              <a:rPr lang="en-US" altLang="zh-CN" dirty="0"/>
              <a:t>WHERE</a:t>
            </a:r>
            <a:r>
              <a:rPr lang="zh-CN" altLang="en-US" dirty="0"/>
              <a:t>子句中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en-US" altLang="zh-CN" dirty="0" smtClean="0"/>
              <a:t>Update </a:t>
            </a:r>
            <a:r>
              <a:rPr lang="zh-CN" altLang="en-US" dirty="0" smtClean="0"/>
              <a:t>表名 </a:t>
            </a:r>
            <a:r>
              <a:rPr lang="en-US" altLang="zh-CN" dirty="0" smtClean="0"/>
              <a:t>set </a:t>
            </a:r>
            <a:r>
              <a:rPr lang="zh-CN" altLang="en-US" dirty="0" smtClean="0"/>
              <a:t>字段名</a:t>
            </a:r>
            <a:r>
              <a:rPr lang="en-US" altLang="zh-CN" dirty="0" smtClean="0"/>
              <a:t>=</a:t>
            </a:r>
            <a:r>
              <a:rPr lang="zh-CN" altLang="en-US" dirty="0" smtClean="0"/>
              <a:t>新值 </a:t>
            </a:r>
            <a:r>
              <a:rPr lang="en-US" altLang="zh-CN" dirty="0" smtClean="0"/>
              <a:t>where </a:t>
            </a:r>
            <a:r>
              <a:rPr lang="zh-CN" altLang="en-US" dirty="0" smtClean="0"/>
              <a:t>子查询；</a:t>
            </a:r>
            <a:endParaRPr lang="zh-CN" altLang="en-US" dirty="0"/>
          </a:p>
          <a:p>
            <a:r>
              <a:rPr lang="zh-CN" altLang="en-US" dirty="0" smtClean="0"/>
              <a:t>例</a:t>
            </a:r>
            <a:r>
              <a:rPr lang="en-US" altLang="zh-CN" dirty="0" smtClean="0"/>
              <a:t>2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r>
              <a:rPr lang="zh-CN" altLang="en-US" dirty="0" smtClean="0"/>
              <a:t>将</a:t>
            </a:r>
            <a:r>
              <a:rPr lang="en-US" altLang="zh-CN" dirty="0" smtClean="0"/>
              <a:t>student</a:t>
            </a:r>
            <a:r>
              <a:rPr lang="zh-CN" altLang="en-US" dirty="0" smtClean="0"/>
              <a:t>表中</a:t>
            </a:r>
            <a:r>
              <a:rPr lang="en-US" altLang="zh-CN" dirty="0" smtClean="0"/>
              <a:t>00</a:t>
            </a:r>
            <a:r>
              <a:rPr lang="zh-CN" altLang="en-US" dirty="0" smtClean="0"/>
              <a:t>级的学生密码都初始化为‘</a:t>
            </a:r>
            <a:r>
              <a:rPr lang="en-US" altLang="zh-CN" dirty="0" smtClean="0"/>
              <a:t>123456</a:t>
            </a:r>
            <a:r>
              <a:rPr lang="zh-CN" altLang="en-US" dirty="0" smtClean="0"/>
              <a:t>’。</a:t>
            </a:r>
            <a:endParaRPr lang="en-US" altLang="zh-CN" dirty="0" smtClean="0"/>
          </a:p>
          <a:p>
            <a:r>
              <a:rPr lang="zh-CN" altLang="en-US" dirty="0" smtClean="0"/>
              <a:t>说明：</a:t>
            </a:r>
            <a:r>
              <a:rPr lang="en-US" altLang="zh-CN" dirty="0" smtClean="0"/>
              <a:t>00</a:t>
            </a:r>
            <a:r>
              <a:rPr lang="zh-CN" altLang="en-US" dirty="0" smtClean="0"/>
              <a:t>级的学生，其班级名称在</a:t>
            </a:r>
            <a:r>
              <a:rPr lang="en-US" altLang="zh-CN" dirty="0" smtClean="0"/>
              <a:t>class</a:t>
            </a:r>
            <a:r>
              <a:rPr lang="zh-CN" altLang="en-US" dirty="0" smtClean="0"/>
              <a:t>表中的</a:t>
            </a:r>
            <a:r>
              <a:rPr lang="en-US" altLang="zh-CN" dirty="0" err="1" smtClean="0"/>
              <a:t>classname</a:t>
            </a:r>
            <a:r>
              <a:rPr lang="zh-CN" altLang="en-US" dirty="0" smtClean="0"/>
              <a:t>前</a:t>
            </a:r>
            <a:r>
              <a:rPr lang="en-US" altLang="zh-CN" dirty="0" smtClean="0"/>
              <a:t>2</a:t>
            </a:r>
            <a:r>
              <a:rPr lang="zh-CN" altLang="en-US" dirty="0" smtClean="0"/>
              <a:t>位为</a:t>
            </a:r>
            <a:r>
              <a:rPr lang="en-US" altLang="zh-CN" dirty="0" smtClean="0"/>
              <a:t>00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en-US" altLang="zh-CN" dirty="0"/>
              <a:t>update student set </a:t>
            </a:r>
            <a:r>
              <a:rPr lang="en-US" altLang="zh-CN" dirty="0" err="1"/>
              <a:t>pwd</a:t>
            </a:r>
            <a:r>
              <a:rPr lang="en-US" altLang="zh-CN" dirty="0"/>
              <a:t>='123456' where </a:t>
            </a:r>
            <a:r>
              <a:rPr lang="en-US" altLang="zh-CN" dirty="0" err="1"/>
              <a:t>ClassNo</a:t>
            </a:r>
            <a:r>
              <a:rPr lang="en-US" altLang="zh-CN" dirty="0"/>
              <a:t> in (select </a:t>
            </a:r>
            <a:r>
              <a:rPr lang="en-US" altLang="zh-CN" dirty="0" err="1"/>
              <a:t>classno</a:t>
            </a:r>
            <a:r>
              <a:rPr lang="en-US" altLang="zh-CN" dirty="0"/>
              <a:t> from class where </a:t>
            </a:r>
            <a:r>
              <a:rPr lang="en-US" altLang="zh-CN" dirty="0" err="1"/>
              <a:t>ClassName</a:t>
            </a:r>
            <a:r>
              <a:rPr lang="en-US" altLang="zh-CN" dirty="0"/>
              <a:t> like '00</a:t>
            </a:r>
            <a:r>
              <a:rPr lang="en-US" altLang="zh-CN" dirty="0" smtClean="0"/>
              <a:t>%');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688826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404664"/>
            <a:ext cx="8352928" cy="5738980"/>
          </a:xfrm>
        </p:spPr>
        <p:txBody>
          <a:bodyPr/>
          <a:lstStyle/>
          <a:p>
            <a:r>
              <a:rPr lang="en-US" altLang="zh-CN" dirty="0"/>
              <a:t>3</a:t>
            </a:r>
            <a:r>
              <a:rPr lang="zh-CN" altLang="en-US" dirty="0" smtClean="0"/>
              <a:t>、带子查询的删除</a:t>
            </a:r>
            <a:endParaRPr lang="en-US" altLang="zh-CN" dirty="0" smtClean="0"/>
          </a:p>
          <a:p>
            <a:r>
              <a:rPr lang="zh-CN" altLang="en-US" dirty="0"/>
              <a:t>在带条件</a:t>
            </a:r>
            <a:r>
              <a:rPr lang="zh-CN" altLang="en-US" dirty="0" smtClean="0"/>
              <a:t>的</a:t>
            </a:r>
            <a:r>
              <a:rPr lang="en-US" altLang="zh-CN" dirty="0" smtClean="0"/>
              <a:t>delete</a:t>
            </a:r>
            <a:r>
              <a:rPr lang="zh-CN" altLang="en-US" dirty="0" smtClean="0"/>
              <a:t>语句</a:t>
            </a:r>
            <a:r>
              <a:rPr lang="zh-CN" altLang="en-US" dirty="0"/>
              <a:t>中，若条件的表达涉及到其他表，则可以将一个子查询放在其</a:t>
            </a:r>
            <a:r>
              <a:rPr lang="en-US" altLang="zh-CN" dirty="0"/>
              <a:t>WHERE</a:t>
            </a:r>
            <a:r>
              <a:rPr lang="zh-CN" altLang="en-US" dirty="0"/>
              <a:t>子句中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en-US" altLang="zh-CN" dirty="0"/>
              <a:t>delete from  </a:t>
            </a:r>
            <a:r>
              <a:rPr lang="zh-CN" altLang="en-US" dirty="0"/>
              <a:t>表名 </a:t>
            </a:r>
            <a:r>
              <a:rPr lang="en-US" altLang="zh-CN" dirty="0" smtClean="0"/>
              <a:t>where </a:t>
            </a:r>
            <a:r>
              <a:rPr lang="zh-CN" altLang="en-US" dirty="0"/>
              <a:t>子查询；</a:t>
            </a:r>
          </a:p>
          <a:p>
            <a:endParaRPr lang="zh-CN" altLang="en-US" dirty="0"/>
          </a:p>
          <a:p>
            <a:r>
              <a:rPr lang="zh-CN" altLang="en-US" dirty="0" smtClean="0"/>
              <a:t>例</a:t>
            </a:r>
            <a:r>
              <a:rPr lang="en-US" altLang="zh-CN" dirty="0"/>
              <a:t>3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r>
              <a:rPr lang="zh-CN" altLang="en-US" dirty="0" smtClean="0"/>
              <a:t>将</a:t>
            </a:r>
            <a:r>
              <a:rPr lang="en-US" altLang="zh-CN" dirty="0" smtClean="0"/>
              <a:t>student</a:t>
            </a:r>
            <a:r>
              <a:rPr lang="zh-CN" altLang="en-US" dirty="0" smtClean="0"/>
              <a:t>表中</a:t>
            </a:r>
            <a:r>
              <a:rPr lang="en-US" altLang="zh-CN" dirty="0" smtClean="0"/>
              <a:t>00</a:t>
            </a:r>
            <a:r>
              <a:rPr lang="zh-CN" altLang="en-US" dirty="0" smtClean="0"/>
              <a:t>级的学生都删除。</a:t>
            </a:r>
            <a:endParaRPr lang="en-US" altLang="zh-CN" dirty="0" smtClean="0"/>
          </a:p>
          <a:p>
            <a:r>
              <a:rPr lang="zh-CN" altLang="en-US" dirty="0" smtClean="0"/>
              <a:t>说明：</a:t>
            </a:r>
            <a:r>
              <a:rPr lang="en-US" altLang="zh-CN" dirty="0" smtClean="0"/>
              <a:t>00</a:t>
            </a:r>
            <a:r>
              <a:rPr lang="zh-CN" altLang="en-US" dirty="0" smtClean="0"/>
              <a:t>级的学生，其班级名称在</a:t>
            </a:r>
            <a:r>
              <a:rPr lang="en-US" altLang="zh-CN" dirty="0" smtClean="0"/>
              <a:t>class</a:t>
            </a:r>
            <a:r>
              <a:rPr lang="zh-CN" altLang="en-US" dirty="0" smtClean="0"/>
              <a:t>表中的</a:t>
            </a:r>
            <a:r>
              <a:rPr lang="en-US" altLang="zh-CN" dirty="0" err="1" smtClean="0"/>
              <a:t>classname</a:t>
            </a:r>
            <a:r>
              <a:rPr lang="zh-CN" altLang="en-US" dirty="0" smtClean="0"/>
              <a:t>前</a:t>
            </a:r>
            <a:r>
              <a:rPr lang="en-US" altLang="zh-CN" dirty="0" smtClean="0"/>
              <a:t>2</a:t>
            </a:r>
            <a:r>
              <a:rPr lang="zh-CN" altLang="en-US" dirty="0" smtClean="0"/>
              <a:t>位为</a:t>
            </a:r>
            <a:r>
              <a:rPr lang="en-US" altLang="zh-CN" dirty="0" smtClean="0"/>
              <a:t>00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en-US" altLang="zh-CN" dirty="0"/>
              <a:t>delete from  student  where </a:t>
            </a:r>
            <a:r>
              <a:rPr lang="en-US" altLang="zh-CN" dirty="0" err="1"/>
              <a:t>ClassNo</a:t>
            </a:r>
            <a:r>
              <a:rPr lang="en-US" altLang="zh-CN" dirty="0"/>
              <a:t> in (select </a:t>
            </a:r>
            <a:r>
              <a:rPr lang="en-US" altLang="zh-CN" dirty="0" err="1"/>
              <a:t>classno</a:t>
            </a:r>
            <a:r>
              <a:rPr lang="en-US" altLang="zh-CN" dirty="0"/>
              <a:t> from class where </a:t>
            </a:r>
            <a:r>
              <a:rPr lang="en-US" altLang="zh-CN" dirty="0" err="1"/>
              <a:t>ClassName</a:t>
            </a:r>
            <a:r>
              <a:rPr lang="en-US" altLang="zh-CN" dirty="0"/>
              <a:t> like '00%');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2711070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821</TotalTime>
  <Words>2306</Words>
  <Application>Microsoft Office PowerPoint</Application>
  <PresentationFormat>全屏显示(4:3)</PresentationFormat>
  <Paragraphs>268</Paragraphs>
  <Slides>24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7_MS_PPTBrainstorm_TP01018437</vt:lpstr>
      <vt:lpstr>第4节、多表操作</vt:lpstr>
      <vt:lpstr>4-1、表的复制</vt:lpstr>
      <vt:lpstr>PowerPoint 演示文稿</vt:lpstr>
      <vt:lpstr>PowerPoint 演示文稿</vt:lpstr>
      <vt:lpstr>PowerPoint 演示文稿</vt:lpstr>
      <vt:lpstr>4-2、多表查询</vt:lpstr>
      <vt:lpstr>1、交叉连接</vt:lpstr>
      <vt:lpstr>PowerPoint 演示文稿</vt:lpstr>
      <vt:lpstr>PowerPoint 演示文稿</vt:lpstr>
      <vt:lpstr>2、内连接</vt:lpstr>
      <vt:lpstr>PowerPoint 演示文稿</vt:lpstr>
      <vt:lpstr>PowerPoint 演示文稿</vt:lpstr>
      <vt:lpstr>PowerPoint 演示文稿</vt:lpstr>
      <vt:lpstr>3、外连接</vt:lpstr>
      <vt:lpstr>二、联合查询</vt:lpstr>
      <vt:lpstr>三、子查询</vt:lpstr>
      <vt:lpstr>PowerPoint 演示文稿</vt:lpstr>
      <vt:lpstr>PowerPoint 演示文稿</vt:lpstr>
      <vt:lpstr>PowerPoint 演示文稿</vt:lpstr>
      <vt:lpstr>PowerPoint 演示文稿</vt:lpstr>
      <vt:lpstr>4-3：带子查询的插入修改删除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李维权</cp:lastModifiedBy>
  <cp:revision>345</cp:revision>
  <dcterms:created xsi:type="dcterms:W3CDTF">2023-09-01T01:54:43Z</dcterms:created>
  <dcterms:modified xsi:type="dcterms:W3CDTF">2024-09-24T07:30:13Z</dcterms:modified>
</cp:coreProperties>
</file>