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8" r:id="rId4"/>
  </p:sldMasterIdLst>
  <p:notesMasterIdLst>
    <p:notesMasterId r:id="rId30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487" r:id="rId24"/>
    <p:sldId id="308" r:id="rId25"/>
    <p:sldId id="309" r:id="rId26"/>
    <p:sldId id="310" r:id="rId27"/>
    <p:sldId id="311" r:id="rId28"/>
    <p:sldId id="312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5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6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C1B11-5E56-46A6-B09F-7F19448237F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3B00-9C02-4B1D-83F2-60C48417F66B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57ACA-29AF-4123-9611-0B0DEB018C54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66498-C173-4B46-9DD6-1245F1EB0F54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FD5FC-65B0-4283-B320-A1EAA00375CB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54BE5-E795-48BE-97CF-15236947BEED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CF480-1DC7-47BD-ACA2-FB4811A4CCD9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1FBAE-C06E-4E58-AA4A-73A1A705A05B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6C16F-C84E-4413-BB72-E22CCCC3541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DDA4F-3132-4E0F-A1AB-C18A4E7FCEB6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7167C-20D5-4E0A-A30C-FD03BD18DEDD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87" y="48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7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99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99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49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24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1F45D-13E1-4321-A4A2-E4C4D2E74CC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A634-FF48-4BF6-862D-CA2C93A92EDD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27620-A35D-43E7-AC65-1C948B6A7821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5DFD7-F178-498E-91DD-92CDDCD82039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E3277-3278-49D8-9B59-A8FAE2B1DC1E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2521B-9DA8-4AD0-BC2D-53998C58BA75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B5C54-4BCB-41A5-8CEF-46E55BD152CE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394C5-8F6C-495B-B029-551706EF1AB9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3D302-D620-4085-A06E-4BF17A6D07E2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7922A-F3D8-420E-A8BD-EEEF8727A32B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313DB-92F2-4D11-B7B5-6AEAF9B06736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72255-9F8C-4090-9843-C534323202D4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E78DD-BDFE-499B-B9B0-E7B8E7C3FC5F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C6419-0618-4A89-90F6-F8558CD0A430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FA7FD-B1EE-4B4E-8953-FE8D73CCEB71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F8411-F15C-4346-BC0D-AED9781CD0B2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83" y="4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7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9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9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4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2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5BC59-ECDD-4331-9C96-3F2C243C0A70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C9F23-2F23-4418-806B-EEFBAA1C3630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A5FD5-B767-492B-8046-337E729D1B2C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AEAB3-A151-4B83-ACCE-F49DFCBCAB98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99ACD-B5CF-4253-92F9-0AE4763FB69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8" Type="http://schemas.openxmlformats.org/officeDocument/2006/relationships/theme" Target="../theme/theme3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9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9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9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7" rIns="92075" bIns="46037" numCol="1" anchor="b" anchorCtr="0" compatLnSpc="1"/>
          <a:lstStyle>
            <a:lvl1pPr algn="r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7E3467-CDCF-4C33-9A92-E7E3E6631E4A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7" rIns="92075" bIns="46037" numCol="1" anchor="b" anchorCtr="0" compatLnSpc="1"/>
          <a:lstStyle>
            <a:lvl1pPr algn="r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A45BAD-D20C-4EAD-9D61-69F21D69F210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8.e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png"/><Relationship Id="rId3" Type="http://schemas.openxmlformats.org/officeDocument/2006/relationships/oleObject" Target="../embeddings/oleObject4.bin"/><Relationship Id="rId2" Type="http://schemas.openxmlformats.org/officeDocument/2006/relationships/image" Target="../media/image5.png"/><Relationship Id="rId10" Type="http://schemas.openxmlformats.org/officeDocument/2006/relationships/vmlDrawing" Target="../drawings/vmlDrawing3.vml"/><Relationship Id="rId1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1412824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7030A0"/>
                </a:solidFill>
              </a:rPr>
              <a:t>数据库原理与应用</a:t>
            </a:r>
            <a:br>
              <a:rPr lang="en-US" altLang="zh-CN" sz="4000" b="1" dirty="0">
                <a:solidFill>
                  <a:srgbClr val="7030A0"/>
                </a:solidFill>
              </a:rPr>
            </a:br>
            <a:r>
              <a:rPr lang="zh-CN" altLang="en-US" sz="4000" b="1" dirty="0">
                <a:solidFill>
                  <a:srgbClr val="7030A0"/>
                </a:solidFill>
              </a:rPr>
              <a:t>（</a:t>
            </a:r>
            <a:r>
              <a:rPr lang="en-US" altLang="zh-CN" sz="4000" b="1" dirty="0" smtClean="0">
                <a:solidFill>
                  <a:srgbClr val="7030A0"/>
                </a:solidFill>
              </a:rPr>
              <a:t>MYSQL</a:t>
            </a:r>
            <a:r>
              <a:rPr lang="zh-CN" altLang="en-US" sz="4000" b="1" dirty="0" smtClean="0">
                <a:solidFill>
                  <a:srgbClr val="7030A0"/>
                </a:solidFill>
              </a:rPr>
              <a:t>初级）</a:t>
            </a:r>
            <a:endParaRPr lang="zh-CN" altLang="en-US" sz="4000" b="1" dirty="0">
              <a:solidFill>
                <a:srgbClr val="7030A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</a:rPr>
              <a:t>青岛港湾职业技术学院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r>
              <a:rPr lang="zh-CN" altLang="en-US" sz="2400" b="1" dirty="0" smtClean="0">
                <a:solidFill>
                  <a:schemeClr val="tx2"/>
                </a:solidFill>
              </a:rPr>
              <a:t>人工智能学院</a:t>
            </a:r>
            <a:endParaRPr lang="zh-CN" alt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一、前言</a:t>
            </a:r>
            <a:endParaRPr lang="zh-CN" altLang="en-US" smtClean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2428876" y="2071689"/>
            <a:ext cx="5786438" cy="4071937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996633"/>
                </a:solidFill>
              </a:rPr>
              <a:t>为什么要学数据库</a:t>
            </a:r>
            <a:r>
              <a:rPr lang="en-US" altLang="zh-CN" sz="2800" b="1" smtClean="0">
                <a:solidFill>
                  <a:srgbClr val="996633"/>
                </a:solidFill>
              </a:rPr>
              <a:t>? (</a:t>
            </a:r>
            <a:r>
              <a:rPr lang="en-US" altLang="zh-CN" sz="2800" smtClean="0">
                <a:solidFill>
                  <a:srgbClr val="996633"/>
                </a:solidFill>
                <a:latin typeface="Courier New" panose="02070309020205020404" pitchFamily="49" charset="0"/>
              </a:rPr>
              <a:t>why</a:t>
            </a:r>
            <a:r>
              <a:rPr lang="en-US" altLang="zh-CN" sz="2800" b="1" smtClean="0">
                <a:solidFill>
                  <a:srgbClr val="996633"/>
                </a:solidFill>
              </a:rPr>
              <a:t>)</a:t>
            </a:r>
            <a:endParaRPr lang="en-US" altLang="zh-CN" sz="2800" b="1" smtClean="0">
              <a:solidFill>
                <a:srgbClr val="996633"/>
              </a:solidFill>
            </a:endParaRPr>
          </a:p>
          <a:p>
            <a:r>
              <a:rPr lang="zh-CN" altLang="en-US" sz="2800" b="1" smtClean="0">
                <a:solidFill>
                  <a:srgbClr val="996633"/>
                </a:solidFill>
                <a:latin typeface="Courier New" panose="02070309020205020404" pitchFamily="49" charset="0"/>
              </a:rPr>
              <a:t>什么是数据库</a:t>
            </a:r>
            <a:r>
              <a:rPr lang="en-US" altLang="zh-CN" sz="2800" b="1" smtClean="0">
                <a:solidFill>
                  <a:srgbClr val="996633"/>
                </a:solidFill>
                <a:latin typeface="Courier New" panose="02070309020205020404" pitchFamily="49" charset="0"/>
              </a:rPr>
              <a:t>? </a:t>
            </a:r>
            <a:r>
              <a:rPr lang="en-US" altLang="zh-CN" sz="2800" smtClean="0">
                <a:solidFill>
                  <a:srgbClr val="996633"/>
                </a:solidFill>
                <a:latin typeface="Courier New" panose="02070309020205020404" pitchFamily="49" charset="0"/>
              </a:rPr>
              <a:t>(what)</a:t>
            </a:r>
            <a:endParaRPr lang="en-US" altLang="zh-CN" sz="2800" smtClean="0">
              <a:solidFill>
                <a:srgbClr val="996633"/>
              </a:solidFill>
              <a:latin typeface="Courier New" panose="02070309020205020404" pitchFamily="49" charset="0"/>
            </a:endParaRPr>
          </a:p>
          <a:p>
            <a:r>
              <a:rPr lang="zh-CN" altLang="en-US" sz="2800" b="1" smtClean="0">
                <a:solidFill>
                  <a:srgbClr val="996633"/>
                </a:solidFill>
              </a:rPr>
              <a:t>怎么学数据库</a:t>
            </a:r>
            <a:r>
              <a:rPr lang="en-US" altLang="zh-CN" sz="2800" b="1" smtClean="0">
                <a:solidFill>
                  <a:srgbClr val="996633"/>
                </a:solidFill>
              </a:rPr>
              <a:t>? (</a:t>
            </a:r>
            <a:r>
              <a:rPr lang="en-US" altLang="zh-CN" sz="2800" smtClean="0">
                <a:solidFill>
                  <a:srgbClr val="996633"/>
                </a:solidFill>
                <a:latin typeface="Courier New" panose="02070309020205020404" pitchFamily="49" charset="0"/>
              </a:rPr>
              <a:t>how</a:t>
            </a:r>
            <a:r>
              <a:rPr lang="en-US" altLang="zh-CN" sz="2800" b="1" smtClean="0">
                <a:solidFill>
                  <a:srgbClr val="996633"/>
                </a:solidFill>
              </a:rPr>
              <a:t>)</a:t>
            </a:r>
            <a:endParaRPr lang="zh-CN" altLang="en-US" sz="2800" smtClean="0"/>
          </a:p>
        </p:txBody>
      </p:sp>
      <p:graphicFrame>
        <p:nvGraphicFramePr>
          <p:cNvPr id="7172" name="Object 2"/>
          <p:cNvGraphicFramePr>
            <a:graphicFrameLocks noChangeAspect="1"/>
          </p:cNvGraphicFramePr>
          <p:nvPr/>
        </p:nvGraphicFramePr>
        <p:xfrm>
          <a:off x="928688" y="2214570"/>
          <a:ext cx="12954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剪辑" r:id="rId1" imgW="1296035" imgH="3934460" progId="MS_ClipArt_Gallery.2">
                  <p:embed/>
                </p:oleObj>
              </mc:Choice>
              <mc:Fallback>
                <p:oleObj name="剪辑" r:id="rId1" imgW="1296035" imgH="3934460" progId="MS_ClipArt_Gallery.2">
                  <p:embed/>
                  <p:pic>
                    <p:nvPicPr>
                      <p:cNvPr id="0" name="图片 13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2214570"/>
                        <a:ext cx="12954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mtClean="0"/>
              <a:t>(</a:t>
            </a:r>
            <a:r>
              <a:rPr lang="zh-CN" altLang="en-US" smtClean="0"/>
              <a:t>一</a:t>
            </a:r>
            <a:r>
              <a:rPr lang="en-US" altLang="zh-CN" smtClean="0"/>
              <a:t>)</a:t>
            </a:r>
            <a:r>
              <a:rPr lang="zh-CN" altLang="en-US" smtClean="0"/>
              <a:t>、为什么要学数据库</a:t>
            </a:r>
            <a:endParaRPr lang="zh-CN" altLang="en-US" smtClean="0"/>
          </a:p>
        </p:txBody>
      </p:sp>
      <p:graphicFrame>
        <p:nvGraphicFramePr>
          <p:cNvPr id="8195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643690" y="4429125"/>
          <a:ext cx="1560512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5" name="Clip" r:id="rId1" imgW="1560195" imgH="1640205" progId="MS_ClipArt_Gallery.5">
                  <p:embed/>
                </p:oleObj>
              </mc:Choice>
              <mc:Fallback>
                <p:oleObj name="Clip" r:id="rId1" imgW="1560195" imgH="1640205" progId="MS_ClipArt_Gallery.5">
                  <p:embed/>
                  <p:pic>
                    <p:nvPicPr>
                      <p:cNvPr id="0" name="图片 23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90" y="4429125"/>
                        <a:ext cx="1560512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928689" y="1571626"/>
            <a:ext cx="5072062" cy="4214813"/>
          </a:xfrm>
        </p:spPr>
        <p:txBody>
          <a:bodyPr/>
          <a:lstStyle/>
          <a:p>
            <a:r>
              <a:rPr lang="zh-CN" altLang="en-US" sz="2900" smtClean="0"/>
              <a:t>政务的影响</a:t>
            </a:r>
            <a:endParaRPr lang="zh-CN" altLang="en-US" sz="2900" smtClean="0"/>
          </a:p>
          <a:p>
            <a:r>
              <a:rPr lang="zh-CN" altLang="en-US" sz="2900" smtClean="0"/>
              <a:t>商务的影响</a:t>
            </a:r>
            <a:endParaRPr lang="zh-CN" altLang="en-US" sz="2900" smtClean="0"/>
          </a:p>
          <a:p>
            <a:r>
              <a:rPr lang="zh-CN" altLang="en-US" sz="2900" smtClean="0"/>
              <a:t>科学研究的影响</a:t>
            </a:r>
            <a:endParaRPr lang="zh-CN" altLang="en-US" sz="2900" smtClean="0"/>
          </a:p>
          <a:p>
            <a:r>
              <a:rPr lang="zh-CN" altLang="en-US" sz="2900" smtClean="0"/>
              <a:t>人们生活的影响</a:t>
            </a:r>
            <a:endParaRPr lang="zh-CN" altLang="en-US" sz="2900" smtClean="0"/>
          </a:p>
          <a:p>
            <a:r>
              <a:rPr lang="zh-CN" altLang="en-US" sz="2900" smtClean="0"/>
              <a:t>国防的影响</a:t>
            </a:r>
            <a:endParaRPr lang="zh-CN" altLang="en-US" sz="2900" smtClean="0"/>
          </a:p>
          <a:p>
            <a:r>
              <a:rPr lang="zh-CN" altLang="en-US" sz="2900" b="1" smtClean="0"/>
              <a:t>其影响无处不在！</a:t>
            </a:r>
            <a:endParaRPr lang="zh-CN" altLang="en-US" sz="2900" b="1" smtClean="0"/>
          </a:p>
          <a:p>
            <a:endParaRPr lang="en-US" altLang="zh-CN" sz="29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为什么要学数据库</a:t>
            </a:r>
            <a:endParaRPr lang="zh-CN" altLang="en-US" smtClean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928688" y="1643063"/>
            <a:ext cx="7286625" cy="4500562"/>
          </a:xfrm>
        </p:spPr>
        <p:txBody>
          <a:bodyPr/>
          <a:lstStyle/>
          <a:p>
            <a:r>
              <a:rPr lang="zh-CN" altLang="en-US" dirty="0" smtClean="0"/>
              <a:t>现实生活的需要：如查找物流单号</a:t>
            </a:r>
            <a:endParaRPr lang="en-US" altLang="zh-CN" dirty="0" smtClean="0"/>
          </a:p>
          <a:p>
            <a:endParaRPr lang="zh-CN" altLang="en-US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5" t="44061" r="10938" b="16562"/>
          <a:stretch>
            <a:fillRect/>
          </a:stretch>
        </p:blipFill>
        <p:spPr bwMode="auto">
          <a:xfrm>
            <a:off x="214314" y="2143125"/>
            <a:ext cx="8786812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197023"/>
            <a:ext cx="5791200" cy="4441825"/>
          </a:xfrm>
        </p:spPr>
        <p:txBody>
          <a:bodyPr/>
          <a:lstStyle/>
          <a:p>
            <a:r>
              <a:rPr lang="zh-CN" altLang="en-US" dirty="0" smtClean="0"/>
              <a:t>你个人信息存储</a:t>
            </a:r>
            <a:endParaRPr lang="zh-CN" altLang="en-US" dirty="0" smtClean="0"/>
          </a:p>
          <a:p>
            <a:r>
              <a:rPr lang="zh-CN" altLang="en-US" dirty="0" smtClean="0"/>
              <a:t>你银行金钱的存储</a:t>
            </a:r>
            <a:endParaRPr lang="zh-CN" altLang="en-US" dirty="0" smtClean="0"/>
          </a:p>
          <a:p>
            <a:r>
              <a:rPr lang="zh-CN" altLang="en-US" dirty="0" smtClean="0"/>
              <a:t>你学习成绩的存储</a:t>
            </a:r>
            <a:endParaRPr lang="zh-CN" altLang="en-US" dirty="0" smtClean="0"/>
          </a:p>
          <a:p>
            <a:r>
              <a:rPr lang="en-US" altLang="zh-CN" dirty="0" smtClean="0"/>
              <a:t>……</a:t>
            </a:r>
            <a:r>
              <a:rPr lang="zh-CN" altLang="en-US" dirty="0" smtClean="0"/>
              <a:t>等等</a:t>
            </a:r>
            <a:endParaRPr lang="zh-CN" altLang="en-US" dirty="0" smtClean="0"/>
          </a:p>
          <a:p>
            <a:endParaRPr lang="zh-CN" altLang="en-US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zh-CN" altLang="en-US" smtClean="0"/>
              <a:t>为什么学数据库</a:t>
            </a:r>
            <a:endParaRPr lang="zh-CN" altLang="en-US" smtClean="0"/>
          </a:p>
        </p:txBody>
      </p:sp>
      <p:sp>
        <p:nvSpPr>
          <p:cNvPr id="11267" name="内容占位符 2"/>
          <p:cNvSpPr>
            <a:spLocks noGrp="1"/>
          </p:cNvSpPr>
          <p:nvPr>
            <p:ph idx="4294967295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/>
            <a:r>
              <a:rPr lang="zh-CN" altLang="en-US" smtClean="0"/>
              <a:t>毫无疑问，</a:t>
            </a:r>
            <a:r>
              <a:rPr lang="zh-CN" altLang="en-US" smtClean="0">
                <a:solidFill>
                  <a:srgbClr val="FF0000"/>
                </a:solidFill>
              </a:rPr>
              <a:t>使用数据库的目的是方便地存储和管理大量的业务数据。</a:t>
            </a:r>
            <a:endParaRPr lang="en-US" altLang="zh-CN" smtClean="0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smtClean="0"/>
              <a:t>但是，有人可能会存在这样的疑问：为什么使用数据库来存储和管理数据，为什么不提倡使用像</a:t>
            </a:r>
            <a:r>
              <a:rPr lang="en-US" altLang="zh-CN" smtClean="0"/>
              <a:t>Excel</a:t>
            </a:r>
            <a:r>
              <a:rPr lang="zh-CN" altLang="en-US" smtClean="0"/>
              <a:t>这样的电子数据表等工具来存储和管理这些业务数据呢？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下面，通过一个示例说明为什么要使用数据库。</a:t>
            </a:r>
            <a:endParaRPr lang="zh-CN" altLang="en-US" smtClean="0"/>
          </a:p>
        </p:txBody>
      </p:sp>
      <p:sp>
        <p:nvSpPr>
          <p:cNvPr id="11268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A5F15B3B-B765-486C-823E-A9CE4A63CC05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1269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0C95BA45-D4AB-4318-AE1F-4EEB8A457C18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zh-CN" altLang="en-US" smtClean="0"/>
              <a:t>示例</a:t>
            </a:r>
            <a:endParaRPr lang="zh-CN" altLang="en-US" smtClean="0"/>
          </a:p>
        </p:txBody>
      </p:sp>
      <p:sp>
        <p:nvSpPr>
          <p:cNvPr id="12291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7BC4A3D-D1A0-4D23-8307-DD2905F34A98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2292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E0D11A67-BDB2-4A3D-9D08-14A4D5025E12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9" y="188961"/>
            <a:ext cx="8569325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zh-CN" altLang="en-US" smtClean="0"/>
              <a:t>原因</a:t>
            </a:r>
            <a:endParaRPr lang="zh-CN" altLang="en-US" smtClean="0"/>
          </a:p>
        </p:txBody>
      </p:sp>
      <p:sp>
        <p:nvSpPr>
          <p:cNvPr id="13315" name="内容占位符 2"/>
          <p:cNvSpPr>
            <a:spLocks noGrp="1"/>
          </p:cNvSpPr>
          <p:nvPr>
            <p:ph idx="4294967295"/>
          </p:nvPr>
        </p:nvSpPr>
        <p:spPr>
          <a:xfrm>
            <a:off x="395289" y="1412875"/>
            <a:ext cx="8424862" cy="4713288"/>
          </a:xfrm>
        </p:spPr>
        <p:txBody>
          <a:bodyPr/>
          <a:lstStyle/>
          <a:p>
            <a:pPr eaLnBrk="1" hangingPunct="1"/>
            <a:r>
              <a:rPr lang="zh-CN" altLang="en-US" sz="2000" smtClean="0"/>
              <a:t>采用电子数据表来存储和管理数据，不仅仅可能造成数据的不一致和混乱，而且还有其他更严重的问题。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例如</a:t>
            </a:r>
            <a:r>
              <a:rPr lang="en-US" altLang="zh-CN" sz="2000" smtClean="0"/>
              <a:t>: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电子表格只能处理有限的数据列和数据行，对于数百万、数千万等巨大的数据量很难有效地处理；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电子表格无法提供安全、方便地权限管理和控制手段；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电子表格很难有效地实现多个数据之间的关联；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电子表格很难有效实现并发控制、增量维护等管理方式等。</a:t>
            </a:r>
            <a:endParaRPr lang="en-US" altLang="zh-CN" sz="2000" smtClean="0"/>
          </a:p>
          <a:p>
            <a:pPr eaLnBrk="1" hangingPunct="1"/>
            <a:r>
              <a:rPr lang="zh-CN" altLang="en-US" sz="2000" smtClean="0"/>
              <a:t>这些问题只能通过使用数据库来解决，数据库是一种有效地管理大量的、安全的、并发的、关联的、一致的数据工具，因此需要使用数据库存储和管理数据。</a:t>
            </a:r>
            <a:endParaRPr lang="zh-CN" altLang="en-US" sz="2000" smtClean="0"/>
          </a:p>
        </p:txBody>
      </p:sp>
      <p:sp>
        <p:nvSpPr>
          <p:cNvPr id="13316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6F7AA524-6290-4D8B-B9EB-00D549B34FDD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3317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119BFDF8-60DB-40EE-A335-4A78AF981F26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为什么要学数据库</a:t>
            </a:r>
            <a:endParaRPr lang="zh-CN" altLang="en-US" smtClean="0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>
          <a:xfrm>
            <a:off x="928688" y="1643063"/>
            <a:ext cx="7286625" cy="4500562"/>
          </a:xfrm>
        </p:spPr>
        <p:txBody>
          <a:bodyPr/>
          <a:lstStyle/>
          <a:p>
            <a:r>
              <a:rPr lang="zh-CN" altLang="en-US" sz="2800" smtClean="0"/>
              <a:t>学习编程的需要</a:t>
            </a:r>
            <a:endParaRPr lang="zh-CN" altLang="en-US" sz="2800" smtClean="0"/>
          </a:p>
          <a:p>
            <a:r>
              <a:rPr lang="zh-CN" altLang="en-US" sz="2800" smtClean="0"/>
              <a:t>找工作的需要</a:t>
            </a:r>
            <a:endParaRPr lang="en-US" altLang="zh-CN" sz="2800" smtClean="0"/>
          </a:p>
          <a:p>
            <a:r>
              <a:rPr lang="zh-CN" altLang="en-US" sz="2800" smtClean="0"/>
              <a:t>现在企业的需求：</a:t>
            </a:r>
            <a:endParaRPr lang="en-US" altLang="zh-CN" sz="280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2400" smtClean="0"/>
              <a:t>1 </a:t>
            </a:r>
            <a:r>
              <a:rPr lang="zh-CN" altLang="en-US" sz="2400" smtClean="0"/>
              <a:t>会电脑安装维护及网络搭建</a:t>
            </a:r>
            <a:endParaRPr lang="zh-CN" altLang="en-US" sz="240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2400" smtClean="0"/>
              <a:t>2 </a:t>
            </a:r>
            <a:r>
              <a:rPr lang="zh-CN" altLang="en-US" sz="2400" smtClean="0"/>
              <a:t>会熟练使用</a:t>
            </a:r>
            <a:r>
              <a:rPr lang="en-US" altLang="zh-CN" sz="2400" smtClean="0"/>
              <a:t>OFFICE</a:t>
            </a:r>
            <a:r>
              <a:rPr lang="zh-CN" altLang="en-US" sz="2400" smtClean="0"/>
              <a:t> </a:t>
            </a:r>
            <a:endParaRPr lang="zh-CN" altLang="en-US" sz="240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2400" smtClean="0"/>
              <a:t>3 </a:t>
            </a:r>
            <a:r>
              <a:rPr lang="zh-CN" altLang="en-US" sz="2400" smtClean="0"/>
              <a:t>会一门程序语言</a:t>
            </a:r>
            <a:endParaRPr lang="en-US" altLang="zh-CN" sz="240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sz="2400" smtClean="0"/>
              <a:t>4 </a:t>
            </a:r>
            <a:r>
              <a:rPr lang="zh-CN" altLang="en-US" sz="2400" smtClean="0"/>
              <a:t>会使用数据库</a:t>
            </a:r>
            <a:endParaRPr lang="en-US" altLang="zh-CN" sz="2400" smtClean="0"/>
          </a:p>
          <a:p>
            <a:pPr lvl="1">
              <a:buFont typeface="Wingdings" panose="05000000000000000000" pitchFamily="2" charset="2"/>
              <a:buNone/>
            </a:pPr>
            <a:endParaRPr lang="zh-CN" altLang="en-US" sz="2400" smtClean="0"/>
          </a:p>
          <a:p>
            <a:pPr lvl="1">
              <a:buFont typeface="Wingdings" panose="05000000000000000000" pitchFamily="2" charset="2"/>
              <a:buNone/>
            </a:pPr>
            <a:endParaRPr lang="zh-CN" altLang="en-US" sz="24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mtClean="0"/>
              <a:t>(</a:t>
            </a:r>
            <a:r>
              <a:rPr lang="zh-CN" altLang="en-US" smtClean="0"/>
              <a:t>二</a:t>
            </a:r>
            <a:r>
              <a:rPr lang="en-US" altLang="zh-CN" smtClean="0"/>
              <a:t>)</a:t>
            </a:r>
            <a:r>
              <a:rPr lang="zh-CN" altLang="en-US" smtClean="0"/>
              <a:t>、什么是数据库</a:t>
            </a:r>
            <a:r>
              <a:rPr lang="en-US" altLang="zh-CN" smtClean="0"/>
              <a:t>?</a:t>
            </a:r>
            <a:endParaRPr lang="en-US" altLang="zh-CN" smtClean="0"/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28688" y="1643063"/>
            <a:ext cx="7286625" cy="4500562"/>
          </a:xfrm>
        </p:spPr>
        <p:txBody>
          <a:bodyPr/>
          <a:lstStyle/>
          <a:p>
            <a:r>
              <a:rPr lang="zh-CN" altLang="en-US" sz="2800" smtClean="0"/>
              <a:t>数据库系统本质上是一个用计算机存储数据的系统。数据库本身可被看作为一种电子文件柜；也就是说，它是收集计算机数据文件的仓库或容器。</a:t>
            </a:r>
            <a:endParaRPr lang="zh-CN" altLang="en-US" sz="2800" smtClean="0"/>
          </a:p>
        </p:txBody>
      </p:sp>
      <p:grpSp>
        <p:nvGrpSpPr>
          <p:cNvPr id="15364" name="Group 4"/>
          <p:cNvGrpSpPr/>
          <p:nvPr/>
        </p:nvGrpSpPr>
        <p:grpSpPr bwMode="auto">
          <a:xfrm>
            <a:off x="2484438" y="3357611"/>
            <a:ext cx="4564062" cy="2878137"/>
            <a:chOff x="640" y="1298"/>
            <a:chExt cx="3782" cy="2494"/>
          </a:xfrm>
        </p:grpSpPr>
        <p:grpSp>
          <p:nvGrpSpPr>
            <p:cNvPr id="15365" name="Group 5"/>
            <p:cNvGrpSpPr/>
            <p:nvPr/>
          </p:nvGrpSpPr>
          <p:grpSpPr bwMode="auto">
            <a:xfrm>
              <a:off x="640" y="2731"/>
              <a:ext cx="1388" cy="1061"/>
              <a:chOff x="640" y="2469"/>
              <a:chExt cx="1632" cy="1323"/>
            </a:xfrm>
          </p:grpSpPr>
          <p:graphicFrame>
            <p:nvGraphicFramePr>
              <p:cNvPr id="15375" name="Object 5">
                <a:hlinkClick r:id="" action="ppaction://ole?verb=0"/>
              </p:cNvPr>
              <p:cNvGraphicFramePr/>
              <p:nvPr/>
            </p:nvGraphicFramePr>
            <p:xfrm>
              <a:off x="966" y="2469"/>
              <a:ext cx="1101" cy="11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4" name="Clip" r:id="rId1" imgW="241935" imgH="241935" progId="MS_ClipArt_Gallery.5">
                      <p:embed/>
                    </p:oleObj>
                  </mc:Choice>
                  <mc:Fallback>
                    <p:oleObj name="Clip" r:id="rId1" imgW="241935" imgH="241935" progId="MS_ClipArt_Gallery.5">
                      <p:embed/>
                      <p:pic>
                        <p:nvPicPr>
                          <p:cNvPr id="0" name="图片 4173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6" y="2469"/>
                            <a:ext cx="1101" cy="11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76" name="Rectangle 7"/>
              <p:cNvSpPr>
                <a:spLocks noChangeArrowheads="1"/>
              </p:cNvSpPr>
              <p:nvPr/>
            </p:nvSpPr>
            <p:spPr bwMode="auto">
              <a:xfrm>
                <a:off x="640" y="3528"/>
                <a:ext cx="1632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/>
              <a:lstStyle/>
              <a:p>
                <a:pPr marL="342900" indent="-342900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altLang="zh-CN" sz="2000" smtClean="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     </a:t>
                </a:r>
                <a:r>
                  <a:rPr lang="zh-CN" altLang="en-US" sz="2000" smtClean="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文件柜</a:t>
                </a:r>
                <a:endParaRPr lang="zh-CN" altLang="en-US" sz="2000" smtClean="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366" name="Group 8"/>
            <p:cNvGrpSpPr/>
            <p:nvPr/>
          </p:nvGrpSpPr>
          <p:grpSpPr bwMode="auto">
            <a:xfrm>
              <a:off x="2381" y="1298"/>
              <a:ext cx="2041" cy="1085"/>
              <a:chOff x="3232" y="1167"/>
              <a:chExt cx="2400" cy="1353"/>
            </a:xfrm>
          </p:grpSpPr>
          <p:graphicFrame>
            <p:nvGraphicFramePr>
              <p:cNvPr id="15373" name="Object 4">
                <a:hlinkClick r:id="" action="ppaction://ole?verb=0"/>
              </p:cNvPr>
              <p:cNvGraphicFramePr/>
              <p:nvPr/>
            </p:nvGraphicFramePr>
            <p:xfrm>
              <a:off x="3838" y="1167"/>
              <a:ext cx="1053" cy="10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5" name="Clip" r:id="rId3" imgW="241935" imgH="241935" progId="MS_ClipArt_Gallery.2">
                      <p:embed/>
                    </p:oleObj>
                  </mc:Choice>
                  <mc:Fallback>
                    <p:oleObj name="Clip" r:id="rId3" imgW="241935" imgH="241935" progId="MS_ClipArt_Gallery.2">
                      <p:embed/>
                      <p:pic>
                        <p:nvPicPr>
                          <p:cNvPr id="0" name="图片 4174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38" y="1167"/>
                            <a:ext cx="1053" cy="10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74" name="Rectangle 10"/>
              <p:cNvSpPr>
                <a:spLocks noChangeArrowheads="1"/>
              </p:cNvSpPr>
              <p:nvPr/>
            </p:nvSpPr>
            <p:spPr bwMode="auto">
              <a:xfrm>
                <a:off x="3232" y="2208"/>
                <a:ext cx="240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/>
              <a:lstStyle/>
              <a:p>
                <a:pPr marL="342900" indent="-342900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zh-CN" altLang="en-US" sz="2000" smtClean="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充满数据的硬盘</a:t>
                </a:r>
                <a:endParaRPr lang="zh-CN" altLang="en-US" sz="2000" smtClean="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367" name="Group 11"/>
            <p:cNvGrpSpPr/>
            <p:nvPr/>
          </p:nvGrpSpPr>
          <p:grpSpPr bwMode="auto">
            <a:xfrm>
              <a:off x="720" y="1385"/>
              <a:ext cx="1509" cy="943"/>
              <a:chOff x="720" y="1152"/>
              <a:chExt cx="1775" cy="1176"/>
            </a:xfrm>
          </p:grpSpPr>
          <p:graphicFrame>
            <p:nvGraphicFramePr>
              <p:cNvPr id="15371" name="Object 3">
                <a:hlinkClick r:id="" action="ppaction://ole?verb=0"/>
              </p:cNvPr>
              <p:cNvGraphicFramePr/>
              <p:nvPr/>
            </p:nvGraphicFramePr>
            <p:xfrm>
              <a:off x="720" y="1152"/>
              <a:ext cx="1775" cy="10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6" name="Clip" r:id="rId5" imgW="4109085" imgH="2449830" progId="MS_ClipArt_Gallery.5">
                      <p:embed/>
                    </p:oleObj>
                  </mc:Choice>
                  <mc:Fallback>
                    <p:oleObj name="Clip" r:id="rId5" imgW="4109085" imgH="2449830" progId="MS_ClipArt_Gallery.5">
                      <p:embed/>
                      <p:pic>
                        <p:nvPicPr>
                          <p:cNvPr id="0" name="图片 4175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1152"/>
                            <a:ext cx="1775" cy="10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72" name="Rectangle 13"/>
              <p:cNvSpPr>
                <a:spLocks noChangeArrowheads="1"/>
              </p:cNvSpPr>
              <p:nvPr/>
            </p:nvSpPr>
            <p:spPr bwMode="auto">
              <a:xfrm>
                <a:off x="1120" y="2064"/>
                <a:ext cx="1040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/>
              <a:lstStyle/>
              <a:p>
                <a:pPr marL="342900" indent="-342900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zh-CN" altLang="en-US" sz="2000" smtClean="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字典</a:t>
                </a:r>
                <a:endParaRPr lang="zh-CN" altLang="en-US" sz="2000" smtClean="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368" name="Group 14"/>
            <p:cNvGrpSpPr/>
            <p:nvPr/>
          </p:nvGrpSpPr>
          <p:grpSpPr bwMode="auto">
            <a:xfrm>
              <a:off x="2653" y="2777"/>
              <a:ext cx="1211" cy="869"/>
              <a:chOff x="3473" y="2708"/>
              <a:chExt cx="1424" cy="1084"/>
            </a:xfrm>
          </p:grpSpPr>
          <p:graphicFrame>
            <p:nvGraphicFramePr>
              <p:cNvPr id="15369" name="Object 2">
                <a:hlinkClick r:id="" action="ppaction://ole?verb=0"/>
              </p:cNvPr>
              <p:cNvGraphicFramePr/>
              <p:nvPr/>
            </p:nvGraphicFramePr>
            <p:xfrm>
              <a:off x="3473" y="2708"/>
              <a:ext cx="1424" cy="8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7" name="Clip" r:id="rId7" imgW="5226685" imgH="2991485" progId="MS_ClipArt_Gallery.5">
                      <p:embed/>
                    </p:oleObj>
                  </mc:Choice>
                  <mc:Fallback>
                    <p:oleObj name="Clip" r:id="rId7" imgW="5226685" imgH="2991485" progId="MS_ClipArt_Gallery.5">
                      <p:embed/>
                      <p:pic>
                        <p:nvPicPr>
                          <p:cNvPr id="0" name="图片 4176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3" y="2708"/>
                            <a:ext cx="1424" cy="8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370" name="Rectangle 16"/>
              <p:cNvSpPr>
                <a:spLocks noChangeArrowheads="1"/>
              </p:cNvSpPr>
              <p:nvPr/>
            </p:nvSpPr>
            <p:spPr bwMode="auto">
              <a:xfrm>
                <a:off x="3792" y="3528"/>
                <a:ext cx="1024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/>
              <a:lstStyle/>
              <a:p>
                <a:pPr marL="342900" indent="-342900" fontAlgn="base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zh-CN" altLang="en-US" sz="2000" smtClean="0">
                    <a:solidFill>
                      <a:srgbClr val="000066"/>
                    </a:solidFill>
                    <a:latin typeface="Times New Roman" panose="02020603050405020304" pitchFamily="18" charset="0"/>
                  </a:rPr>
                  <a:t>图书馆</a:t>
                </a:r>
                <a:endParaRPr lang="zh-CN" altLang="en-US" sz="2000" smtClean="0">
                  <a:solidFill>
                    <a:srgbClr val="000066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zh-CN" altLang="en-US" smtClean="0"/>
              <a:t>什么是数据库</a:t>
            </a:r>
            <a:endParaRPr lang="zh-CN" altLang="en-US" smtClean="0"/>
          </a:p>
        </p:txBody>
      </p:sp>
      <p:sp>
        <p:nvSpPr>
          <p:cNvPr id="16387" name="内容占位符 2"/>
          <p:cNvSpPr>
            <a:spLocks noGrp="1"/>
          </p:cNvSpPr>
          <p:nvPr>
            <p:ph idx="4294967295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/>
            <a:r>
              <a:rPr lang="zh-CN" altLang="en-US" dirty="0" smtClean="0">
                <a:solidFill>
                  <a:srgbClr val="FF0000"/>
                </a:solidFill>
              </a:rPr>
              <a:t>数据库是采用计算机技术统一管理的相关数据的集合</a:t>
            </a:r>
            <a:r>
              <a:rPr lang="zh-CN" altLang="en-US" dirty="0" smtClean="0"/>
              <a:t>，数据库能为各种用户共享，具有冗余度最小、数据之间联系密切、有较高数据独立性等特点。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>
                <a:solidFill>
                  <a:srgbClr val="FF0000"/>
                </a:solidFill>
              </a:rPr>
              <a:t>数据库管理系统</a:t>
            </a:r>
            <a:r>
              <a:rPr lang="en-US" altLang="zh-CN" dirty="0" smtClean="0">
                <a:solidFill>
                  <a:srgbClr val="FF0000"/>
                </a:solidFill>
              </a:rPr>
              <a:t>(Database Management System</a:t>
            </a:r>
            <a:r>
              <a:rPr lang="zh-CN" altLang="en-US" dirty="0" smtClean="0">
                <a:solidFill>
                  <a:srgbClr val="FF0000"/>
                </a:solidFill>
              </a:rPr>
              <a:t>，简称为</a:t>
            </a:r>
            <a:r>
              <a:rPr lang="en-US" altLang="zh-CN" dirty="0" smtClean="0">
                <a:solidFill>
                  <a:srgbClr val="FF0000"/>
                </a:solidFill>
              </a:rPr>
              <a:t>DBMS)</a:t>
            </a:r>
            <a:r>
              <a:rPr lang="zh-CN" altLang="en-US" dirty="0" smtClean="0">
                <a:solidFill>
                  <a:srgbClr val="FF0000"/>
                </a:solidFill>
              </a:rPr>
              <a:t>是位于用户与操作系统之间的一层数据管理软件</a:t>
            </a:r>
            <a:r>
              <a:rPr lang="zh-CN" altLang="en-US" dirty="0" smtClean="0"/>
              <a:t>，它为用户或应用程序提供访问数据库的方法，包括数据库的建立、查询、更新以及各种数据库控制等。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DBMS</a:t>
            </a:r>
            <a:r>
              <a:rPr lang="zh-CN" altLang="en-US" dirty="0" smtClean="0"/>
              <a:t>总是基于某种数据模型，这些模型可以分为层次模型、网状模型、关系模型等。</a:t>
            </a:r>
            <a:endParaRPr lang="zh-CN" altLang="en-US" dirty="0" smtClean="0"/>
          </a:p>
        </p:txBody>
      </p:sp>
      <p:sp>
        <p:nvSpPr>
          <p:cNvPr id="16388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1999ED9C-C1CB-42D0-B9BC-F7E3E334B6A3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6389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BB981A6A-AD73-4AD2-9234-F3F5571EE946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 idx="4294967295"/>
          </p:nvPr>
        </p:nvSpPr>
        <p:spPr>
          <a:xfrm>
            <a:off x="323850" y="549277"/>
            <a:ext cx="8229600" cy="868363"/>
          </a:xfrm>
        </p:spPr>
        <p:txBody>
          <a:bodyPr/>
          <a:lstStyle/>
          <a:p>
            <a:pPr eaLnBrk="1" hangingPunct="1"/>
            <a:r>
              <a:rPr lang="zh-CN" altLang="en-US" smtClean="0"/>
              <a:t>数据库技术</a:t>
            </a:r>
            <a:endParaRPr lang="zh-CN" altLang="en-US" smtClean="0"/>
          </a:p>
        </p:txBody>
      </p:sp>
      <p:sp>
        <p:nvSpPr>
          <p:cNvPr id="17411" name="内容占位符 2"/>
          <p:cNvSpPr>
            <a:spLocks noGrp="1"/>
          </p:cNvSpPr>
          <p:nvPr>
            <p:ph idx="4294967295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数据库系统是实现有组织地、动态地存储大量关联数据、方便多用户访问的计算机软件、硬件和数据资源组成的系统，是采用数据库技术的计算机系统。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数据库技术是研究数据库的结构、存储、设计、管理和使用的一门计算机软件学科。</a:t>
            </a:r>
            <a:endParaRPr lang="en-US" altLang="zh-CN" dirty="0" smtClean="0"/>
          </a:p>
          <a:p>
            <a:pPr algn="just" eaLnBrk="1" hangingPunct="1"/>
            <a:r>
              <a:rPr lang="zh-CN" altLang="en-US" dirty="0" smtClean="0"/>
              <a:t>即：</a:t>
            </a:r>
            <a:r>
              <a:rPr lang="zh-CN" altLang="en-US" dirty="0" smtClean="0">
                <a:solidFill>
                  <a:srgbClr val="FF0000"/>
                </a:solidFill>
              </a:rPr>
              <a:t>数据库技术就是针对数据管理的计算机软件技术。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zh-CN" altLang="en-US" dirty="0" smtClean="0"/>
              <a:t>在实际应用中，经常把数据库管理系统简称为数据库系统。</a:t>
            </a:r>
            <a:endParaRPr lang="zh-CN" altLang="en-US" dirty="0" smtClean="0"/>
          </a:p>
        </p:txBody>
      </p:sp>
      <p:sp>
        <p:nvSpPr>
          <p:cNvPr id="17412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58ACB420-0ADD-4FE3-8303-2997557C8759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7413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6D45992C-B1D7-41AF-ABA8-422690309246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zh-CN" altLang="en-US" smtClean="0"/>
              <a:t>数据库产品</a:t>
            </a:r>
            <a:endParaRPr lang="zh-CN" altLang="en-US" smtClean="0"/>
          </a:p>
        </p:txBody>
      </p:sp>
      <p:sp>
        <p:nvSpPr>
          <p:cNvPr id="18435" name="内容占位符 2"/>
          <p:cNvSpPr>
            <a:spLocks noGrp="1"/>
          </p:cNvSpPr>
          <p:nvPr>
            <p:ph idx="4294967295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数据库产品是由专门开发</a:t>
            </a:r>
            <a:r>
              <a:rPr lang="en-US" altLang="zh-CN" dirty="0" smtClean="0"/>
              <a:t>DBMS</a:t>
            </a:r>
            <a:r>
              <a:rPr lang="zh-CN" altLang="en-US" dirty="0" smtClean="0"/>
              <a:t>的厂商提供的。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当前，数据库市场上的常见数据库产品包括甲骨文公司的</a:t>
            </a:r>
            <a:r>
              <a:rPr lang="en-US" altLang="zh-CN" dirty="0" smtClean="0"/>
              <a:t>Oracle</a:t>
            </a:r>
            <a:r>
              <a:rPr lang="zh-CN" altLang="en-US" dirty="0" smtClean="0"/>
              <a:t>系统，</a:t>
            </a:r>
            <a:r>
              <a:rPr lang="en-US" altLang="zh-CN" dirty="0" smtClean="0"/>
              <a:t>IBM</a:t>
            </a:r>
            <a:r>
              <a:rPr lang="zh-CN" altLang="en-US" dirty="0" smtClean="0"/>
              <a:t>公司的</a:t>
            </a:r>
            <a:r>
              <a:rPr lang="en-US" altLang="zh-CN" dirty="0" smtClean="0"/>
              <a:t>DB2</a:t>
            </a:r>
            <a:r>
              <a:rPr lang="zh-CN" altLang="en-US" dirty="0" smtClean="0"/>
              <a:t>系统和</a:t>
            </a:r>
            <a:r>
              <a:rPr lang="en-US" altLang="zh-CN" dirty="0" smtClean="0"/>
              <a:t>Informix</a:t>
            </a:r>
            <a:r>
              <a:rPr lang="zh-CN" altLang="en-US" dirty="0" smtClean="0"/>
              <a:t>系统，赛贝斯公司的</a:t>
            </a:r>
            <a:r>
              <a:rPr lang="en-US" altLang="zh-CN" dirty="0" smtClean="0"/>
              <a:t>Sybase ASE</a:t>
            </a:r>
            <a:r>
              <a:rPr lang="zh-CN" altLang="en-US" dirty="0" smtClean="0"/>
              <a:t>系统，微软公司的</a:t>
            </a:r>
            <a:r>
              <a:rPr lang="en-US" altLang="zh-CN" dirty="0" smtClean="0"/>
              <a:t>Microsoft SQL Server</a:t>
            </a:r>
            <a:r>
              <a:rPr lang="zh-CN" altLang="en-US" dirty="0" smtClean="0"/>
              <a:t>系统和</a:t>
            </a:r>
            <a:r>
              <a:rPr lang="en-US" altLang="zh-CN" dirty="0" smtClean="0"/>
              <a:t>Access</a:t>
            </a:r>
            <a:r>
              <a:rPr lang="zh-CN" altLang="en-US" dirty="0" smtClean="0"/>
              <a:t>系统，以及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公司的开源数据库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系统（现已归甲骨文公司）等。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本课程重点讲述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系统。</a:t>
            </a:r>
            <a:endParaRPr lang="zh-CN" altLang="en-US" dirty="0" smtClean="0"/>
          </a:p>
        </p:txBody>
      </p:sp>
      <p:sp>
        <p:nvSpPr>
          <p:cNvPr id="18436" name="日期占位符 3"/>
          <p:cNvSpPr txBox="1">
            <a:spLocks noGrp="1" noChangeArrowheads="1"/>
          </p:cNvSpPr>
          <p:nvPr/>
        </p:nvSpPr>
        <p:spPr bwMode="auto">
          <a:xfrm>
            <a:off x="107950" y="6453236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41AB9F3B-8428-47B7-A590-F6D92DEF02C1}" type="datetime2">
              <a:rPr lang="zh-CN" altLang="en-US" sz="1400" smtClean="0">
                <a:solidFill>
                  <a:srgbClr val="000066"/>
                </a:solidFill>
              </a:rPr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8437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BC1AD40D-0D1B-4703-B09B-6E0A3BE81EA7}" type="slidenum">
              <a:rPr lang="zh-CN" altLang="en-US" sz="1400" smtClean="0">
                <a:solidFill>
                  <a:srgbClr val="000066"/>
                </a:solidFill>
              </a:rPr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  <a:endParaRPr lang="zh-CN" altLang="en-US" sz="140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mtClean="0"/>
              <a:t>(</a:t>
            </a:r>
            <a:r>
              <a:rPr lang="zh-CN" altLang="en-US" smtClean="0"/>
              <a:t>三</a:t>
            </a:r>
            <a:r>
              <a:rPr lang="en-US" altLang="zh-CN" smtClean="0"/>
              <a:t>)</a:t>
            </a:r>
            <a:r>
              <a:rPr lang="zh-CN" altLang="en-US" smtClean="0"/>
              <a:t>、怎么学好数据库</a:t>
            </a:r>
            <a:r>
              <a:rPr lang="en-US" altLang="zh-CN" smtClean="0"/>
              <a:t>?</a:t>
            </a:r>
            <a:endParaRPr lang="zh-CN" altLang="en-US" smtClean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928688" y="1643063"/>
            <a:ext cx="7286625" cy="4500562"/>
          </a:xfrm>
        </p:spPr>
        <p:txBody>
          <a:bodyPr/>
          <a:lstStyle/>
          <a:p>
            <a:r>
              <a:rPr lang="zh-CN" altLang="en-US" smtClean="0"/>
              <a:t>养成良好的学习态度：</a:t>
            </a:r>
            <a:endParaRPr lang="en-US" altLang="zh-CN" smtClean="0"/>
          </a:p>
          <a:p>
            <a:pPr lvl="1"/>
            <a:r>
              <a:rPr lang="zh-CN" altLang="en-US" sz="2400" smtClean="0"/>
              <a:t>认真听讲</a:t>
            </a:r>
            <a:endParaRPr lang="zh-CN" altLang="en-US" sz="2400" smtClean="0"/>
          </a:p>
          <a:p>
            <a:pPr lvl="1"/>
            <a:r>
              <a:rPr lang="zh-CN" altLang="en-US" smtClean="0"/>
              <a:t>积极完成作业，按时提交</a:t>
            </a:r>
            <a:endParaRPr lang="zh-CN" altLang="en-US" smtClean="0"/>
          </a:p>
          <a:p>
            <a:pPr lvl="1"/>
            <a:r>
              <a:rPr lang="zh-CN" altLang="en-US" smtClean="0"/>
              <a:t>认真完成实验，注重交流</a:t>
            </a:r>
            <a:endParaRPr lang="en-US" altLang="zh-CN" smtClean="0"/>
          </a:p>
          <a:p>
            <a:r>
              <a:rPr lang="zh-CN" altLang="en-US" smtClean="0"/>
              <a:t>培养实践动手能力－熟能生巧</a:t>
            </a:r>
            <a:endParaRPr lang="en-US" altLang="zh-CN" smtClean="0"/>
          </a:p>
          <a:p>
            <a:r>
              <a:rPr lang="zh-CN" altLang="en-US" smtClean="0"/>
              <a:t>联系其他程序语言课程，实现综合应用</a:t>
            </a:r>
            <a:endParaRPr lang="en-US" altLang="zh-CN" smtClean="0"/>
          </a:p>
          <a:p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mtClean="0"/>
              <a:t>(</a:t>
            </a:r>
            <a:r>
              <a:rPr lang="zh-CN" altLang="en-US" smtClean="0"/>
              <a:t>四</a:t>
            </a:r>
            <a:r>
              <a:rPr lang="en-US" altLang="zh-CN" smtClean="0"/>
              <a:t>)</a:t>
            </a:r>
            <a:r>
              <a:rPr lang="zh-CN" altLang="en-US" smtClean="0"/>
              <a:t>要学习什么内容？</a:t>
            </a:r>
            <a:endParaRPr lang="zh-CN" alt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、数据库基本概念</a:t>
            </a:r>
            <a:endParaRPr lang="zh-CN" altLang="en-US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的安装、使用、管理、维护。</a:t>
            </a:r>
            <a:endParaRPr lang="zh-CN" altLang="en-US" dirty="0" smtClean="0"/>
          </a:p>
          <a:p>
            <a:r>
              <a:rPr lang="zh-CN" altLang="en-US" dirty="0" smtClean="0"/>
              <a:t>重点：数据库的使用</a:t>
            </a:r>
            <a:endParaRPr lang="zh-CN" altLang="en-US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pPr eaLnBrk="1" hangingPunct="1"/>
            <a:r>
              <a:rPr lang="zh-CN" altLang="en-US" smtClean="0"/>
              <a:t>要学习什么内容？</a:t>
            </a:r>
            <a:endParaRPr lang="zh-CN" altLang="en-US" smtClean="0">
              <a:solidFill>
                <a:srgbClr val="7030A0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2000250"/>
            <a:ext cx="7286625" cy="3792538"/>
          </a:xfrm>
        </p:spPr>
        <p:txBody>
          <a:bodyPr/>
          <a:lstStyle/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几组基本概念：</a:t>
            </a:r>
            <a:endParaRPr lang="en-US" altLang="zh-CN" sz="2800" dirty="0" smtClean="0"/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zh-CN" altLang="en-US" sz="2600" dirty="0" smtClean="0"/>
              <a:t>数据库与数据库管理系统</a:t>
            </a:r>
            <a:endParaRPr lang="en-US" altLang="zh-CN" sz="2600" dirty="0" smtClean="0"/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zh-CN" altLang="en-US" sz="2600" dirty="0" smtClean="0"/>
              <a:t>实体、属性与联系</a:t>
            </a:r>
            <a:endParaRPr lang="en-US" altLang="zh-CN" sz="2600" dirty="0" smtClean="0"/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zh-CN" altLang="en-US" sz="2600" dirty="0" smtClean="0"/>
              <a:t>关系数据库</a:t>
            </a:r>
            <a:endParaRPr lang="en-US" altLang="zh-CN" sz="2600" dirty="0" smtClean="0"/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zh-CN" sz="2800" dirty="0" smtClean="0"/>
              <a:t>SQL</a:t>
            </a:r>
            <a:endParaRPr lang="zh-CN" altLang="en-US" sz="28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791200" cy="533400"/>
          </a:xfrm>
        </p:spPr>
        <p:txBody>
          <a:bodyPr/>
          <a:lstStyle/>
          <a:p>
            <a:r>
              <a:rPr lang="zh-CN" altLang="en-US" dirty="0" smtClean="0"/>
              <a:t>要学习什么内容？</a:t>
            </a:r>
            <a:endParaRPr lang="zh-CN" altLang="en-US" dirty="0" smtClean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971600" y="1196752"/>
            <a:ext cx="7286625" cy="4968552"/>
          </a:xfrm>
        </p:spPr>
        <p:txBody>
          <a:bodyPr/>
          <a:lstStyle/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一种基本工具：</a:t>
            </a:r>
            <a:r>
              <a:rPr lang="en-US" altLang="zh-CN" sz="2800" b="1" dirty="0" smtClean="0"/>
              <a:t> </a:t>
            </a:r>
            <a:endParaRPr lang="en-US" altLang="zh-CN" sz="2800" b="1" dirty="0" smtClean="0"/>
          </a:p>
          <a:p>
            <a:pPr eaLnBrk="1" hangingPunct="1">
              <a:buFontTx/>
              <a:buBlip>
                <a:blip r:embed="rId1"/>
              </a:buBlip>
            </a:pPr>
            <a:r>
              <a:rPr lang="en-US" altLang="zh-CN" sz="2800" b="1" dirty="0" err="1" smtClean="0"/>
              <a:t>Navicat</a:t>
            </a:r>
            <a:r>
              <a:rPr lang="en-US" altLang="zh-CN" sz="2800" b="1" dirty="0" smtClean="0"/>
              <a:t> for </a:t>
            </a:r>
            <a:r>
              <a:rPr lang="en-US" altLang="zh-CN" sz="2800" b="1" dirty="0" err="1" smtClean="0"/>
              <a:t>mysql</a:t>
            </a:r>
            <a:endParaRPr lang="en-US" altLang="zh-CN" sz="2800" b="1" dirty="0" smtClean="0"/>
          </a:p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两种实现方法：</a:t>
            </a:r>
            <a:endParaRPr lang="en-US" altLang="zh-CN" sz="2800" dirty="0" smtClean="0"/>
          </a:p>
          <a:p>
            <a:pPr lvl="1" eaLnBrk="1" hangingPunct="1"/>
            <a:r>
              <a:rPr lang="en-US" altLang="zh-CN" sz="2600" dirty="0" smtClean="0"/>
              <a:t>GUI</a:t>
            </a:r>
            <a:r>
              <a:rPr lang="zh-CN" altLang="en-US" sz="2600" dirty="0" smtClean="0"/>
              <a:t>可视化（</a:t>
            </a:r>
            <a:r>
              <a:rPr lang="en-US" altLang="zh-CN" sz="2600" dirty="0" err="1" smtClean="0"/>
              <a:t>navicat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 lvl="1" eaLnBrk="1" hangingPunct="1"/>
            <a:r>
              <a:rPr lang="en-US" altLang="zh-CN" sz="2600" dirty="0" smtClean="0"/>
              <a:t>SQL</a:t>
            </a:r>
            <a:r>
              <a:rPr lang="zh-CN" altLang="en-US" sz="2600" dirty="0" smtClean="0"/>
              <a:t>语句</a:t>
            </a:r>
            <a:r>
              <a:rPr lang="en-US" altLang="zh-CN" sz="2600" dirty="0" smtClean="0"/>
              <a:t>(</a:t>
            </a:r>
            <a:r>
              <a:rPr lang="zh-CN" altLang="en-US" sz="2600" dirty="0" smtClean="0"/>
              <a:t>命令行</a:t>
            </a:r>
            <a:r>
              <a:rPr lang="en-US" altLang="zh-CN" sz="2600" dirty="0" smtClean="0"/>
              <a:t>)</a:t>
            </a:r>
            <a:endParaRPr lang="en-US" altLang="zh-CN" sz="2800" dirty="0" smtClean="0"/>
          </a:p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三大基本知识点</a:t>
            </a:r>
            <a:endParaRPr lang="en-US" altLang="zh-CN" sz="2800" dirty="0" smtClean="0"/>
          </a:p>
          <a:p>
            <a:pPr lvl="1" eaLnBrk="1" hangingPunct="1"/>
            <a:r>
              <a:rPr lang="zh-CN" altLang="en-US" sz="2600" dirty="0" smtClean="0"/>
              <a:t>创建数据库</a:t>
            </a:r>
            <a:endParaRPr lang="en-US" altLang="zh-CN" sz="2600" dirty="0" smtClean="0"/>
          </a:p>
          <a:p>
            <a:pPr lvl="1" eaLnBrk="1" hangingPunct="1"/>
            <a:r>
              <a:rPr lang="zh-CN" altLang="en-US" sz="2600" dirty="0" smtClean="0"/>
              <a:t>创建表</a:t>
            </a:r>
            <a:endParaRPr lang="en-US" altLang="zh-CN" sz="2600" dirty="0" smtClean="0"/>
          </a:p>
          <a:p>
            <a:pPr lvl="1" eaLnBrk="1" hangingPunct="1"/>
            <a:r>
              <a:rPr lang="zh-CN" altLang="en-US" sz="2600" dirty="0" smtClean="0"/>
              <a:t>数据操作</a:t>
            </a:r>
            <a:r>
              <a:rPr lang="en-US" altLang="zh-CN" sz="2600" dirty="0" smtClean="0"/>
              <a:t>(</a:t>
            </a:r>
            <a:r>
              <a:rPr lang="zh-CN" altLang="en-US" sz="2600" dirty="0" smtClean="0"/>
              <a:t>增删改查</a:t>
            </a:r>
            <a:r>
              <a:rPr lang="en-US" altLang="zh-CN" sz="2600" dirty="0" smtClean="0"/>
              <a:t>)</a:t>
            </a:r>
            <a:endParaRPr lang="en-US" altLang="zh-CN" sz="28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要学习什么内容？</a:t>
            </a:r>
            <a:endParaRPr lang="zh-CN" altLang="en-US" smtClean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928688" y="1643063"/>
            <a:ext cx="7286625" cy="4500562"/>
          </a:xfrm>
        </p:spPr>
        <p:txBody>
          <a:bodyPr/>
          <a:lstStyle/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四大编程数据库对象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索引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视图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存储过程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触发器</a:t>
            </a:r>
            <a:endParaRPr lang="en-US" altLang="zh-CN" sz="2800" dirty="0" smtClean="0"/>
          </a:p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高级应用－数据库的系统管理</a:t>
            </a:r>
            <a:endParaRPr lang="en-US" altLang="zh-CN" sz="2800" dirty="0" smtClean="0"/>
          </a:p>
          <a:p>
            <a:pPr eaLnBrk="1" hangingPunct="1">
              <a:buFontTx/>
              <a:buBlip>
                <a:blip r:embed="rId1"/>
              </a:buBlip>
            </a:pPr>
            <a:r>
              <a:rPr lang="zh-CN" altLang="en-US" sz="2800" dirty="0" smtClean="0"/>
              <a:t>程序语言－</a:t>
            </a:r>
            <a:r>
              <a:rPr lang="en-US" altLang="zh-CN" sz="2800" dirty="0" smtClean="0"/>
              <a:t>SQL</a:t>
            </a:r>
            <a:r>
              <a:rPr lang="zh-CN" altLang="en-US" sz="2800" dirty="0" smtClean="0"/>
              <a:t>的使用</a:t>
            </a:r>
            <a:endParaRPr lang="en-US" altLang="zh-CN" sz="2800" dirty="0" smtClean="0"/>
          </a:p>
          <a:p>
            <a:pPr lvl="1">
              <a:buFontTx/>
              <a:buNone/>
            </a:pPr>
            <a:endParaRPr lang="en-US" altLang="zh-CN" sz="2400" dirty="0" smtClean="0"/>
          </a:p>
          <a:p>
            <a:endParaRPr lang="zh-CN" altLang="en-US" sz="28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012" y="188961"/>
            <a:ext cx="6624637" cy="803275"/>
          </a:xfrm>
        </p:spPr>
        <p:txBody>
          <a:bodyPr/>
          <a:lstStyle/>
          <a:p>
            <a:r>
              <a:rPr lang="zh-CN" altLang="en-US" sz="2400" smtClean="0"/>
              <a:t>二、课程任务</a:t>
            </a:r>
            <a:endParaRPr lang="en-US" altLang="zh-CN" sz="24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212" y="1052513"/>
            <a:ext cx="8137525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 smtClean="0"/>
              <a:t>本课程是计算机类专业的专业基础课。</a:t>
            </a:r>
            <a:endParaRPr lang="zh-CN" altLang="en-US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掌握数据库的基本概念</a:t>
            </a:r>
            <a:r>
              <a:rPr lang="en-US" altLang="zh-CN" dirty="0" smtClean="0"/>
              <a:t>.</a:t>
            </a:r>
            <a:endParaRPr lang="en-US" altLang="zh-CN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了解数据库设计的基本过程；</a:t>
            </a:r>
            <a:endParaRPr lang="zh-CN" altLang="en-US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会使用</a:t>
            </a:r>
            <a:r>
              <a:rPr lang="en-US" altLang="zh-CN" dirty="0" err="1" smtClean="0"/>
              <a:t>Navicat</a:t>
            </a:r>
            <a:r>
              <a:rPr lang="zh-CN" altLang="en-US" dirty="0" smtClean="0"/>
              <a:t>对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进行数据库的创建和简单管理，表的创建和修改；</a:t>
            </a:r>
            <a:endParaRPr lang="zh-CN" altLang="en-US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掌握对数据库、数据表操作的</a:t>
            </a:r>
            <a:r>
              <a:rPr lang="en-US" altLang="zh-CN" dirty="0" smtClean="0"/>
              <a:t>SQL</a:t>
            </a:r>
            <a:r>
              <a:rPr lang="zh-CN" altLang="en-US" dirty="0" smtClean="0"/>
              <a:t>语句的语法结构</a:t>
            </a:r>
            <a:endParaRPr lang="en-US" altLang="zh-CN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掌握对数据进行增、删、查、改的</a:t>
            </a:r>
            <a:r>
              <a:rPr lang="en-US" altLang="zh-CN" dirty="0" smtClean="0"/>
              <a:t>SQL</a:t>
            </a:r>
            <a:r>
              <a:rPr lang="zh-CN" altLang="en-US" dirty="0" smtClean="0"/>
              <a:t>语句的语法结构</a:t>
            </a:r>
            <a:endParaRPr lang="en-US" altLang="zh-CN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具有数据库记录操作的能力；</a:t>
            </a:r>
            <a:endParaRPr lang="zh-CN" altLang="en-US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/>
              <a:t>具有简单数据库（表）的设计能力；</a:t>
            </a:r>
            <a:endParaRPr lang="en-US" altLang="zh-CN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pPr algn="ctr"/>
            <a:r>
              <a:rPr lang="zh-CN" altLang="en-US" sz="4000" dirty="0" smtClean="0"/>
              <a:t>第</a:t>
            </a:r>
            <a:r>
              <a:rPr lang="en-US" altLang="zh-CN" sz="4000" dirty="0" smtClean="0"/>
              <a:t>1</a:t>
            </a:r>
            <a:r>
              <a:rPr lang="zh-CN" altLang="en-US" sz="4000" dirty="0" smtClean="0"/>
              <a:t>章 认知数据库</a:t>
            </a:r>
            <a:endParaRPr lang="zh-CN" altLang="en-US" sz="40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331640" y="2204864"/>
            <a:ext cx="6400800" cy="3888432"/>
          </a:xfrm>
        </p:spPr>
        <p:txBody>
          <a:bodyPr/>
          <a:lstStyle/>
          <a:p>
            <a:pPr algn="l"/>
            <a:r>
              <a:rPr lang="en-US" altLang="zh-CN" dirty="0" smtClean="0"/>
              <a:t>1.1</a:t>
            </a:r>
            <a:r>
              <a:rPr lang="zh-CN" altLang="en-US" dirty="0" smtClean="0"/>
              <a:t>、数据与信息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1.2</a:t>
            </a:r>
            <a:r>
              <a:rPr lang="zh-CN" altLang="en-US" dirty="0" smtClean="0"/>
              <a:t>、数据库管理系统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1.3</a:t>
            </a:r>
            <a:r>
              <a:rPr lang="zh-CN" altLang="en-US" dirty="0" smtClean="0"/>
              <a:t>、关系数据库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简介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1.5</a:t>
            </a:r>
            <a:r>
              <a:rPr lang="zh-CN" altLang="en-US" dirty="0" smtClean="0"/>
              <a:t>、表与关键字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1.6</a:t>
            </a:r>
            <a:r>
              <a:rPr lang="zh-CN" altLang="en-US" dirty="0" smtClean="0"/>
              <a:t>、数据类型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1.7</a:t>
            </a:r>
            <a:r>
              <a:rPr lang="zh-CN" altLang="en-US" dirty="0" smtClean="0"/>
              <a:t>、运算符</a:t>
            </a: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内容占位符 2"/>
          <p:cNvSpPr>
            <a:spLocks noGrp="1"/>
          </p:cNvSpPr>
          <p:nvPr>
            <p:ph idx="1"/>
          </p:nvPr>
        </p:nvSpPr>
        <p:spPr>
          <a:xfrm>
            <a:off x="871540" y="1412783"/>
            <a:ext cx="7408862" cy="4713387"/>
          </a:xfrm>
        </p:spPr>
        <p:txBody>
          <a:bodyPr rtlCol="0"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现实世界数据化：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    不能将现实世界中存在的客观事物直接输入到计算机中进行处理，必须将它们进行数据化后才能在计算机中进行处理。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en-US" altLang="zh-CN" dirty="0" smtClean="0"/>
              <a:t>1</a:t>
            </a:r>
            <a:r>
              <a:rPr lang="zh-CN" altLang="en-US" dirty="0" smtClean="0"/>
              <a:t>、数据与信息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）数据（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）是描述事物的</a:t>
            </a:r>
            <a:r>
              <a:rPr lang="zh-CN" altLang="en-US" dirty="0" smtClean="0">
                <a:solidFill>
                  <a:srgbClr val="FF0000"/>
                </a:solidFill>
              </a:rPr>
              <a:t>符号记录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它用</a:t>
            </a:r>
            <a:r>
              <a:rPr lang="zh-CN" altLang="en-US" dirty="0" smtClean="0">
                <a:solidFill>
                  <a:srgbClr val="FF0000"/>
                </a:solidFill>
              </a:rPr>
              <a:t>类型和数值</a:t>
            </a:r>
            <a:r>
              <a:rPr lang="zh-CN" altLang="en-US" dirty="0" smtClean="0"/>
              <a:t>来表示。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不仅包括数字，还包含文字、图像、声音和视频等。</a:t>
            </a:r>
            <a:endParaRPr lang="en-US" altLang="zh-CN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zh-CN" altLang="en-US" dirty="0" smtClean="0"/>
              <a:t>在数据库技术中，数据是数据库中存储的基本对象。</a:t>
            </a:r>
            <a:endParaRPr lang="zh-CN" altLang="en-US" dirty="0" smtClean="0"/>
          </a:p>
        </p:txBody>
      </p:sp>
      <p:sp>
        <p:nvSpPr>
          <p:cNvPr id="6147" name="标题 1"/>
          <p:cNvSpPr>
            <a:spLocks noGrp="1"/>
          </p:cNvSpPr>
          <p:nvPr>
            <p:ph type="title"/>
          </p:nvPr>
        </p:nvSpPr>
        <p:spPr>
          <a:xfrm>
            <a:off x="1187624" y="476250"/>
            <a:ext cx="6624736" cy="533400"/>
          </a:xfrm>
        </p:spPr>
        <p:txBody>
          <a:bodyPr/>
          <a:lstStyle/>
          <a:p>
            <a:pPr algn="ctr"/>
            <a:r>
              <a:rPr lang="zh-CN" altLang="en-US" sz="3600" dirty="0" smtClean="0"/>
              <a:t>第</a:t>
            </a:r>
            <a:r>
              <a:rPr lang="en-US" altLang="zh-CN" sz="3600" dirty="0" smtClean="0"/>
              <a:t>1</a:t>
            </a:r>
            <a:r>
              <a:rPr lang="zh-CN" altLang="en-US" sz="3600" dirty="0" smtClean="0"/>
              <a:t>节 数据与信息</a:t>
            </a:r>
            <a:endParaRPr lang="zh-CN" altLang="en-US" sz="36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2"/>
          <p:cNvSpPr>
            <a:spLocks noGrp="1"/>
          </p:cNvSpPr>
          <p:nvPr>
            <p:ph idx="1"/>
          </p:nvPr>
        </p:nvSpPr>
        <p:spPr>
          <a:xfrm>
            <a:off x="179408" y="404813"/>
            <a:ext cx="8713787" cy="6337300"/>
          </a:xfrm>
        </p:spPr>
        <p:txBody>
          <a:bodyPr/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）信息：</a:t>
            </a:r>
            <a:endParaRPr lang="en-US" altLang="zh-CN" dirty="0" smtClean="0"/>
          </a:p>
          <a:p>
            <a:r>
              <a:rPr lang="zh-CN" altLang="en-US" dirty="0" smtClean="0"/>
              <a:t>是一种已经被加工为特定形式的数据。</a:t>
            </a:r>
            <a:endParaRPr lang="en-US" altLang="zh-CN" dirty="0" smtClean="0"/>
          </a:p>
          <a:p>
            <a:r>
              <a:rPr lang="zh-CN" altLang="en-US" dirty="0" smtClean="0"/>
              <a:t>信息不同于数据，</a:t>
            </a:r>
            <a:r>
              <a:rPr lang="zh-CN" altLang="en-US" dirty="0" smtClean="0">
                <a:solidFill>
                  <a:srgbClr val="FF0000"/>
                </a:solidFill>
              </a:rPr>
              <a:t>数据是信息的载体，信息是数据的含义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即：信息是数据的表现形式；数据是一个值，它表现出来的含义就是信息。</a:t>
            </a:r>
            <a:endParaRPr lang="en-US" altLang="zh-CN" dirty="0" smtClean="0"/>
          </a:p>
          <a:p>
            <a:r>
              <a:rPr lang="zh-CN" altLang="en-US" dirty="0" smtClean="0"/>
              <a:t>如数据“</a:t>
            </a:r>
            <a:r>
              <a:rPr lang="en-US" altLang="zh-CN" dirty="0" smtClean="0"/>
              <a:t>11</a:t>
            </a:r>
            <a:r>
              <a:rPr lang="zh-CN" altLang="en-US" dirty="0" smtClean="0"/>
              <a:t>”，它可能是“十一”，也可能是“三”，还可能是“幺幺”等其它含义。</a:t>
            </a:r>
            <a:endParaRPr lang="en-US" altLang="zh-CN" dirty="0" smtClean="0"/>
          </a:p>
          <a:p>
            <a:r>
              <a:rPr lang="zh-CN" altLang="en-US" dirty="0" smtClean="0"/>
              <a:t>数据和信息二者密不可分，对信息的记载和描述产生了数据，信息只有通过数据形式表示出来才能被人理解和接受。</a:t>
            </a:r>
            <a:endParaRPr lang="en-US" altLang="zh-CN" dirty="0" smtClean="0"/>
          </a:p>
          <a:p>
            <a:r>
              <a:rPr lang="zh-CN" altLang="en-US" dirty="0" smtClean="0"/>
              <a:t>人们从客观世界中提取所需数据，根据客观需要对数据处理得出相应信息。</a:t>
            </a:r>
            <a:endParaRPr lang="en-US" altLang="zh-CN" dirty="0" smtClean="0"/>
          </a:p>
          <a:p>
            <a:r>
              <a:rPr lang="zh-CN" altLang="en-US" dirty="0" smtClean="0"/>
              <a:t>客观世界</a:t>
            </a:r>
            <a:r>
              <a:rPr lang="en-US" altLang="zh-CN" dirty="0" smtClean="0"/>
              <a:t>------》</a:t>
            </a:r>
            <a:r>
              <a:rPr lang="zh-CN" altLang="en-US" dirty="0" smtClean="0"/>
              <a:t>数据</a:t>
            </a:r>
            <a:r>
              <a:rPr lang="en-US" altLang="zh-CN" dirty="0" smtClean="0"/>
              <a:t>--------》</a:t>
            </a:r>
            <a:r>
              <a:rPr lang="zh-CN" altLang="en-US" dirty="0" smtClean="0"/>
              <a:t>信息</a:t>
            </a:r>
            <a:r>
              <a:rPr lang="en-US" altLang="zh-CN" dirty="0" smtClean="0"/>
              <a:t>---------》</a:t>
            </a:r>
            <a:r>
              <a:rPr lang="zh-CN" altLang="en-US" dirty="0" smtClean="0"/>
              <a:t>决策</a:t>
            </a:r>
            <a:endParaRPr lang="en-US" altLang="zh-CN" dirty="0" smtClean="0"/>
          </a:p>
          <a:p>
            <a:r>
              <a:rPr lang="en-US" altLang="zh-CN" dirty="0" smtClean="0"/>
              <a:t>     </a:t>
            </a:r>
            <a:r>
              <a:rPr lang="zh-CN" altLang="en-US" dirty="0" smtClean="0"/>
              <a:t>（提取）         （处理）          （支持）</a:t>
            </a:r>
            <a:endParaRPr lang="zh-CN" altLang="en-US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内容占位符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976938"/>
          </a:xfrm>
        </p:spPr>
        <p:txBody>
          <a:bodyPr/>
          <a:lstStyle/>
          <a:p>
            <a:r>
              <a:rPr lang="en-US" altLang="zh-CN" smtClean="0"/>
              <a:t>2</a:t>
            </a:r>
            <a:r>
              <a:rPr lang="zh-CN" altLang="en-US" smtClean="0"/>
              <a:t>、数据处理</a:t>
            </a:r>
            <a:endParaRPr lang="en-US" altLang="zh-CN" smtClean="0"/>
          </a:p>
          <a:p>
            <a:r>
              <a:rPr lang="zh-CN" altLang="en-US" smtClean="0"/>
              <a:t>数据处理是指将</a:t>
            </a:r>
            <a:r>
              <a:rPr lang="zh-CN" altLang="en-US" smtClean="0">
                <a:solidFill>
                  <a:srgbClr val="FF0000"/>
                </a:solidFill>
              </a:rPr>
              <a:t>数据转换成信息的过程</a:t>
            </a:r>
            <a:r>
              <a:rPr lang="zh-CN" altLang="en-US" smtClean="0"/>
              <a:t>。</a:t>
            </a:r>
            <a:endParaRPr lang="en-US" altLang="zh-CN" smtClean="0"/>
          </a:p>
          <a:p>
            <a:r>
              <a:rPr lang="zh-CN" altLang="en-US" smtClean="0"/>
              <a:t>这里包括三个过程：</a:t>
            </a:r>
            <a:endParaRPr lang="en-US" altLang="zh-CN" smtClean="0"/>
          </a:p>
          <a:p>
            <a:r>
              <a:rPr lang="zh-CN" altLang="en-US" smtClean="0"/>
              <a:t>（</a:t>
            </a:r>
            <a:r>
              <a:rPr lang="en-US" altLang="zh-CN" smtClean="0"/>
              <a:t>1</a:t>
            </a:r>
            <a:r>
              <a:rPr lang="zh-CN" altLang="en-US" smtClean="0"/>
              <a:t>）信息</a:t>
            </a:r>
            <a:r>
              <a:rPr lang="en-US" altLang="zh-CN" smtClean="0"/>
              <a:t>-----》</a:t>
            </a:r>
            <a:r>
              <a:rPr lang="zh-CN" altLang="en-US" smtClean="0"/>
              <a:t>数据  （输入）</a:t>
            </a:r>
            <a:endParaRPr lang="en-US" altLang="zh-CN" smtClean="0"/>
          </a:p>
          <a:p>
            <a:r>
              <a:rPr lang="zh-CN" altLang="en-US" smtClean="0"/>
              <a:t>经过处理，信息被加工成特定形式的数据。</a:t>
            </a:r>
            <a:endParaRPr lang="en-US" altLang="zh-CN" smtClean="0"/>
          </a:p>
          <a:p>
            <a:r>
              <a:rPr lang="zh-CN" altLang="en-US" smtClean="0"/>
              <a:t>（</a:t>
            </a:r>
            <a:r>
              <a:rPr lang="en-US" altLang="zh-CN" smtClean="0"/>
              <a:t>2</a:t>
            </a:r>
            <a:r>
              <a:rPr lang="zh-CN" altLang="en-US" smtClean="0"/>
              <a:t>）数据</a:t>
            </a:r>
            <a:r>
              <a:rPr lang="en-US" altLang="zh-CN" smtClean="0"/>
              <a:t>-----》</a:t>
            </a:r>
            <a:r>
              <a:rPr lang="zh-CN" altLang="en-US" smtClean="0"/>
              <a:t>数据  （加工）</a:t>
            </a:r>
            <a:endParaRPr lang="en-US" altLang="zh-CN" smtClean="0"/>
          </a:p>
          <a:p>
            <a:r>
              <a:rPr lang="zh-CN" altLang="en-US" smtClean="0"/>
              <a:t>经过处理，数据可以被加工成新的数据。</a:t>
            </a:r>
            <a:endParaRPr lang="zh-CN" altLang="en-US" smtClean="0"/>
          </a:p>
          <a:p>
            <a:r>
              <a:rPr lang="zh-CN" altLang="en-US" smtClean="0"/>
              <a:t>（</a:t>
            </a:r>
            <a:r>
              <a:rPr lang="en-US" altLang="zh-CN" smtClean="0"/>
              <a:t>3</a:t>
            </a:r>
            <a:r>
              <a:rPr lang="zh-CN" altLang="en-US" smtClean="0"/>
              <a:t>）数据</a:t>
            </a:r>
            <a:r>
              <a:rPr lang="en-US" altLang="zh-CN" smtClean="0"/>
              <a:t>-----》</a:t>
            </a:r>
            <a:r>
              <a:rPr lang="zh-CN" altLang="en-US" smtClean="0"/>
              <a:t>信息  （输出）</a:t>
            </a:r>
            <a:endParaRPr lang="en-US" altLang="zh-CN" smtClean="0"/>
          </a:p>
          <a:p>
            <a:r>
              <a:rPr lang="zh-CN" altLang="en-US" smtClean="0"/>
              <a:t>经过处理，数据被转换成特定形式的信息。</a:t>
            </a:r>
            <a:endParaRPr lang="en-US" altLang="zh-CN" smtClean="0"/>
          </a:p>
          <a:p>
            <a:endParaRPr lang="zh-CN" altLang="en-US" sz="28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内容占位符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976938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数据处理的关键是数据管理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数据管理是指对数据收集、整理、组织、存储和检索等操作。是数据处理业务的基本环节。</a:t>
            </a:r>
            <a:endParaRPr lang="en-US" altLang="zh-CN" dirty="0" smtClean="0"/>
          </a:p>
          <a:p>
            <a:r>
              <a:rPr lang="zh-CN" altLang="en-US" dirty="0" smtClean="0"/>
              <a:t>数据库技术就是针对数据管理的计算机软件技术。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、数据管理技术的发展，经历了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个阶段：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）人工管理阶段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）文件系统阶段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）数据库系统阶段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sz="28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mtClean="0"/>
              <a:t>小结</a:t>
            </a:r>
            <a:endParaRPr lang="zh-CN" altLang="en-US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928688" y="1125544"/>
            <a:ext cx="7286625" cy="5018087"/>
          </a:xfrm>
        </p:spPr>
        <p:txBody>
          <a:bodyPr/>
          <a:lstStyle/>
          <a:p>
            <a:r>
              <a:rPr lang="en-US" altLang="zh-CN" sz="2000" smtClean="0"/>
              <a:t>1</a:t>
            </a:r>
            <a:r>
              <a:rPr lang="zh-CN" altLang="en-US" sz="2000" smtClean="0"/>
              <a:t>、什么是数据？</a:t>
            </a:r>
            <a:endParaRPr lang="en-US" altLang="zh-CN" sz="2000" smtClean="0"/>
          </a:p>
          <a:p>
            <a:r>
              <a:rPr lang="en-US" altLang="zh-CN" sz="2000" smtClean="0"/>
              <a:t>2</a:t>
            </a:r>
            <a:r>
              <a:rPr lang="zh-CN" altLang="en-US" sz="2000" smtClean="0"/>
              <a:t>、数据用什么表示？</a:t>
            </a:r>
            <a:endParaRPr lang="en-US" altLang="zh-CN" sz="2000" smtClean="0"/>
          </a:p>
          <a:p>
            <a:r>
              <a:rPr lang="en-US" altLang="zh-CN" sz="2000" smtClean="0"/>
              <a:t>3</a:t>
            </a:r>
            <a:r>
              <a:rPr lang="zh-CN" altLang="en-US" sz="2000" smtClean="0"/>
              <a:t>、数据通常包括哪些类型？</a:t>
            </a:r>
            <a:endParaRPr lang="en-US" altLang="zh-CN" sz="2000" smtClean="0"/>
          </a:p>
          <a:p>
            <a:r>
              <a:rPr lang="en-US" altLang="zh-CN" sz="2000" smtClean="0"/>
              <a:t>4</a:t>
            </a:r>
            <a:r>
              <a:rPr lang="zh-CN" altLang="en-US" sz="2000" smtClean="0"/>
              <a:t>、数据库中存储的基本对象是什么？</a:t>
            </a:r>
            <a:endParaRPr lang="en-US" altLang="zh-CN" sz="2000" smtClean="0"/>
          </a:p>
          <a:p>
            <a:r>
              <a:rPr lang="en-US" altLang="zh-CN" sz="2000" smtClean="0"/>
              <a:t>5</a:t>
            </a:r>
            <a:r>
              <a:rPr lang="zh-CN" altLang="en-US" sz="2000" smtClean="0"/>
              <a:t>、什么是信息？</a:t>
            </a:r>
            <a:endParaRPr lang="en-US" altLang="zh-CN" sz="2000" smtClean="0"/>
          </a:p>
          <a:p>
            <a:r>
              <a:rPr lang="en-US" altLang="zh-CN" sz="2000" smtClean="0"/>
              <a:t>6</a:t>
            </a:r>
            <a:r>
              <a:rPr lang="zh-CN" altLang="en-US" sz="2000" smtClean="0"/>
              <a:t>、信息与数据的关系是什么？</a:t>
            </a:r>
            <a:endParaRPr lang="en-US" altLang="zh-CN" sz="2000" smtClean="0"/>
          </a:p>
          <a:p>
            <a:r>
              <a:rPr lang="en-US" altLang="zh-CN" sz="2000" smtClean="0"/>
              <a:t>7</a:t>
            </a:r>
            <a:r>
              <a:rPr lang="zh-CN" altLang="en-US" sz="2000" smtClean="0"/>
              <a:t>、什么是数据处理？</a:t>
            </a:r>
            <a:endParaRPr lang="en-US" altLang="zh-CN" sz="2000" smtClean="0"/>
          </a:p>
          <a:p>
            <a:r>
              <a:rPr lang="en-US" altLang="zh-CN" sz="2000" smtClean="0"/>
              <a:t>8</a:t>
            </a:r>
            <a:r>
              <a:rPr lang="zh-CN" altLang="en-US" sz="2000" smtClean="0"/>
              <a:t>、数据处理包括哪几种过程？</a:t>
            </a:r>
            <a:endParaRPr lang="en-US" altLang="zh-CN" sz="2000" smtClean="0"/>
          </a:p>
          <a:p>
            <a:r>
              <a:rPr lang="en-US" altLang="zh-CN" sz="2000" smtClean="0"/>
              <a:t>9</a:t>
            </a:r>
            <a:r>
              <a:rPr lang="zh-CN" altLang="en-US" sz="2000" smtClean="0"/>
              <a:t>、数据处理的关键是什么？</a:t>
            </a:r>
            <a:endParaRPr lang="en-US" altLang="zh-CN" sz="2000" smtClean="0"/>
          </a:p>
          <a:p>
            <a:r>
              <a:rPr lang="en-US" altLang="zh-CN" sz="2000" smtClean="0"/>
              <a:t>10</a:t>
            </a:r>
            <a:r>
              <a:rPr lang="zh-CN" altLang="en-US" sz="2000" smtClean="0"/>
              <a:t>、什么是数据管理？</a:t>
            </a:r>
            <a:endParaRPr lang="en-US" altLang="zh-CN" sz="2000" smtClean="0"/>
          </a:p>
          <a:p>
            <a:endParaRPr lang="en-US" altLang="zh-CN" smtClean="0"/>
          </a:p>
          <a:p>
            <a:endParaRPr lang="zh-CN" altLang="en-US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2677</Words>
  <Application>WPS 演示</Application>
  <PresentationFormat>全屏显示(4:3)</PresentationFormat>
  <Paragraphs>245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Century Gothic</vt:lpstr>
      <vt:lpstr>Courier New</vt:lpstr>
      <vt:lpstr>Times New Roman</vt:lpstr>
      <vt:lpstr>Calibri</vt:lpstr>
      <vt:lpstr>微软雅黑</vt:lpstr>
      <vt:lpstr>Arial Unicode MS</vt:lpstr>
      <vt:lpstr>Office 主题</vt:lpstr>
      <vt:lpstr>MS_PPTBrainstorm_TP01018437</vt:lpstr>
      <vt:lpstr>1_MS_PPTBrainstorm_TP01018437</vt:lpstr>
      <vt:lpstr>MS_ClipArt_Gallery.2</vt:lpstr>
      <vt:lpstr>MS_ClipArt_Gallery.5</vt:lpstr>
      <vt:lpstr>MS_ClipArt_Gallery.5</vt:lpstr>
      <vt:lpstr>MS_ClipArt_Gallery.2</vt:lpstr>
      <vt:lpstr>MS_ClipArt_Gallery.5</vt:lpstr>
      <vt:lpstr>MS_ClipArt_Gallery.5</vt:lpstr>
      <vt:lpstr>数据库原理与应用 （MYSQL初级）</vt:lpstr>
      <vt:lpstr>一、前言</vt:lpstr>
      <vt:lpstr>(一)、为什么要学数据库</vt:lpstr>
      <vt:lpstr>为什么要学数据库</vt:lpstr>
      <vt:lpstr>PowerPoint 演示文稿</vt:lpstr>
      <vt:lpstr>为什么学数据库</vt:lpstr>
      <vt:lpstr>示例</vt:lpstr>
      <vt:lpstr>原因</vt:lpstr>
      <vt:lpstr>为什么要学数据库</vt:lpstr>
      <vt:lpstr>(二)、什么是数据库?</vt:lpstr>
      <vt:lpstr>什么是数据库</vt:lpstr>
      <vt:lpstr>数据库技术</vt:lpstr>
      <vt:lpstr>数据库产品</vt:lpstr>
      <vt:lpstr>(三)、怎么学好数据库?</vt:lpstr>
      <vt:lpstr>(四)要学习什么内容？</vt:lpstr>
      <vt:lpstr>要学习什么内容？</vt:lpstr>
      <vt:lpstr>要学习什么内容？</vt:lpstr>
      <vt:lpstr>要学习什么内容？</vt:lpstr>
      <vt:lpstr>二、课程任务</vt:lpstr>
      <vt:lpstr>第1章 认知数据库</vt:lpstr>
      <vt:lpstr>第1节 数据与信息</vt:lpstr>
      <vt:lpstr>PowerPoint 演示文稿</vt:lpstr>
      <vt:lpstr>PowerPoint 演示文稿</vt:lpstr>
      <vt:lpstr>PowerPoint 演示文稿</vt:lpstr>
      <vt:lpstr>小结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黄培燕</cp:lastModifiedBy>
  <cp:revision>211</cp:revision>
  <dcterms:created xsi:type="dcterms:W3CDTF">2023-09-01T01:54:00Z</dcterms:created>
  <dcterms:modified xsi:type="dcterms:W3CDTF">2025-09-02T04:58:28Z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4833F8D2F7A749F7ABCC5CD014F57D74_12</vt:lpwstr>
  </property>
  <property fmtid="{D5CDD505-2E9C-101B-9397-08002B2CF9AE}" pid="3" name="KSOProductBuildVer">
    <vt:lpwstr>2052-12.1.0.22089</vt:lpwstr>
  </property>
</Properties>
</file>