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13"/>
  </p:notesMasterIdLst>
  <p:sldIdLst>
    <p:sldId id="512" r:id="rId2"/>
    <p:sldId id="316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483" r:id="rId11"/>
    <p:sldId id="326" r:id="rId1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7453A-E44B-4035-93EA-1AC15570FEFE}" type="datetimeFigureOut">
              <a:rPr lang="zh-CN" altLang="en-US" smtClean="0"/>
              <a:t>2024-8-22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F6326-7F21-4A0B-9153-755B9B0969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896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6E693-FB4D-4A52-97BD-5DA3E9D246C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78877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324A1-0AAA-4509-858E-F45A44664A8C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832324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EE893-8120-49C3-82D2-DB32C3B0560B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619092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F1E46-6EC9-4C7F-A9E2-E39CCAA5BB9E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406329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4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4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15D58-0358-42BA-9BFC-D6B284115B7F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425238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B96EE-70CC-4ABB-A173-5EA2D6E67C5C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379190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53EBA-AD64-433A-B9CC-57E98DE00F99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993768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9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446EE-50F3-44DF-A247-D290D8480947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26406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F53EC-47DA-4642-85A9-F3EB933A6E4A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629959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81FA3-8E61-4747-8517-0B7DDA1DA8F9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508104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932F5-3BDD-44D5-816D-BF5E56402EDF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123141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83" y="40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421496073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7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95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95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45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20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47566-7E5B-4EEE-B220-7210309412A1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50602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CFB99-12DA-4847-9CA7-A35C24C1DCFD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9881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22EFB-A130-4EDC-967B-0A3060D84622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256117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6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D0103-6D52-4366-9C11-EA60E20FDC2F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607130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D5B2C-0BFB-4D73-AF22-2E308C847FCC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10281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288252-B3EB-45CB-8A25-7575709AA0AA}" type="slidenum">
              <a:rPr lang="en-US" altLang="zh-CN">
                <a:solidFill>
                  <a:srgbClr val="0000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170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2</a:t>
            </a:r>
            <a:r>
              <a:rPr lang="zh-CN" altLang="en-US" dirty="0" smtClean="0"/>
              <a:t>节、数据库管理系统</a:t>
            </a:r>
            <a:endParaRPr lang="zh-CN" altLang="en-US" dirty="0"/>
          </a:p>
        </p:txBody>
      </p:sp>
      <p:sp>
        <p:nvSpPr>
          <p:cNvPr id="6146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 smtClean="0"/>
              <a:t>、数据库</a:t>
            </a:r>
            <a:endParaRPr lang="en-US" altLang="zh-CN" dirty="0" smtClean="0"/>
          </a:p>
          <a:p>
            <a:r>
              <a:rPr lang="zh-CN" altLang="en-US" dirty="0" smtClean="0"/>
              <a:t>数据库（</a:t>
            </a:r>
            <a:r>
              <a:rPr lang="en-US" altLang="zh-CN" dirty="0" err="1" smtClean="0"/>
              <a:t>DataBase</a:t>
            </a:r>
            <a:r>
              <a:rPr lang="zh-CN" altLang="en-US" dirty="0" smtClean="0"/>
              <a:t>，</a:t>
            </a:r>
            <a:r>
              <a:rPr lang="en-US" altLang="zh-CN" dirty="0" smtClean="0"/>
              <a:t>DB</a:t>
            </a:r>
            <a:r>
              <a:rPr lang="zh-CN" altLang="en-US" dirty="0" smtClean="0"/>
              <a:t>）是指长期存储在计算机内，按一定数据模型组织存储、可共享的</a:t>
            </a:r>
            <a:r>
              <a:rPr lang="zh-CN" altLang="en-US" dirty="0" smtClean="0">
                <a:solidFill>
                  <a:srgbClr val="FF0000"/>
                </a:solidFill>
              </a:rPr>
              <a:t>数据集合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/>
              <a:t>2</a:t>
            </a:r>
            <a:r>
              <a:rPr lang="zh-CN" altLang="en-US" dirty="0" smtClean="0"/>
              <a:t>、数据库管理系统</a:t>
            </a:r>
            <a:endParaRPr lang="en-US" altLang="zh-CN" dirty="0" smtClean="0"/>
          </a:p>
          <a:p>
            <a:r>
              <a:rPr lang="zh-CN" altLang="en-US" dirty="0" smtClean="0"/>
              <a:t>数据库管理系统（</a:t>
            </a:r>
            <a:r>
              <a:rPr lang="en-US" altLang="zh-CN" dirty="0" err="1" smtClean="0"/>
              <a:t>DataBase</a:t>
            </a:r>
            <a:r>
              <a:rPr lang="en-US" altLang="zh-CN" dirty="0" smtClean="0"/>
              <a:t> Management System</a:t>
            </a:r>
            <a:r>
              <a:rPr lang="zh-CN" altLang="en-US" dirty="0" smtClean="0"/>
              <a:t>，</a:t>
            </a:r>
            <a:r>
              <a:rPr lang="en-US" altLang="zh-CN" dirty="0" smtClean="0"/>
              <a:t>DBMS</a:t>
            </a:r>
            <a:r>
              <a:rPr lang="zh-CN" altLang="en-US" dirty="0" smtClean="0"/>
              <a:t>）是用户和操作系统之间的</a:t>
            </a:r>
            <a:r>
              <a:rPr lang="zh-CN" altLang="en-US" dirty="0" smtClean="0">
                <a:solidFill>
                  <a:srgbClr val="FF0000"/>
                </a:solidFill>
              </a:rPr>
              <a:t>数据管理软件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用户只需通过它就可以实现对数据库的各种操作与管理。</a:t>
            </a:r>
            <a:endParaRPr lang="en-US" altLang="zh-CN" dirty="0" smtClean="0"/>
          </a:p>
          <a:p>
            <a:r>
              <a:rPr lang="zh-CN" altLang="en-US" dirty="0" smtClean="0"/>
              <a:t>常用的数据库管理系统有</a:t>
            </a:r>
            <a:r>
              <a:rPr lang="en-US" altLang="zh-CN" dirty="0" smtClean="0"/>
              <a:t>Access</a:t>
            </a:r>
            <a:r>
              <a:rPr lang="zh-CN" altLang="en-US" dirty="0" smtClean="0"/>
              <a:t>、</a:t>
            </a:r>
            <a:r>
              <a:rPr lang="en-US" altLang="zh-CN" dirty="0" smtClean="0"/>
              <a:t>SQL Server</a:t>
            </a:r>
            <a:r>
              <a:rPr lang="zh-CN" altLang="en-US" dirty="0" smtClean="0"/>
              <a:t>、</a:t>
            </a:r>
            <a:r>
              <a:rPr lang="en-US" altLang="zh-CN" dirty="0" smtClean="0"/>
              <a:t>DB2</a:t>
            </a:r>
            <a:r>
              <a:rPr lang="zh-CN" altLang="en-US" dirty="0" smtClean="0"/>
              <a:t>、</a:t>
            </a:r>
            <a:r>
              <a:rPr lang="en-US" altLang="zh-CN" dirty="0" smtClean="0"/>
              <a:t>Oracle</a:t>
            </a:r>
            <a:r>
              <a:rPr lang="zh-CN" altLang="en-US" dirty="0" smtClean="0"/>
              <a:t>、</a:t>
            </a:r>
            <a:r>
              <a:rPr lang="en-US" altLang="zh-CN" dirty="0" smtClean="0"/>
              <a:t>Sybase</a:t>
            </a:r>
            <a:r>
              <a:rPr lang="zh-CN" altLang="en-US" dirty="0" smtClean="0"/>
              <a:t>等。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847117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内容占位符 2"/>
          <p:cNvSpPr>
            <a:spLocks noGrp="1"/>
          </p:cNvSpPr>
          <p:nvPr>
            <p:ph idx="1"/>
          </p:nvPr>
        </p:nvSpPr>
        <p:spPr>
          <a:xfrm>
            <a:off x="457200" y="476290"/>
            <a:ext cx="8229600" cy="5649913"/>
          </a:xfrm>
        </p:spPr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 smtClean="0"/>
              <a:t>、数据库系统（</a:t>
            </a:r>
            <a:r>
              <a:rPr lang="en-US" altLang="zh-CN" dirty="0" smtClean="0"/>
              <a:t>Database System</a:t>
            </a:r>
            <a:r>
              <a:rPr lang="zh-CN" altLang="en-US" dirty="0" smtClean="0"/>
              <a:t>，</a:t>
            </a:r>
            <a:r>
              <a:rPr lang="en-US" altLang="zh-CN" dirty="0" smtClean="0"/>
              <a:t>DBS</a:t>
            </a:r>
            <a:r>
              <a:rPr lang="zh-CN" altLang="en-US" dirty="0" smtClean="0"/>
              <a:t>）</a:t>
            </a:r>
          </a:p>
          <a:p>
            <a:r>
              <a:rPr lang="zh-CN" altLang="en-US" dirty="0" smtClean="0"/>
              <a:t>指在计算机系统中引入数据库后的系统。</a:t>
            </a:r>
            <a:endParaRPr lang="en-US" altLang="zh-CN" dirty="0" smtClean="0"/>
          </a:p>
          <a:p>
            <a:r>
              <a:rPr lang="zh-CN" altLang="en-US" dirty="0" smtClean="0"/>
              <a:t>由数据库、数据库管理系统极其开发工具、应用系统、数据库管理员和用户构成。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、数据库管理员（</a:t>
            </a:r>
            <a:r>
              <a:rPr lang="en-US" altLang="zh-CN" dirty="0" smtClean="0"/>
              <a:t>Database Administrator</a:t>
            </a:r>
            <a:r>
              <a:rPr lang="zh-CN" altLang="en-US" dirty="0" smtClean="0"/>
              <a:t>，</a:t>
            </a:r>
            <a:r>
              <a:rPr lang="en-US" altLang="zh-CN" dirty="0" smtClean="0"/>
              <a:t>DBA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是对数据库进行日常管理的计算机人员。</a:t>
            </a:r>
          </a:p>
        </p:txBody>
      </p:sp>
    </p:spTree>
    <p:extLst>
      <p:ext uri="{BB962C8B-B14F-4D97-AF65-F5344CB8AC3E}">
        <p14:creationId xmlns:p14="http://schemas.microsoft.com/office/powerpoint/2010/main" val="240265199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en-US" altLang="zh-CN" sz="2400" dirty="0" smtClean="0"/>
              <a:t>5.  </a:t>
            </a:r>
            <a:r>
              <a:rPr lang="zh-CN" altLang="en-US" sz="2400" dirty="0" smtClean="0"/>
              <a:t>几种常用数据库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r>
              <a:rPr lang="en-US" altLang="zh-CN" smtClean="0"/>
              <a:t>(1)</a:t>
            </a:r>
            <a:r>
              <a:rPr lang="zh-CN" altLang="en-US" smtClean="0"/>
              <a:t>、 </a:t>
            </a:r>
            <a:r>
              <a:rPr lang="en-US" altLang="zh-CN" smtClean="0"/>
              <a:t>Access</a:t>
            </a:r>
          </a:p>
          <a:p>
            <a:r>
              <a:rPr lang="en-US" altLang="zh-CN" smtClean="0"/>
              <a:t>(2)</a:t>
            </a:r>
            <a:r>
              <a:rPr lang="zh-CN" altLang="en-US" smtClean="0"/>
              <a:t>、 </a:t>
            </a:r>
            <a:r>
              <a:rPr lang="en-US" altLang="zh-CN" smtClean="0"/>
              <a:t>SQL Server</a:t>
            </a:r>
          </a:p>
          <a:p>
            <a:r>
              <a:rPr lang="en-US" altLang="zh-CN" smtClean="0"/>
              <a:t>(3)</a:t>
            </a:r>
            <a:r>
              <a:rPr lang="zh-CN" altLang="en-US" smtClean="0"/>
              <a:t>、 </a:t>
            </a:r>
            <a:r>
              <a:rPr lang="en-US" altLang="zh-CN" smtClean="0"/>
              <a:t>MySQL</a:t>
            </a:r>
            <a:endParaRPr lang="zh-CN" altLang="en-US" smtClean="0"/>
          </a:p>
          <a:p>
            <a:r>
              <a:rPr lang="en-US" altLang="zh-CN" smtClean="0"/>
              <a:t>(4)</a:t>
            </a:r>
            <a:r>
              <a:rPr lang="zh-CN" altLang="en-US" smtClean="0"/>
              <a:t>、 </a:t>
            </a:r>
            <a:r>
              <a:rPr lang="en-US" altLang="zh-CN" smtClean="0"/>
              <a:t>Oracle</a:t>
            </a:r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90026001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zh-CN" altLang="en-US" sz="2400" smtClean="0"/>
              <a:t>（</a:t>
            </a:r>
            <a:r>
              <a:rPr lang="en-US" altLang="zh-CN" sz="2400" smtClean="0"/>
              <a:t>1</a:t>
            </a:r>
            <a:r>
              <a:rPr lang="zh-CN" altLang="en-US" sz="2400" smtClean="0"/>
              <a:t>）、 </a:t>
            </a:r>
            <a:r>
              <a:rPr lang="en-US" altLang="zh-CN" sz="2400" smtClean="0"/>
              <a:t>Access</a:t>
            </a:r>
            <a:r>
              <a:rPr lang="zh-CN" altLang="en-US" sz="2400" smtClean="0"/>
              <a:t>是一种桌面数据库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r>
              <a:rPr lang="zh-CN" altLang="en-US" smtClean="0"/>
              <a:t>它是</a:t>
            </a:r>
            <a:r>
              <a:rPr lang="en-US" altLang="zh-CN" smtClean="0"/>
              <a:t>OFFICE</a:t>
            </a:r>
            <a:r>
              <a:rPr lang="zh-CN" altLang="en-US" smtClean="0"/>
              <a:t>中的一个组成部分。</a:t>
            </a:r>
          </a:p>
          <a:p>
            <a:r>
              <a:rPr lang="zh-CN" altLang="en-US" smtClean="0"/>
              <a:t>只适合数据量少的应用，在处理少量数据和只进行单机访问时是很好的，效率也很高的。但是同时访问它的客户端不能多于</a:t>
            </a:r>
            <a:r>
              <a:rPr lang="en-US" altLang="zh-CN" smtClean="0"/>
              <a:t>4</a:t>
            </a:r>
            <a:r>
              <a:rPr lang="zh-CN" altLang="en-US" smtClean="0"/>
              <a:t>个。</a:t>
            </a:r>
          </a:p>
          <a:p>
            <a:r>
              <a:rPr lang="zh-CN" altLang="en-US" smtClean="0"/>
              <a:t>它只能在</a:t>
            </a:r>
            <a:r>
              <a:rPr lang="en-US" altLang="zh-CN" smtClean="0"/>
              <a:t>Windows</a:t>
            </a:r>
            <a:r>
              <a:rPr lang="zh-CN" altLang="en-US" smtClean="0"/>
              <a:t>环境下运行。</a:t>
            </a:r>
          </a:p>
        </p:txBody>
      </p:sp>
    </p:spTree>
    <p:extLst>
      <p:ext uri="{BB962C8B-B14F-4D97-AF65-F5344CB8AC3E}">
        <p14:creationId xmlns:p14="http://schemas.microsoft.com/office/powerpoint/2010/main" val="297835948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20" y="819150"/>
            <a:ext cx="6119813" cy="533400"/>
          </a:xfrm>
        </p:spPr>
        <p:txBody>
          <a:bodyPr/>
          <a:lstStyle/>
          <a:p>
            <a:r>
              <a:rPr lang="zh-CN" altLang="en-US" sz="2000" smtClean="0"/>
              <a:t>（</a:t>
            </a:r>
            <a:r>
              <a:rPr lang="en-US" altLang="zh-CN" sz="2000" smtClean="0"/>
              <a:t>2</a:t>
            </a:r>
            <a:r>
              <a:rPr lang="zh-CN" altLang="en-US" sz="2000" smtClean="0"/>
              <a:t>）、</a:t>
            </a:r>
            <a:r>
              <a:rPr lang="en-US" altLang="zh-CN" sz="2000" smtClean="0"/>
              <a:t>SQL Server</a:t>
            </a:r>
            <a:r>
              <a:rPr lang="zh-CN" altLang="en-US" sz="2000" smtClean="0"/>
              <a:t>是基于服务器端的中型的数据库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r>
              <a:rPr lang="zh-CN" altLang="en-US" smtClean="0"/>
              <a:t>可以适合大容量数据的应用，在功能上管理上也要比</a:t>
            </a:r>
            <a:r>
              <a:rPr lang="en-US" altLang="zh-CN" smtClean="0"/>
              <a:t>Microsoft Access</a:t>
            </a:r>
            <a:r>
              <a:rPr lang="zh-CN" altLang="en-US" smtClean="0"/>
              <a:t>要强得多。在处理海量数据的效率、后台开发的灵活性和可扩展性等方面强大。</a:t>
            </a:r>
          </a:p>
          <a:p>
            <a:r>
              <a:rPr lang="zh-CN" altLang="en-US" smtClean="0"/>
              <a:t>但是</a:t>
            </a:r>
            <a:r>
              <a:rPr lang="en-US" altLang="zh-CN" smtClean="0"/>
              <a:t>Microsoft SQL Server</a:t>
            </a:r>
            <a:r>
              <a:rPr lang="zh-CN" altLang="en-US" smtClean="0"/>
              <a:t>只能在</a:t>
            </a:r>
            <a:r>
              <a:rPr lang="en-US" altLang="zh-CN" smtClean="0"/>
              <a:t>Windows</a:t>
            </a:r>
            <a:r>
              <a:rPr lang="zh-CN" altLang="en-US" smtClean="0"/>
              <a:t>上运行。</a:t>
            </a:r>
          </a:p>
        </p:txBody>
      </p:sp>
    </p:spTree>
    <p:extLst>
      <p:ext uri="{BB962C8B-B14F-4D97-AF65-F5344CB8AC3E}">
        <p14:creationId xmlns:p14="http://schemas.microsoft.com/office/powerpoint/2010/main" val="277887797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zh-CN" altLang="en-US" sz="2400" smtClean="0"/>
              <a:t>（</a:t>
            </a:r>
            <a:r>
              <a:rPr lang="en-US" altLang="zh-CN" sz="2400" smtClean="0"/>
              <a:t>3</a:t>
            </a:r>
            <a:r>
              <a:rPr lang="zh-CN" altLang="en-US" sz="2400" smtClean="0"/>
              <a:t>）、 短小精悍的</a:t>
            </a:r>
            <a:r>
              <a:rPr lang="en-US" altLang="zh-CN" sz="2400" smtClean="0"/>
              <a:t>MySQL</a:t>
            </a:r>
            <a:endParaRPr lang="zh-CN" altLang="en-US" sz="24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r>
              <a:rPr lang="en-US" altLang="zh-CN" smtClean="0"/>
              <a:t>MySQL</a:t>
            </a:r>
            <a:r>
              <a:rPr lang="zh-CN" altLang="en-US" smtClean="0"/>
              <a:t>短小精悍，像</a:t>
            </a:r>
            <a:r>
              <a:rPr lang="en-US" altLang="zh-CN" smtClean="0"/>
              <a:t>Access</a:t>
            </a:r>
            <a:r>
              <a:rPr lang="zh-CN" altLang="en-US" smtClean="0"/>
              <a:t>一样的文件型数据库，但比</a:t>
            </a:r>
            <a:r>
              <a:rPr lang="en-US" altLang="zh-CN" smtClean="0"/>
              <a:t>Access</a:t>
            </a:r>
            <a:r>
              <a:rPr lang="zh-CN" altLang="en-US" smtClean="0"/>
              <a:t>强百倍，是真正多用户多任务的数据库管理系统。</a:t>
            </a:r>
          </a:p>
          <a:p>
            <a:r>
              <a:rPr lang="en-US" altLang="zh-CN" smtClean="0"/>
              <a:t>MySQL</a:t>
            </a:r>
            <a:r>
              <a:rPr lang="zh-CN" altLang="en-US" smtClean="0"/>
              <a:t>是跨多平台的数据库管理软件，可运行于</a:t>
            </a:r>
            <a:r>
              <a:rPr lang="en-US" altLang="zh-CN" smtClean="0"/>
              <a:t>LINUX</a:t>
            </a:r>
            <a:r>
              <a:rPr lang="zh-CN" altLang="en-US" smtClean="0"/>
              <a:t>、</a:t>
            </a:r>
            <a:r>
              <a:rPr lang="en-US" altLang="zh-CN" smtClean="0"/>
              <a:t>NT</a:t>
            </a:r>
            <a:r>
              <a:rPr lang="zh-CN" altLang="en-US" smtClean="0"/>
              <a:t>、</a:t>
            </a:r>
            <a:r>
              <a:rPr lang="en-US" altLang="zh-CN" smtClean="0"/>
              <a:t>UNIX</a:t>
            </a:r>
            <a:r>
              <a:rPr lang="zh-CN" altLang="en-US" smtClean="0"/>
              <a:t>等系统。</a:t>
            </a:r>
          </a:p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9605785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476250"/>
            <a:ext cx="5791200" cy="533400"/>
          </a:xfrm>
        </p:spPr>
        <p:txBody>
          <a:bodyPr/>
          <a:lstStyle/>
          <a:p>
            <a:r>
              <a:rPr lang="zh-CN" altLang="en-US" sz="2400" smtClean="0"/>
              <a:t>（</a:t>
            </a:r>
            <a:r>
              <a:rPr lang="en-US" altLang="zh-CN" sz="2400" smtClean="0"/>
              <a:t>4</a:t>
            </a:r>
            <a:r>
              <a:rPr lang="zh-CN" altLang="en-US" sz="2400" smtClean="0"/>
              <a:t>）、大型数据库</a:t>
            </a:r>
            <a:r>
              <a:rPr lang="en-US" altLang="zh-CN" sz="2400" smtClean="0"/>
              <a:t>Oracle</a:t>
            </a:r>
            <a:endParaRPr lang="zh-CN" altLang="en-US" sz="240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r>
              <a:rPr lang="en-US" altLang="zh-CN" smtClean="0"/>
              <a:t>Oracle</a:t>
            </a:r>
            <a:r>
              <a:rPr lang="zh-CN" altLang="en-US" smtClean="0"/>
              <a:t>各方面都比较成熟，但对硬件要求高；用于数据完整性、安全性要求较高的场合，能在所有主流平台上运行，完全支持所有的工业标准。</a:t>
            </a:r>
          </a:p>
          <a:p>
            <a:endParaRPr lang="zh-CN" altLang="en-US" smtClean="0"/>
          </a:p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07314253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 idx="4294967295"/>
          </p:nvPr>
        </p:nvSpPr>
        <p:spPr>
          <a:xfrm>
            <a:off x="323850" y="760413"/>
            <a:ext cx="8229600" cy="868362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6.  Microsoft SQL Server</a:t>
            </a:r>
            <a:r>
              <a:rPr lang="zh-CN" altLang="en-US" dirty="0" smtClean="0"/>
              <a:t>简介</a:t>
            </a:r>
          </a:p>
        </p:txBody>
      </p:sp>
      <p:sp>
        <p:nvSpPr>
          <p:cNvPr id="14339" name="内容占位符 2"/>
          <p:cNvSpPr>
            <a:spLocks noGrp="1"/>
          </p:cNvSpPr>
          <p:nvPr>
            <p:ph idx="4294967295"/>
          </p:nvPr>
        </p:nvSpPr>
        <p:spPr>
          <a:xfrm>
            <a:off x="611208" y="1962150"/>
            <a:ext cx="7921625" cy="3676650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通常，把</a:t>
            </a:r>
            <a:r>
              <a:rPr lang="en-US" altLang="zh-CN" dirty="0" smtClean="0"/>
              <a:t>Microsoft SQL Server</a:t>
            </a:r>
            <a:r>
              <a:rPr lang="zh-CN" altLang="en-US" dirty="0" smtClean="0"/>
              <a:t>简称为</a:t>
            </a:r>
            <a:r>
              <a:rPr lang="en-US" altLang="zh-CN" dirty="0" smtClean="0"/>
              <a:t>SQL Server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严格地说，</a:t>
            </a:r>
            <a:r>
              <a:rPr lang="en-US" altLang="zh-CN" dirty="0" smtClean="0"/>
              <a:t>SQL Server</a:t>
            </a:r>
            <a:r>
              <a:rPr lang="zh-CN" altLang="en-US" dirty="0" smtClean="0"/>
              <a:t>和</a:t>
            </a:r>
            <a:r>
              <a:rPr lang="en-US" altLang="zh-CN" dirty="0" smtClean="0"/>
              <a:t>Microsoft SQL Server</a:t>
            </a:r>
            <a:r>
              <a:rPr lang="zh-CN" altLang="en-US" dirty="0" smtClean="0"/>
              <a:t>是不同的，</a:t>
            </a:r>
            <a:r>
              <a:rPr lang="en-US" altLang="zh-CN" dirty="0" smtClean="0"/>
              <a:t>Microsoft SQL Server</a:t>
            </a:r>
            <a:r>
              <a:rPr lang="zh-CN" altLang="en-US" dirty="0" smtClean="0"/>
              <a:t>是由微软公司开发的</a:t>
            </a:r>
            <a:r>
              <a:rPr lang="en-US" altLang="zh-CN" dirty="0" smtClean="0"/>
              <a:t>SQL Server</a:t>
            </a:r>
            <a:r>
              <a:rPr lang="zh-CN" altLang="en-US" dirty="0" smtClean="0"/>
              <a:t>系统。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但是，最早的</a:t>
            </a:r>
            <a:r>
              <a:rPr lang="en-US" altLang="zh-CN" dirty="0" smtClean="0"/>
              <a:t>SQL Server</a:t>
            </a:r>
            <a:r>
              <a:rPr lang="zh-CN" altLang="en-US" dirty="0" smtClean="0"/>
              <a:t>系统并不是微软开发出来的，而是由赛贝斯公司推出的。</a:t>
            </a:r>
          </a:p>
        </p:txBody>
      </p:sp>
      <p:sp>
        <p:nvSpPr>
          <p:cNvPr id="14340" name="日期占位符 3"/>
          <p:cNvSpPr txBox="1">
            <a:spLocks noGrp="1" noChangeArrowheads="1"/>
          </p:cNvSpPr>
          <p:nvPr/>
        </p:nvSpPr>
        <p:spPr bwMode="auto">
          <a:xfrm>
            <a:off x="107950" y="6453228"/>
            <a:ext cx="213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210BF0E-9C17-4CF6-886A-3D39D728B0AC}" type="datetime2">
              <a:rPr lang="zh-CN" altLang="en-US" sz="1400" smtClean="0">
                <a:solidFill>
                  <a:srgbClr val="000066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2024年8月22日</a:t>
            </a:fld>
            <a:endParaRPr lang="en-US" altLang="zh-CN" sz="1400" smtClean="0">
              <a:solidFill>
                <a:srgbClr val="000066"/>
              </a:solidFill>
            </a:endParaRPr>
          </a:p>
        </p:txBody>
      </p:sp>
      <p:sp>
        <p:nvSpPr>
          <p:cNvPr id="14341" name="灯片编号占位符 4"/>
          <p:cNvSpPr txBox="1">
            <a:spLocks noGrp="1" noChangeArrowheads="1"/>
          </p:cNvSpPr>
          <p:nvPr/>
        </p:nvSpPr>
        <p:spPr bwMode="auto">
          <a:xfrm>
            <a:off x="6902450" y="6453188"/>
            <a:ext cx="21336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1400" smtClean="0">
                <a:solidFill>
                  <a:srgbClr val="000066"/>
                </a:solidFill>
              </a:rPr>
              <a:t>第</a:t>
            </a:r>
            <a:fld id="{BE7CE3B9-DC46-4733-932E-E852741BC90B}" type="slidenum">
              <a:rPr lang="zh-CN" altLang="en-US" sz="1400" smtClean="0">
                <a:solidFill>
                  <a:srgbClr val="000066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r>
              <a:rPr lang="zh-CN" altLang="en-US" sz="1400" smtClean="0">
                <a:solidFill>
                  <a:srgbClr val="000066"/>
                </a:solidFill>
              </a:rPr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03306531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 idx="4294967295"/>
          </p:nvPr>
        </p:nvSpPr>
        <p:spPr>
          <a:xfrm>
            <a:off x="323528" y="116633"/>
            <a:ext cx="8229600" cy="576064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列表</a:t>
            </a:r>
          </a:p>
        </p:txBody>
      </p:sp>
      <p:sp>
        <p:nvSpPr>
          <p:cNvPr id="15363" name="内容占位符 2"/>
          <p:cNvSpPr>
            <a:spLocks noGrp="1"/>
          </p:cNvSpPr>
          <p:nvPr>
            <p:ph idx="4294967295"/>
          </p:nvPr>
        </p:nvSpPr>
        <p:spPr>
          <a:xfrm>
            <a:off x="395536" y="620688"/>
            <a:ext cx="8472488" cy="5400353"/>
          </a:xfrm>
        </p:spPr>
        <p:txBody>
          <a:bodyPr/>
          <a:lstStyle/>
          <a:p>
            <a:pPr eaLnBrk="1" hangingPunct="1"/>
            <a:r>
              <a:rPr lang="en-US" altLang="zh-CN" sz="1800" dirty="0" smtClean="0"/>
              <a:t>1987</a:t>
            </a:r>
            <a:r>
              <a:rPr lang="zh-CN" altLang="en-US" sz="1800" dirty="0" smtClean="0"/>
              <a:t>年，赛贝斯公司发布了</a:t>
            </a:r>
            <a:r>
              <a:rPr lang="en-US" altLang="zh-CN" sz="1800" dirty="0" smtClean="0"/>
              <a:t>Sybase SQL Server</a:t>
            </a:r>
            <a:r>
              <a:rPr lang="zh-CN" altLang="en-US" sz="1800" dirty="0" smtClean="0"/>
              <a:t>系统</a:t>
            </a:r>
            <a:endParaRPr lang="en-US" altLang="zh-CN" sz="1800" dirty="0" smtClean="0"/>
          </a:p>
          <a:p>
            <a:pPr eaLnBrk="1" hangingPunct="1"/>
            <a:r>
              <a:rPr lang="en-US" altLang="zh-CN" sz="1800" dirty="0" smtClean="0"/>
              <a:t>1988</a:t>
            </a:r>
            <a:r>
              <a:rPr lang="zh-CN" altLang="en-US" sz="1800" dirty="0" smtClean="0"/>
              <a:t>年，微软公司、</a:t>
            </a:r>
            <a:r>
              <a:rPr lang="en-US" altLang="zh-CN" sz="1800" dirty="0" smtClean="0"/>
              <a:t>Aston-Tate</a:t>
            </a:r>
            <a:r>
              <a:rPr lang="zh-CN" altLang="en-US" sz="1800" dirty="0" smtClean="0"/>
              <a:t>公司参加到了赛贝斯公司的</a:t>
            </a:r>
            <a:r>
              <a:rPr lang="en-US" altLang="zh-CN" sz="1800" dirty="0" smtClean="0"/>
              <a:t>SQL Server</a:t>
            </a:r>
            <a:r>
              <a:rPr lang="zh-CN" altLang="en-US" sz="1800" dirty="0" smtClean="0"/>
              <a:t>系统开发中</a:t>
            </a:r>
            <a:endParaRPr lang="en-US" altLang="zh-CN" sz="1800" dirty="0" smtClean="0"/>
          </a:p>
          <a:p>
            <a:pPr eaLnBrk="1" hangingPunct="1"/>
            <a:r>
              <a:rPr lang="en-US" altLang="zh-CN" sz="1800" dirty="0" smtClean="0"/>
              <a:t>1990</a:t>
            </a:r>
            <a:r>
              <a:rPr lang="zh-CN" altLang="en-US" sz="1800" dirty="0" smtClean="0"/>
              <a:t>年，微软公司希望将</a:t>
            </a:r>
            <a:r>
              <a:rPr lang="en-US" altLang="zh-CN" sz="1800" dirty="0" smtClean="0"/>
              <a:t>SQL Server</a:t>
            </a:r>
            <a:r>
              <a:rPr lang="zh-CN" altLang="en-US" sz="1800" dirty="0" smtClean="0"/>
              <a:t>移植到自己刚刚推出的</a:t>
            </a:r>
            <a:r>
              <a:rPr lang="en-US" altLang="zh-CN" sz="1800" dirty="0" smtClean="0"/>
              <a:t>Windows NT</a:t>
            </a:r>
            <a:r>
              <a:rPr lang="zh-CN" altLang="en-US" sz="1800" dirty="0" smtClean="0"/>
              <a:t>系统中</a:t>
            </a:r>
            <a:endParaRPr lang="en-US" altLang="zh-CN" sz="1800" dirty="0" smtClean="0"/>
          </a:p>
          <a:p>
            <a:pPr eaLnBrk="1" hangingPunct="1"/>
            <a:r>
              <a:rPr lang="en-US" altLang="zh-CN" sz="1800" dirty="0" smtClean="0"/>
              <a:t>1993</a:t>
            </a:r>
            <a:r>
              <a:rPr lang="zh-CN" altLang="en-US" sz="1800" dirty="0" smtClean="0"/>
              <a:t>年，微软公司与赛贝斯公司在</a:t>
            </a:r>
            <a:r>
              <a:rPr lang="en-US" altLang="zh-CN" sz="1800" dirty="0" smtClean="0"/>
              <a:t>SQL Server</a:t>
            </a:r>
            <a:r>
              <a:rPr lang="zh-CN" altLang="en-US" sz="1800" dirty="0" smtClean="0"/>
              <a:t>系统方面的联合开发正式结束</a:t>
            </a:r>
            <a:endParaRPr lang="en-US" altLang="zh-CN" sz="1800" dirty="0" smtClean="0"/>
          </a:p>
          <a:p>
            <a:pPr eaLnBrk="1" hangingPunct="1"/>
            <a:r>
              <a:rPr lang="en-US" altLang="zh-CN" sz="1800" dirty="0" smtClean="0"/>
              <a:t>1995</a:t>
            </a:r>
            <a:r>
              <a:rPr lang="zh-CN" altLang="en-US" sz="1800" dirty="0" smtClean="0"/>
              <a:t>年，微软公司成功地发布了</a:t>
            </a:r>
            <a:r>
              <a:rPr lang="en-US" altLang="zh-CN" sz="1800" dirty="0" smtClean="0"/>
              <a:t>Microsoft SQL Server 6.0</a:t>
            </a:r>
            <a:r>
              <a:rPr lang="zh-CN" altLang="en-US" sz="1800" dirty="0" smtClean="0"/>
              <a:t>系统</a:t>
            </a:r>
            <a:endParaRPr lang="en-US" altLang="zh-CN" sz="1800" dirty="0" smtClean="0"/>
          </a:p>
          <a:p>
            <a:pPr eaLnBrk="1" hangingPunct="1"/>
            <a:r>
              <a:rPr lang="en-US" altLang="zh-CN" sz="1800" dirty="0" smtClean="0"/>
              <a:t>1996</a:t>
            </a:r>
            <a:r>
              <a:rPr lang="zh-CN" altLang="en-US" sz="1800" dirty="0" smtClean="0"/>
              <a:t>年，微软公司又发布了</a:t>
            </a:r>
            <a:r>
              <a:rPr lang="en-US" altLang="zh-CN" sz="1800" dirty="0" smtClean="0"/>
              <a:t>Microsoft SQL Server 6.5</a:t>
            </a:r>
            <a:r>
              <a:rPr lang="zh-CN" altLang="en-US" sz="1800" dirty="0" smtClean="0"/>
              <a:t>系统</a:t>
            </a:r>
            <a:endParaRPr lang="en-US" altLang="zh-CN" sz="1800" dirty="0" smtClean="0"/>
          </a:p>
          <a:p>
            <a:pPr eaLnBrk="1" hangingPunct="1"/>
            <a:r>
              <a:rPr lang="en-US" altLang="zh-CN" sz="1800" dirty="0" smtClean="0"/>
              <a:t>1998</a:t>
            </a:r>
            <a:r>
              <a:rPr lang="zh-CN" altLang="en-US" sz="1800" dirty="0" smtClean="0"/>
              <a:t>年，微软公司又成功地推出了</a:t>
            </a:r>
            <a:r>
              <a:rPr lang="en-US" altLang="zh-CN" sz="1800" dirty="0" smtClean="0"/>
              <a:t>Microsoft SQL Server 7.0</a:t>
            </a:r>
            <a:r>
              <a:rPr lang="zh-CN" altLang="en-US" sz="1800" dirty="0" smtClean="0"/>
              <a:t>系统</a:t>
            </a:r>
            <a:endParaRPr lang="en-US" altLang="zh-CN" sz="1800" dirty="0" smtClean="0"/>
          </a:p>
          <a:p>
            <a:pPr eaLnBrk="1" hangingPunct="1"/>
            <a:r>
              <a:rPr lang="en-US" altLang="zh-CN" sz="1800" dirty="0" smtClean="0"/>
              <a:t>2000</a:t>
            </a:r>
            <a:r>
              <a:rPr lang="zh-CN" altLang="en-US" sz="1800" dirty="0" smtClean="0"/>
              <a:t>年，微软公司迅速发布了与传统</a:t>
            </a:r>
            <a:r>
              <a:rPr lang="en-US" altLang="zh-CN" sz="1800" dirty="0" smtClean="0"/>
              <a:t>SQL Server</a:t>
            </a:r>
            <a:r>
              <a:rPr lang="zh-CN" altLang="en-US" sz="1800" dirty="0" smtClean="0"/>
              <a:t>有重大不同的</a:t>
            </a:r>
            <a:r>
              <a:rPr lang="en-US" altLang="zh-CN" sz="1800" dirty="0" smtClean="0"/>
              <a:t>Microsoft SQL Server 2000</a:t>
            </a:r>
            <a:r>
              <a:rPr lang="zh-CN" altLang="en-US" sz="1800" dirty="0" smtClean="0"/>
              <a:t>系统</a:t>
            </a:r>
            <a:endParaRPr lang="en-US" altLang="zh-CN" sz="1800" dirty="0" smtClean="0"/>
          </a:p>
          <a:p>
            <a:pPr eaLnBrk="1" hangingPunct="1"/>
            <a:r>
              <a:rPr lang="en-US" altLang="zh-CN" sz="1800" dirty="0" smtClean="0"/>
              <a:t>2005</a:t>
            </a:r>
            <a:r>
              <a:rPr lang="zh-CN" altLang="en-US" sz="1800" dirty="0" smtClean="0"/>
              <a:t>年</a:t>
            </a:r>
            <a:r>
              <a:rPr lang="en-US" altLang="zh-CN" sz="1800" dirty="0" smtClean="0"/>
              <a:t>12</a:t>
            </a:r>
            <a:r>
              <a:rPr lang="zh-CN" altLang="en-US" sz="1800" dirty="0" smtClean="0"/>
              <a:t>月，微软公司艰难地发布了</a:t>
            </a:r>
            <a:r>
              <a:rPr lang="en-US" altLang="zh-CN" sz="1800" dirty="0" smtClean="0"/>
              <a:t>Microsoft SQL Server 2005</a:t>
            </a:r>
            <a:r>
              <a:rPr lang="zh-CN" altLang="en-US" sz="1800" dirty="0" smtClean="0"/>
              <a:t>系统</a:t>
            </a:r>
            <a:endParaRPr lang="en-US" altLang="zh-CN" sz="1800" dirty="0" smtClean="0"/>
          </a:p>
          <a:p>
            <a:pPr eaLnBrk="1" hangingPunct="1"/>
            <a:r>
              <a:rPr lang="en-US" altLang="zh-CN" sz="1800" dirty="0" smtClean="0"/>
              <a:t>2008</a:t>
            </a:r>
            <a:r>
              <a:rPr lang="zh-CN" altLang="en-US" sz="1800" dirty="0" smtClean="0"/>
              <a:t>年</a:t>
            </a:r>
            <a:r>
              <a:rPr lang="en-US" altLang="zh-CN" sz="1800" dirty="0" smtClean="0"/>
              <a:t>8</a:t>
            </a:r>
            <a:r>
              <a:rPr lang="zh-CN" altLang="en-US" sz="1800" dirty="0" smtClean="0"/>
              <a:t>月，微软公司发布了</a:t>
            </a:r>
            <a:r>
              <a:rPr lang="en-US" altLang="zh-CN" sz="1800" dirty="0" smtClean="0"/>
              <a:t>Microsoft SQL Server 2008</a:t>
            </a:r>
            <a:r>
              <a:rPr lang="zh-CN" altLang="en-US" sz="1800" dirty="0" smtClean="0"/>
              <a:t>系统</a:t>
            </a:r>
            <a:endParaRPr lang="en-US" altLang="zh-CN" sz="1800" dirty="0" smtClean="0"/>
          </a:p>
          <a:p>
            <a:pPr eaLnBrk="1" hangingPunct="1"/>
            <a:r>
              <a:rPr lang="en-US" altLang="zh-CN" sz="1800" dirty="0" smtClean="0"/>
              <a:t>2010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2012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2015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……</a:t>
            </a:r>
            <a:endParaRPr lang="zh-CN" altLang="en-US" sz="1800" dirty="0" smtClean="0"/>
          </a:p>
        </p:txBody>
      </p:sp>
      <p:sp>
        <p:nvSpPr>
          <p:cNvPr id="15364" name="日期占位符 3"/>
          <p:cNvSpPr txBox="1">
            <a:spLocks noGrp="1" noChangeArrowheads="1"/>
          </p:cNvSpPr>
          <p:nvPr/>
        </p:nvSpPr>
        <p:spPr bwMode="auto">
          <a:xfrm>
            <a:off x="107950" y="6453228"/>
            <a:ext cx="213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C8DBC31-A0F2-4BEF-A6ED-53732BC7EEB8}" type="datetime2">
              <a:rPr lang="zh-CN" altLang="en-US" sz="1400" smtClean="0">
                <a:solidFill>
                  <a:srgbClr val="000066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2024年8月22日</a:t>
            </a:fld>
            <a:endParaRPr lang="en-US" altLang="zh-CN" sz="1400" smtClean="0">
              <a:solidFill>
                <a:srgbClr val="000066"/>
              </a:solidFill>
            </a:endParaRPr>
          </a:p>
        </p:txBody>
      </p:sp>
      <p:sp>
        <p:nvSpPr>
          <p:cNvPr id="15365" name="灯片编号占位符 4"/>
          <p:cNvSpPr txBox="1">
            <a:spLocks noGrp="1" noChangeArrowheads="1"/>
          </p:cNvSpPr>
          <p:nvPr/>
        </p:nvSpPr>
        <p:spPr bwMode="auto">
          <a:xfrm>
            <a:off x="6902450" y="6453188"/>
            <a:ext cx="21336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zh-CN" altLang="en-US" sz="1400" smtClean="0">
                <a:solidFill>
                  <a:srgbClr val="000066"/>
                </a:solidFill>
              </a:rPr>
              <a:t>第</a:t>
            </a:r>
            <a:fld id="{5D57EFC9-21B9-4EE8-8D5C-2527EB488378}" type="slidenum">
              <a:rPr lang="zh-CN" altLang="en-US" sz="1400" smtClean="0">
                <a:solidFill>
                  <a:srgbClr val="000066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r>
              <a:rPr lang="zh-CN" altLang="en-US" sz="1400" smtClean="0">
                <a:solidFill>
                  <a:srgbClr val="000066"/>
                </a:solidFill>
              </a:rPr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88597276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6871320" cy="533400"/>
          </a:xfrm>
        </p:spPr>
        <p:txBody>
          <a:bodyPr/>
          <a:lstStyle/>
          <a:p>
            <a:r>
              <a:rPr lang="en-US" altLang="zh-CN" dirty="0" smtClean="0"/>
              <a:t>7.MYSQL</a:t>
            </a:r>
            <a:r>
              <a:rPr lang="zh-CN" altLang="en-US" dirty="0" smtClean="0"/>
              <a:t>简介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dirty="0"/>
              <a:t>MySQL</a:t>
            </a:r>
            <a:r>
              <a:rPr lang="zh-CN" altLang="en-US" sz="2000" dirty="0"/>
              <a:t>是一个关系型数据库管理系统，由瑞典</a:t>
            </a:r>
            <a:r>
              <a:rPr lang="en-US" altLang="zh-CN" sz="2000" dirty="0"/>
              <a:t>MySQL AB </a:t>
            </a:r>
            <a:r>
              <a:rPr lang="zh-CN" altLang="en-US" sz="2000" dirty="0"/>
              <a:t>公司开发，属于 </a:t>
            </a:r>
            <a:r>
              <a:rPr lang="en-US" altLang="zh-CN" sz="2000" dirty="0"/>
              <a:t>Oracle </a:t>
            </a:r>
            <a:r>
              <a:rPr lang="zh-CN" altLang="en-US" sz="2000" dirty="0"/>
              <a:t>旗下产品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r>
              <a:rPr lang="en-US" altLang="zh-CN" sz="2000" dirty="0" smtClean="0"/>
              <a:t>MySQL </a:t>
            </a:r>
            <a:r>
              <a:rPr lang="zh-CN" altLang="en-US" sz="2000" dirty="0"/>
              <a:t>是最流行的关系型数据库管理系统之一，在 </a:t>
            </a:r>
            <a:r>
              <a:rPr lang="en-US" altLang="zh-CN" sz="2000" dirty="0"/>
              <a:t>WEB </a:t>
            </a:r>
            <a:r>
              <a:rPr lang="zh-CN" altLang="en-US" sz="2000" dirty="0"/>
              <a:t>应用方面，</a:t>
            </a:r>
            <a:r>
              <a:rPr lang="en-US" altLang="zh-CN" sz="2000" dirty="0"/>
              <a:t>MySQL</a:t>
            </a:r>
            <a:r>
              <a:rPr lang="zh-CN" altLang="en-US" sz="2000" dirty="0"/>
              <a:t>是最好的 </a:t>
            </a:r>
            <a:r>
              <a:rPr lang="en-US" altLang="zh-CN" sz="2000" dirty="0"/>
              <a:t>RDBMS (Relational Database Management System</a:t>
            </a:r>
            <a:r>
              <a:rPr lang="zh-CN" altLang="en-US" sz="2000" dirty="0"/>
              <a:t>，关系数据库管理系统</a:t>
            </a:r>
            <a:r>
              <a:rPr lang="en-US" altLang="zh-CN" sz="2000" dirty="0"/>
              <a:t>) </a:t>
            </a:r>
            <a:r>
              <a:rPr lang="zh-CN" altLang="en-US" sz="2000" dirty="0"/>
              <a:t>应用软件之一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r>
              <a:rPr lang="en-US" altLang="zh-CN" sz="2000" dirty="0"/>
              <a:t>MySQL</a:t>
            </a:r>
            <a:r>
              <a:rPr lang="zh-CN" altLang="en-US" sz="2000" dirty="0"/>
              <a:t>所使用的 </a:t>
            </a:r>
            <a:r>
              <a:rPr lang="en-US" altLang="zh-CN" sz="2000" dirty="0"/>
              <a:t>SQL </a:t>
            </a:r>
            <a:r>
              <a:rPr lang="zh-CN" altLang="en-US" sz="2000" dirty="0"/>
              <a:t>语言是用于访问数据库的最常用标准化语言。</a:t>
            </a:r>
            <a:r>
              <a:rPr lang="en-US" altLang="zh-CN" sz="2000" dirty="0"/>
              <a:t>MySQL </a:t>
            </a:r>
            <a:r>
              <a:rPr lang="zh-CN" altLang="en-US" sz="2000" dirty="0"/>
              <a:t>软件采用了双授权政策，分为社区版和商业版，由于其体积小、速度快、总体拥有成本低，尤其是开放源码这一特点，一般中小型和大型网站的开发都选择 </a:t>
            </a:r>
            <a:r>
              <a:rPr lang="en-US" altLang="zh-CN" sz="2000" dirty="0"/>
              <a:t>MySQL </a:t>
            </a:r>
            <a:r>
              <a:rPr lang="zh-CN" altLang="en-US" sz="2000" dirty="0"/>
              <a:t>作为网站数据库。</a:t>
            </a:r>
          </a:p>
        </p:txBody>
      </p:sp>
    </p:spTree>
    <p:extLst>
      <p:ext uri="{BB962C8B-B14F-4D97-AF65-F5344CB8AC3E}">
        <p14:creationId xmlns:p14="http://schemas.microsoft.com/office/powerpoint/2010/main" val="208942219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内容占位符 2"/>
          <p:cNvSpPr>
            <a:spLocks noGrp="1"/>
          </p:cNvSpPr>
          <p:nvPr>
            <p:ph idx="1"/>
          </p:nvPr>
        </p:nvSpPr>
        <p:spPr>
          <a:xfrm>
            <a:off x="928688" y="1125544"/>
            <a:ext cx="7286625" cy="5018087"/>
          </a:xfrm>
        </p:spPr>
        <p:txBody>
          <a:bodyPr/>
          <a:lstStyle/>
          <a:p>
            <a:r>
              <a:rPr lang="zh-CN" altLang="en-US" dirty="0" smtClean="0"/>
              <a:t>小结：</a:t>
            </a:r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、什么是数据库？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、什么是数据库管理系统？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、什么是数据库系统？</a:t>
            </a:r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、什么是数据库管理员？</a:t>
            </a:r>
            <a:endParaRPr lang="en-US" altLang="zh-CN" dirty="0" smtClean="0"/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、什么是数据库技术？</a:t>
            </a:r>
            <a:endParaRPr lang="en-US" altLang="zh-CN" dirty="0" smtClean="0"/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、</a:t>
            </a:r>
            <a:r>
              <a:rPr lang="en-US" altLang="zh-CN" dirty="0" smtClean="0"/>
              <a:t>DB</a:t>
            </a:r>
            <a:r>
              <a:rPr lang="zh-CN" altLang="en-US" dirty="0" smtClean="0"/>
              <a:t>、</a:t>
            </a:r>
            <a:r>
              <a:rPr lang="en-US" altLang="zh-CN" dirty="0" smtClean="0"/>
              <a:t>DBMS</a:t>
            </a:r>
            <a:r>
              <a:rPr lang="zh-CN" altLang="en-US" dirty="0" smtClean="0"/>
              <a:t>、</a:t>
            </a:r>
            <a:r>
              <a:rPr lang="en-US" altLang="zh-CN" dirty="0" smtClean="0"/>
              <a:t>DBS</a:t>
            </a:r>
            <a:r>
              <a:rPr lang="zh-CN" altLang="en-US" dirty="0" smtClean="0"/>
              <a:t>、</a:t>
            </a:r>
            <a:r>
              <a:rPr lang="en-US" altLang="zh-CN" dirty="0" smtClean="0"/>
              <a:t>DBA</a:t>
            </a:r>
            <a:r>
              <a:rPr lang="zh-CN" altLang="en-US" dirty="0" smtClean="0"/>
              <a:t>分别是什么含义？</a:t>
            </a:r>
            <a:endParaRPr lang="en-US" altLang="zh-CN" dirty="0" smtClean="0"/>
          </a:p>
          <a:p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0568411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788</Words>
  <Application>Microsoft Office PowerPoint</Application>
  <PresentationFormat>全屏显示(4:3)</PresentationFormat>
  <Paragraphs>67</Paragraphs>
  <Slides>11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2" baseType="lpstr">
      <vt:lpstr>2_MS_PPTBrainstorm_TP01018437</vt:lpstr>
      <vt:lpstr>第2节、数据库管理系统</vt:lpstr>
      <vt:lpstr>PowerPoint 演示文稿</vt:lpstr>
      <vt:lpstr>5.  几种常用数据库</vt:lpstr>
      <vt:lpstr>（1）、 Access是一种桌面数据库</vt:lpstr>
      <vt:lpstr>（2）、SQL Server是基于服务器端的中型的数据库</vt:lpstr>
      <vt:lpstr>（3）、 短小精悍的MySQL</vt:lpstr>
      <vt:lpstr>（4）、大型数据库Oracle</vt:lpstr>
      <vt:lpstr>6.  Microsoft SQL Server简介</vt:lpstr>
      <vt:lpstr>列表</vt:lpstr>
      <vt:lpstr>7.MYSQL简介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210</cp:revision>
  <dcterms:created xsi:type="dcterms:W3CDTF">2023-09-01T01:54:43Z</dcterms:created>
  <dcterms:modified xsi:type="dcterms:W3CDTF">2024-08-22T07:49:41Z</dcterms:modified>
</cp:coreProperties>
</file>