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  <p:sldMasterId id="2147483751" r:id="rId2"/>
  </p:sldMasterIdLst>
  <p:notesMasterIdLst>
    <p:notesMasterId r:id="rId24"/>
  </p:notesMasterIdLst>
  <p:sldIdLst>
    <p:sldId id="489" r:id="rId3"/>
    <p:sldId id="490" r:id="rId4"/>
    <p:sldId id="491" r:id="rId5"/>
    <p:sldId id="492" r:id="rId6"/>
    <p:sldId id="493" r:id="rId7"/>
    <p:sldId id="494" r:id="rId8"/>
    <p:sldId id="495" r:id="rId9"/>
    <p:sldId id="496" r:id="rId10"/>
    <p:sldId id="497" r:id="rId11"/>
    <p:sldId id="499" r:id="rId12"/>
    <p:sldId id="500" r:id="rId13"/>
    <p:sldId id="501" r:id="rId14"/>
    <p:sldId id="502" r:id="rId15"/>
    <p:sldId id="503" r:id="rId16"/>
    <p:sldId id="504" r:id="rId17"/>
    <p:sldId id="505" r:id="rId18"/>
    <p:sldId id="506" r:id="rId19"/>
    <p:sldId id="507" r:id="rId20"/>
    <p:sldId id="508" r:id="rId21"/>
    <p:sldId id="510" r:id="rId22"/>
    <p:sldId id="511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B43ED6-15C5-459E-A5E8-D050CC63CCF0}" type="doc">
      <dgm:prSet loTypeId="urn:microsoft.com/office/officeart/2005/8/layout/pList2#1" loCatId="list" qsTypeId="urn:microsoft.com/office/officeart/2005/8/quickstyle/3d3" qsCatId="3D" csTypeId="urn:microsoft.com/office/officeart/2005/8/colors/accent1_2" csCatId="accent1" phldr="1"/>
      <dgm:spPr/>
    </dgm:pt>
    <dgm:pt modelId="{B6EC7036-0513-43A7-850E-4F21F68C454D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2400" dirty="0" smtClean="0"/>
            <a:t>一对一关系（</a:t>
          </a:r>
          <a:r>
            <a:rPr lang="en-US" altLang="zh-CN" sz="2400" dirty="0" smtClean="0"/>
            <a:t>1</a:t>
          </a:r>
          <a:r>
            <a:rPr lang="zh-CN" altLang="en-US" sz="2400" dirty="0" smtClean="0"/>
            <a:t>：</a:t>
          </a:r>
          <a:r>
            <a:rPr lang="en-US" altLang="zh-CN" sz="2400" dirty="0" smtClean="0"/>
            <a:t>1</a:t>
          </a:r>
          <a:r>
            <a:rPr lang="zh-CN" altLang="en-US" sz="2400" dirty="0" smtClean="0"/>
            <a:t>）</a:t>
          </a:r>
          <a:endParaRPr lang="zh-CN" altLang="en-US" sz="2400" dirty="0"/>
        </a:p>
      </dgm:t>
    </dgm:pt>
    <dgm:pt modelId="{ACD80ED3-B7C5-4E63-89FB-B1298680092F}" type="parTrans" cxnId="{E77ED8D9-548C-42E8-BD6A-41CE60295829}">
      <dgm:prSet/>
      <dgm:spPr/>
      <dgm:t>
        <a:bodyPr/>
        <a:lstStyle/>
        <a:p>
          <a:endParaRPr lang="zh-CN" altLang="en-US"/>
        </a:p>
      </dgm:t>
    </dgm:pt>
    <dgm:pt modelId="{9D317D38-9D47-4EDB-BF4A-3871B8EF7FB7}" type="sibTrans" cxnId="{E77ED8D9-548C-42E8-BD6A-41CE60295829}">
      <dgm:prSet/>
      <dgm:spPr/>
      <dgm:t>
        <a:bodyPr/>
        <a:lstStyle/>
        <a:p>
          <a:endParaRPr lang="zh-CN" altLang="en-US"/>
        </a:p>
      </dgm:t>
    </dgm:pt>
    <dgm:pt modelId="{29B8E2CC-5582-45A3-A325-87734046E6DD}">
      <dgm:prSet phldrT="[文本]" custT="1"/>
      <dgm:spPr>
        <a:solidFill>
          <a:srgbClr val="FF0000"/>
        </a:solidFill>
        <a:ln>
          <a:solidFill>
            <a:srgbClr val="FFFF00"/>
          </a:solidFill>
        </a:ln>
      </dgm:spPr>
      <dgm:t>
        <a:bodyPr/>
        <a:lstStyle/>
        <a:p>
          <a:r>
            <a:rPr lang="zh-CN" altLang="en-US" sz="2400" dirty="0" smtClean="0"/>
            <a:t>多对多关系（</a:t>
          </a:r>
          <a:r>
            <a:rPr lang="en-US" altLang="zh-CN" sz="2400" dirty="0" smtClean="0"/>
            <a:t>m</a:t>
          </a:r>
          <a:r>
            <a:rPr lang="zh-CN" altLang="en-US" sz="2400" dirty="0" smtClean="0"/>
            <a:t>：</a:t>
          </a:r>
          <a:r>
            <a:rPr lang="en-US" altLang="zh-CN" sz="2400" dirty="0" smtClean="0"/>
            <a:t>n</a:t>
          </a:r>
          <a:r>
            <a:rPr lang="zh-CN" altLang="en-US" sz="2400" dirty="0" smtClean="0"/>
            <a:t>）</a:t>
          </a:r>
          <a:endParaRPr lang="en-US" altLang="zh-CN" sz="2400" dirty="0" smtClean="0"/>
        </a:p>
      </dgm:t>
    </dgm:pt>
    <dgm:pt modelId="{BC9202F6-631E-4470-8B9E-C2189F7A0D60}" type="parTrans" cxnId="{A8B6ED0F-5EBB-4EB2-AF79-1F98FCD51C45}">
      <dgm:prSet/>
      <dgm:spPr/>
      <dgm:t>
        <a:bodyPr/>
        <a:lstStyle/>
        <a:p>
          <a:endParaRPr lang="zh-CN" altLang="en-US"/>
        </a:p>
      </dgm:t>
    </dgm:pt>
    <dgm:pt modelId="{ADBDCCEC-538F-493F-813E-19E4ACCC06A1}" type="sibTrans" cxnId="{A8B6ED0F-5EBB-4EB2-AF79-1F98FCD51C45}">
      <dgm:prSet/>
      <dgm:spPr/>
      <dgm:t>
        <a:bodyPr/>
        <a:lstStyle/>
        <a:p>
          <a:endParaRPr lang="zh-CN" altLang="en-US"/>
        </a:p>
      </dgm:t>
    </dgm:pt>
    <dgm:pt modelId="{D1B72F6B-E09C-4C9D-89EF-65251F16DF87}">
      <dgm:prSet phldrT="[文本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zh-CN" altLang="en-US" sz="2400" dirty="0" smtClean="0"/>
            <a:t>一对多关系（</a:t>
          </a:r>
          <a:r>
            <a:rPr lang="en-US" altLang="zh-CN" sz="2400" dirty="0" smtClean="0"/>
            <a:t>1</a:t>
          </a:r>
          <a:r>
            <a:rPr lang="zh-CN" altLang="en-US" sz="2400" dirty="0" smtClean="0"/>
            <a:t>：</a:t>
          </a:r>
          <a:r>
            <a:rPr lang="en-US" altLang="zh-CN" sz="2400" dirty="0" smtClean="0"/>
            <a:t>n</a:t>
          </a:r>
          <a:r>
            <a:rPr lang="zh-CN" altLang="en-US" sz="2400" dirty="0" smtClean="0"/>
            <a:t>）</a:t>
          </a:r>
          <a:endParaRPr lang="zh-CN" altLang="en-US" sz="2400" dirty="0"/>
        </a:p>
      </dgm:t>
    </dgm:pt>
    <dgm:pt modelId="{42F534F7-81EA-4360-AFD4-CAF770685DB2}" type="sibTrans" cxnId="{6911E626-1900-4393-99C2-A363E0BB7374}">
      <dgm:prSet/>
      <dgm:spPr/>
      <dgm:t>
        <a:bodyPr/>
        <a:lstStyle/>
        <a:p>
          <a:endParaRPr lang="zh-CN" altLang="en-US"/>
        </a:p>
      </dgm:t>
    </dgm:pt>
    <dgm:pt modelId="{8F0463F9-B2FB-4187-ADE3-8B6B485E8901}" type="parTrans" cxnId="{6911E626-1900-4393-99C2-A363E0BB7374}">
      <dgm:prSet/>
      <dgm:spPr/>
      <dgm:t>
        <a:bodyPr/>
        <a:lstStyle/>
        <a:p>
          <a:endParaRPr lang="zh-CN" altLang="en-US"/>
        </a:p>
      </dgm:t>
    </dgm:pt>
    <dgm:pt modelId="{13DF3768-C73D-4629-AF1F-3015D8D47108}" type="pres">
      <dgm:prSet presAssocID="{BCB43ED6-15C5-459E-A5E8-D050CC63CCF0}" presName="Name0" presStyleCnt="0">
        <dgm:presLayoutVars>
          <dgm:dir/>
          <dgm:resizeHandles val="exact"/>
        </dgm:presLayoutVars>
      </dgm:prSet>
      <dgm:spPr/>
    </dgm:pt>
    <dgm:pt modelId="{24624515-C6EB-4015-9040-6402588E6CF3}" type="pres">
      <dgm:prSet presAssocID="{BCB43ED6-15C5-459E-A5E8-D050CC63CCF0}" presName="bkgdShp" presStyleLbl="alignAccFollowNode1" presStyleIdx="0" presStyleCnt="1" custScaleY="140236" custLinFactNeighborX="-962" custLinFactNeighborY="8933"/>
      <dgm:spPr/>
    </dgm:pt>
    <dgm:pt modelId="{9C096A29-B983-48DA-81DB-9DB388BA418C}" type="pres">
      <dgm:prSet presAssocID="{BCB43ED6-15C5-459E-A5E8-D050CC63CCF0}" presName="linComp" presStyleCnt="0"/>
      <dgm:spPr/>
    </dgm:pt>
    <dgm:pt modelId="{6558240D-BDFE-4BF5-8BAC-234F2C8F91E1}" type="pres">
      <dgm:prSet presAssocID="{B6EC7036-0513-43A7-850E-4F21F68C454D}" presName="compNode" presStyleCnt="0"/>
      <dgm:spPr/>
    </dgm:pt>
    <dgm:pt modelId="{CDF786E3-1810-4C04-B325-9992B7C78F79}" type="pres">
      <dgm:prSet presAssocID="{B6EC7036-0513-43A7-850E-4F21F68C454D}" presName="node" presStyleLbl="node1" presStyleIdx="0" presStyleCnt="3" custScaleY="54269" custLinFactNeighborX="2881" custLinFactNeighborY="-1089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24A61A-7064-4B73-A52E-EBAEA1EB4189}" type="pres">
      <dgm:prSet presAssocID="{B6EC7036-0513-43A7-850E-4F21F68C454D}" presName="invisiNode" presStyleLbl="node1" presStyleIdx="0" presStyleCnt="3"/>
      <dgm:spPr/>
    </dgm:pt>
    <dgm:pt modelId="{4778C4C2-599F-4D5E-AF94-C8CD23BE6386}" type="pres">
      <dgm:prSet presAssocID="{B6EC7036-0513-43A7-850E-4F21F68C454D}" presName="imagNode" presStyleLbl="fgImgPlace1" presStyleIdx="0" presStyleCnt="3" custScaleY="163568" custLinFactNeighborX="900" custLinFactNeighborY="-799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4F187B5-5B00-49A2-9C2F-F84EA4E0F1D3}" type="pres">
      <dgm:prSet presAssocID="{9D317D38-9D47-4EDB-BF4A-3871B8EF7FB7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5E07F842-CBF1-485B-9BF6-AE6CA8EAC259}" type="pres">
      <dgm:prSet presAssocID="{D1B72F6B-E09C-4C9D-89EF-65251F16DF87}" presName="compNode" presStyleCnt="0"/>
      <dgm:spPr/>
    </dgm:pt>
    <dgm:pt modelId="{84F538A4-559E-4142-9333-11D046E02E77}" type="pres">
      <dgm:prSet presAssocID="{D1B72F6B-E09C-4C9D-89EF-65251F16DF87}" presName="node" presStyleLbl="node1" presStyleIdx="1" presStyleCnt="3" custScaleY="54269" custLinFactNeighborX="2881" custLinFactNeighborY="-1089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1A35845-316B-4AE7-BC19-3C1361699448}" type="pres">
      <dgm:prSet presAssocID="{D1B72F6B-E09C-4C9D-89EF-65251F16DF87}" presName="invisiNode" presStyleLbl="node1" presStyleIdx="1" presStyleCnt="3"/>
      <dgm:spPr/>
    </dgm:pt>
    <dgm:pt modelId="{581BA035-2478-46BD-8464-861CFD95D5FE}" type="pres">
      <dgm:prSet presAssocID="{D1B72F6B-E09C-4C9D-89EF-65251F16DF87}" presName="imagNode" presStyleLbl="fgImgPlace1" presStyleIdx="1" presStyleCnt="3" custScaleY="163568" custLinFactNeighborX="900" custLinFactNeighborY="-799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40E277B-D8FC-4334-A290-E8DDD5ADE3DE}" type="pres">
      <dgm:prSet presAssocID="{42F534F7-81EA-4360-AFD4-CAF770685DB2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2449486E-358B-46FD-A744-E601C73F52C8}" type="pres">
      <dgm:prSet presAssocID="{29B8E2CC-5582-45A3-A325-87734046E6DD}" presName="compNode" presStyleCnt="0"/>
      <dgm:spPr/>
    </dgm:pt>
    <dgm:pt modelId="{4E225460-83A0-40A8-8F9E-C3B774ADA3E4}" type="pres">
      <dgm:prSet presAssocID="{29B8E2CC-5582-45A3-A325-87734046E6DD}" presName="node" presStyleLbl="node1" presStyleIdx="2" presStyleCnt="3" custScaleY="54269" custLinFactNeighborX="2881" custLinFactNeighborY="-1089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785DAC-05D2-4B61-B745-0F5B2C7473CB}" type="pres">
      <dgm:prSet presAssocID="{29B8E2CC-5582-45A3-A325-87734046E6DD}" presName="invisiNode" presStyleLbl="node1" presStyleIdx="2" presStyleCnt="3"/>
      <dgm:spPr/>
    </dgm:pt>
    <dgm:pt modelId="{A5CC9CCB-0854-4773-BE8E-EB9DF89FE818}" type="pres">
      <dgm:prSet presAssocID="{29B8E2CC-5582-45A3-A325-87734046E6DD}" presName="imagNode" presStyleLbl="fgImgPlace1" presStyleIdx="2" presStyleCnt="3" custScaleY="163568" custLinFactNeighborX="900" custLinFactNeighborY="-799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D679CAA-F9CA-4770-BB9F-38D13B025F95}" type="presOf" srcId="{B6EC7036-0513-43A7-850E-4F21F68C454D}" destId="{CDF786E3-1810-4C04-B325-9992B7C78F79}" srcOrd="0" destOrd="0" presId="urn:microsoft.com/office/officeart/2005/8/layout/pList2#1"/>
    <dgm:cxn modelId="{38906804-D7F7-42A9-9408-C1DE61C113A1}" type="presOf" srcId="{BCB43ED6-15C5-459E-A5E8-D050CC63CCF0}" destId="{13DF3768-C73D-4629-AF1F-3015D8D47108}" srcOrd="0" destOrd="0" presId="urn:microsoft.com/office/officeart/2005/8/layout/pList2#1"/>
    <dgm:cxn modelId="{30410B07-08A9-468B-9C1A-5B1F725BDBC6}" type="presOf" srcId="{42F534F7-81EA-4360-AFD4-CAF770685DB2}" destId="{240E277B-D8FC-4334-A290-E8DDD5ADE3DE}" srcOrd="0" destOrd="0" presId="urn:microsoft.com/office/officeart/2005/8/layout/pList2#1"/>
    <dgm:cxn modelId="{A8B6ED0F-5EBB-4EB2-AF79-1F98FCD51C45}" srcId="{BCB43ED6-15C5-459E-A5E8-D050CC63CCF0}" destId="{29B8E2CC-5582-45A3-A325-87734046E6DD}" srcOrd="2" destOrd="0" parTransId="{BC9202F6-631E-4470-8B9E-C2189F7A0D60}" sibTransId="{ADBDCCEC-538F-493F-813E-19E4ACCC06A1}"/>
    <dgm:cxn modelId="{6911E626-1900-4393-99C2-A363E0BB7374}" srcId="{BCB43ED6-15C5-459E-A5E8-D050CC63CCF0}" destId="{D1B72F6B-E09C-4C9D-89EF-65251F16DF87}" srcOrd="1" destOrd="0" parTransId="{8F0463F9-B2FB-4187-ADE3-8B6B485E8901}" sibTransId="{42F534F7-81EA-4360-AFD4-CAF770685DB2}"/>
    <dgm:cxn modelId="{302BEE85-3611-418B-A988-9A646ED256D7}" type="presOf" srcId="{9D317D38-9D47-4EDB-BF4A-3871B8EF7FB7}" destId="{54F187B5-5B00-49A2-9C2F-F84EA4E0F1D3}" srcOrd="0" destOrd="0" presId="urn:microsoft.com/office/officeart/2005/8/layout/pList2#1"/>
    <dgm:cxn modelId="{E77ED8D9-548C-42E8-BD6A-41CE60295829}" srcId="{BCB43ED6-15C5-459E-A5E8-D050CC63CCF0}" destId="{B6EC7036-0513-43A7-850E-4F21F68C454D}" srcOrd="0" destOrd="0" parTransId="{ACD80ED3-B7C5-4E63-89FB-B1298680092F}" sibTransId="{9D317D38-9D47-4EDB-BF4A-3871B8EF7FB7}"/>
    <dgm:cxn modelId="{7FC4B0D1-7D2E-47FF-AA67-6953F3749925}" type="presOf" srcId="{D1B72F6B-E09C-4C9D-89EF-65251F16DF87}" destId="{84F538A4-559E-4142-9333-11D046E02E77}" srcOrd="0" destOrd="0" presId="urn:microsoft.com/office/officeart/2005/8/layout/pList2#1"/>
    <dgm:cxn modelId="{BC322FE6-B945-4E98-A8F6-6025A240444C}" type="presOf" srcId="{29B8E2CC-5582-45A3-A325-87734046E6DD}" destId="{4E225460-83A0-40A8-8F9E-C3B774ADA3E4}" srcOrd="0" destOrd="0" presId="urn:microsoft.com/office/officeart/2005/8/layout/pList2#1"/>
    <dgm:cxn modelId="{41B612F8-3E30-4646-A9F7-25D162F3AE3E}" type="presParOf" srcId="{13DF3768-C73D-4629-AF1F-3015D8D47108}" destId="{24624515-C6EB-4015-9040-6402588E6CF3}" srcOrd="0" destOrd="0" presId="urn:microsoft.com/office/officeart/2005/8/layout/pList2#1"/>
    <dgm:cxn modelId="{9C97DEF9-D432-446C-956F-FF240216CAAE}" type="presParOf" srcId="{13DF3768-C73D-4629-AF1F-3015D8D47108}" destId="{9C096A29-B983-48DA-81DB-9DB388BA418C}" srcOrd="1" destOrd="0" presId="urn:microsoft.com/office/officeart/2005/8/layout/pList2#1"/>
    <dgm:cxn modelId="{3C2EE28B-DF4F-4D7A-AA7A-CDF78158EE6F}" type="presParOf" srcId="{9C096A29-B983-48DA-81DB-9DB388BA418C}" destId="{6558240D-BDFE-4BF5-8BAC-234F2C8F91E1}" srcOrd="0" destOrd="0" presId="urn:microsoft.com/office/officeart/2005/8/layout/pList2#1"/>
    <dgm:cxn modelId="{ECC1B6DB-755E-49B2-89D1-6A01DA7364A4}" type="presParOf" srcId="{6558240D-BDFE-4BF5-8BAC-234F2C8F91E1}" destId="{CDF786E3-1810-4C04-B325-9992B7C78F79}" srcOrd="0" destOrd="0" presId="urn:microsoft.com/office/officeart/2005/8/layout/pList2#1"/>
    <dgm:cxn modelId="{A59DD2AF-05D8-447A-8696-23260A8056D4}" type="presParOf" srcId="{6558240D-BDFE-4BF5-8BAC-234F2C8F91E1}" destId="{E524A61A-7064-4B73-A52E-EBAEA1EB4189}" srcOrd="1" destOrd="0" presId="urn:microsoft.com/office/officeart/2005/8/layout/pList2#1"/>
    <dgm:cxn modelId="{FEF908C1-5B26-45F3-984E-5EF07F47A08A}" type="presParOf" srcId="{6558240D-BDFE-4BF5-8BAC-234F2C8F91E1}" destId="{4778C4C2-599F-4D5E-AF94-C8CD23BE6386}" srcOrd="2" destOrd="0" presId="urn:microsoft.com/office/officeart/2005/8/layout/pList2#1"/>
    <dgm:cxn modelId="{1123FF57-FB6B-4D6F-A34E-C5F64863C23F}" type="presParOf" srcId="{9C096A29-B983-48DA-81DB-9DB388BA418C}" destId="{54F187B5-5B00-49A2-9C2F-F84EA4E0F1D3}" srcOrd="1" destOrd="0" presId="urn:microsoft.com/office/officeart/2005/8/layout/pList2#1"/>
    <dgm:cxn modelId="{B2628D08-3D42-4722-9D56-389397BF902E}" type="presParOf" srcId="{9C096A29-B983-48DA-81DB-9DB388BA418C}" destId="{5E07F842-CBF1-485B-9BF6-AE6CA8EAC259}" srcOrd="2" destOrd="0" presId="urn:microsoft.com/office/officeart/2005/8/layout/pList2#1"/>
    <dgm:cxn modelId="{101AE1EA-450D-41AF-A4D5-2AFA6C1D82EA}" type="presParOf" srcId="{5E07F842-CBF1-485B-9BF6-AE6CA8EAC259}" destId="{84F538A4-559E-4142-9333-11D046E02E77}" srcOrd="0" destOrd="0" presId="urn:microsoft.com/office/officeart/2005/8/layout/pList2#1"/>
    <dgm:cxn modelId="{920B2A40-6952-4CA5-8AF1-2EC040E3AF70}" type="presParOf" srcId="{5E07F842-CBF1-485B-9BF6-AE6CA8EAC259}" destId="{A1A35845-316B-4AE7-BC19-3C1361699448}" srcOrd="1" destOrd="0" presId="urn:microsoft.com/office/officeart/2005/8/layout/pList2#1"/>
    <dgm:cxn modelId="{66FA21A8-9B5F-406D-BAF6-2E11CF6AEFF6}" type="presParOf" srcId="{5E07F842-CBF1-485B-9BF6-AE6CA8EAC259}" destId="{581BA035-2478-46BD-8464-861CFD95D5FE}" srcOrd="2" destOrd="0" presId="urn:microsoft.com/office/officeart/2005/8/layout/pList2#1"/>
    <dgm:cxn modelId="{E60204F0-430F-4704-95F6-AFF975A9B7C2}" type="presParOf" srcId="{9C096A29-B983-48DA-81DB-9DB388BA418C}" destId="{240E277B-D8FC-4334-A290-E8DDD5ADE3DE}" srcOrd="3" destOrd="0" presId="urn:microsoft.com/office/officeart/2005/8/layout/pList2#1"/>
    <dgm:cxn modelId="{07E18112-3BF5-49FC-A403-1D03171D557E}" type="presParOf" srcId="{9C096A29-B983-48DA-81DB-9DB388BA418C}" destId="{2449486E-358B-46FD-A744-E601C73F52C8}" srcOrd="4" destOrd="0" presId="urn:microsoft.com/office/officeart/2005/8/layout/pList2#1"/>
    <dgm:cxn modelId="{946CD594-792D-4EE4-91C1-9AAD9CC19C43}" type="presParOf" srcId="{2449486E-358B-46FD-A744-E601C73F52C8}" destId="{4E225460-83A0-40A8-8F9E-C3B774ADA3E4}" srcOrd="0" destOrd="0" presId="urn:microsoft.com/office/officeart/2005/8/layout/pList2#1"/>
    <dgm:cxn modelId="{688F1144-C2CF-4BD1-A73A-75E31FD45066}" type="presParOf" srcId="{2449486E-358B-46FD-A744-E601C73F52C8}" destId="{BC785DAC-05D2-4B61-B745-0F5B2C7473CB}" srcOrd="1" destOrd="0" presId="urn:microsoft.com/office/officeart/2005/8/layout/pList2#1"/>
    <dgm:cxn modelId="{17AB42F8-915C-42DC-9888-EC58048D7F9E}" type="presParOf" srcId="{2449486E-358B-46FD-A744-E601C73F52C8}" destId="{A5CC9CCB-0854-4773-BE8E-EB9DF89FE818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24515-C6EB-4015-9040-6402588E6CF3}">
      <dsp:nvSpPr>
        <dsp:cNvPr id="0" name=""/>
        <dsp:cNvSpPr/>
      </dsp:nvSpPr>
      <dsp:spPr>
        <a:xfrm>
          <a:off x="0" y="71436"/>
          <a:ext cx="7429552" cy="297539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8C4C2-599F-4D5E-AF94-C8CD23BE6386}">
      <dsp:nvSpPr>
        <dsp:cNvPr id="0" name=""/>
        <dsp:cNvSpPr/>
      </dsp:nvSpPr>
      <dsp:spPr>
        <a:xfrm>
          <a:off x="242528" y="375055"/>
          <a:ext cx="2182430" cy="25449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DF786E3-1810-4C04-B325-9992B7C78F79}">
      <dsp:nvSpPr>
        <dsp:cNvPr id="0" name=""/>
        <dsp:cNvSpPr/>
      </dsp:nvSpPr>
      <dsp:spPr>
        <a:xfrm rot="10800000">
          <a:off x="285762" y="3143274"/>
          <a:ext cx="2182430" cy="1407303"/>
        </a:xfrm>
        <a:prstGeom prst="round2SameRect">
          <a:avLst>
            <a:gd name="adj1" fmla="val 10500"/>
            <a:gd name="adj2" fmla="val 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一对一关系（</a:t>
          </a:r>
          <a:r>
            <a:rPr lang="en-US" altLang="zh-CN" sz="2400" kern="1200" dirty="0" smtClean="0"/>
            <a:t>1</a:t>
          </a:r>
          <a:r>
            <a:rPr lang="zh-CN" altLang="en-US" sz="2400" kern="1200" dirty="0" smtClean="0"/>
            <a:t>：</a:t>
          </a:r>
          <a:r>
            <a:rPr lang="en-US" altLang="zh-CN" sz="2400" kern="1200" dirty="0" smtClean="0"/>
            <a:t>1</a:t>
          </a:r>
          <a:r>
            <a:rPr lang="zh-CN" altLang="en-US" sz="2400" kern="1200" dirty="0" smtClean="0"/>
            <a:t>）</a:t>
          </a:r>
          <a:endParaRPr lang="zh-CN" altLang="en-US" sz="2400" kern="1200" dirty="0"/>
        </a:p>
      </dsp:txBody>
      <dsp:txXfrm rot="10800000">
        <a:off x="329041" y="3143274"/>
        <a:ext cx="2095872" cy="1364024"/>
      </dsp:txXfrm>
    </dsp:sp>
    <dsp:sp modelId="{581BA035-2478-46BD-8464-861CFD95D5FE}">
      <dsp:nvSpPr>
        <dsp:cNvPr id="0" name=""/>
        <dsp:cNvSpPr/>
      </dsp:nvSpPr>
      <dsp:spPr>
        <a:xfrm>
          <a:off x="2643202" y="375055"/>
          <a:ext cx="2182430" cy="25449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4F538A4-559E-4142-9333-11D046E02E77}">
      <dsp:nvSpPr>
        <dsp:cNvPr id="0" name=""/>
        <dsp:cNvSpPr/>
      </dsp:nvSpPr>
      <dsp:spPr>
        <a:xfrm rot="10800000">
          <a:off x="2686436" y="3143274"/>
          <a:ext cx="2182430" cy="1407303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一对多关系（</a:t>
          </a:r>
          <a:r>
            <a:rPr lang="en-US" altLang="zh-CN" sz="2400" kern="1200" dirty="0" smtClean="0"/>
            <a:t>1</a:t>
          </a:r>
          <a:r>
            <a:rPr lang="zh-CN" altLang="en-US" sz="2400" kern="1200" dirty="0" smtClean="0"/>
            <a:t>：</a:t>
          </a:r>
          <a:r>
            <a:rPr lang="en-US" altLang="zh-CN" sz="2400" kern="1200" dirty="0" smtClean="0"/>
            <a:t>n</a:t>
          </a:r>
          <a:r>
            <a:rPr lang="zh-CN" altLang="en-US" sz="2400" kern="1200" dirty="0" smtClean="0"/>
            <a:t>）</a:t>
          </a:r>
          <a:endParaRPr lang="zh-CN" altLang="en-US" sz="2400" kern="1200" dirty="0"/>
        </a:p>
      </dsp:txBody>
      <dsp:txXfrm rot="10800000">
        <a:off x="2729715" y="3143274"/>
        <a:ext cx="2095872" cy="1364024"/>
      </dsp:txXfrm>
    </dsp:sp>
    <dsp:sp modelId="{A5CC9CCB-0854-4773-BE8E-EB9DF89FE818}">
      <dsp:nvSpPr>
        <dsp:cNvPr id="0" name=""/>
        <dsp:cNvSpPr/>
      </dsp:nvSpPr>
      <dsp:spPr>
        <a:xfrm>
          <a:off x="5043876" y="375055"/>
          <a:ext cx="2182430" cy="254498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E225460-83A0-40A8-8F9E-C3B774ADA3E4}">
      <dsp:nvSpPr>
        <dsp:cNvPr id="0" name=""/>
        <dsp:cNvSpPr/>
      </dsp:nvSpPr>
      <dsp:spPr>
        <a:xfrm rot="10800000">
          <a:off x="5087110" y="3143274"/>
          <a:ext cx="2182430" cy="1407303"/>
        </a:xfrm>
        <a:prstGeom prst="round2SameRect">
          <a:avLst>
            <a:gd name="adj1" fmla="val 10500"/>
            <a:gd name="adj2" fmla="val 0"/>
          </a:avLst>
        </a:prstGeom>
        <a:solidFill>
          <a:srgbClr val="FF0000"/>
        </a:soli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多对多关系（</a:t>
          </a:r>
          <a:r>
            <a:rPr lang="en-US" altLang="zh-CN" sz="2400" kern="1200" dirty="0" smtClean="0"/>
            <a:t>m</a:t>
          </a:r>
          <a:r>
            <a:rPr lang="zh-CN" altLang="en-US" sz="2400" kern="1200" dirty="0" smtClean="0"/>
            <a:t>：</a:t>
          </a:r>
          <a:r>
            <a:rPr lang="en-US" altLang="zh-CN" sz="2400" kern="1200" dirty="0" smtClean="0"/>
            <a:t>n</a:t>
          </a:r>
          <a:r>
            <a:rPr lang="zh-CN" altLang="en-US" sz="2400" kern="1200" dirty="0" smtClean="0"/>
            <a:t>）</a:t>
          </a:r>
          <a:endParaRPr lang="en-US" altLang="zh-CN" sz="2400" kern="1200" dirty="0" smtClean="0"/>
        </a:p>
      </dsp:txBody>
      <dsp:txXfrm rot="10800000">
        <a:off x="5130389" y="3143274"/>
        <a:ext cx="2095872" cy="1364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  <a:t>2024-8-22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89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>
                <a:latin typeface="Arial" pitchFamily="34" charset="0"/>
              </a:rPr>
              <a:t>数据结构：对数据的描述，在程序中指定数据的类型和数据的组织形式</a:t>
            </a:r>
          </a:p>
          <a:p>
            <a:r>
              <a:rPr lang="zh-CN" altLang="en-US" smtClean="0">
                <a:latin typeface="Arial" pitchFamily="34" charset="0"/>
              </a:rPr>
              <a:t>算法：对操作的描述，说明该如何处理，先做什么，后做什么。</a:t>
            </a:r>
          </a:p>
          <a:p>
            <a:r>
              <a:rPr lang="zh-CN" altLang="en-US" smtClean="0">
                <a:latin typeface="Arial" pitchFamily="34" charset="0"/>
              </a:rPr>
              <a:t>以厨师做菜为例进行说明：原料</a:t>
            </a:r>
            <a:r>
              <a:rPr lang="en-US" altLang="zh-CN" smtClean="0">
                <a:latin typeface="Arial" pitchFamily="34" charset="0"/>
              </a:rPr>
              <a:t>——</a:t>
            </a:r>
            <a:r>
              <a:rPr lang="zh-CN" altLang="en-US" smtClean="0">
                <a:latin typeface="Arial" pitchFamily="34" charset="0"/>
              </a:rPr>
              <a:t>数据，数据是通过数据结构来描述的；操作步骤</a:t>
            </a:r>
            <a:r>
              <a:rPr lang="en-US" altLang="zh-CN" smtClean="0">
                <a:latin typeface="Arial" pitchFamily="34" charset="0"/>
              </a:rPr>
              <a:t>——</a:t>
            </a:r>
            <a:r>
              <a:rPr lang="zh-CN" altLang="en-US" smtClean="0">
                <a:latin typeface="Arial" pitchFamily="34" charset="0"/>
              </a:rPr>
              <a:t>算法。</a:t>
            </a:r>
          </a:p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046C1-AD33-4012-94FA-8739906D1CE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51165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D6EF0-3E12-4F9E-8D62-AC70A8A96FD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338141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B8F51-79C8-473C-A557-4E0AEE03366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8423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6343C-C670-499A-A7F0-843F6EB27D2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90415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66752-82D0-4677-9946-537F3C74A188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61938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E6C74-1FB0-4D88-A6CC-2B4AE69CA0E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634158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3B5F4-1A84-4227-BDF4-D6CBEA8CCF3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896892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EB7CF-7635-4F35-A71A-9407D4B5FEC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54575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3997-5039-47E0-8FA5-E82B341E65D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20282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9753-2563-4F6F-803B-8F59379F08A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85000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3E0A0-E112-4553-968E-99AA6B23230D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77625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52810261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809EF-25C6-4F17-9903-7C7EBF4EDC5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9278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93889-407F-4FEC-9A0D-2BF75497553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46012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58983-6791-44FC-AED1-62DF81F49DA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74807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78FD9-04E2-489B-8E88-6D8BA46C1BA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02870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DC1D-5237-426C-9B02-706621EE2C6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997060"/>
      </p:ext>
    </p:extLst>
  </p:cSld>
  <p:clrMapOvr>
    <a:masterClrMapping/>
  </p:clrMapOvr>
  <p:transition spd="slow"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889C7-667A-454C-9B72-EB591D9A6E2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66860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E2AC3-C51F-4E23-B2BA-F66232442F7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3382"/>
      </p:ext>
    </p:extLst>
  </p:cSld>
  <p:clrMapOvr>
    <a:masterClrMapping/>
  </p:clrMapOvr>
  <p:transition spd="slow"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E4E8-4F9E-4766-956D-25537C0749C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69765"/>
      </p:ext>
    </p:extLst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32D7B-2B84-4643-8E3A-5791066EC57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959133"/>
      </p:ext>
    </p:extLst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E9BDE-BC15-4EC6-8EE5-A288414484C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916943"/>
      </p:ext>
    </p:extLst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2A4BF-6974-4F4E-A7EB-60F1B02BFCA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67789"/>
      </p:ext>
    </p:extLst>
  </p:cSld>
  <p:clrMapOvr>
    <a:masterClrMapping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0C836-FAF5-4A6D-B5B9-E301D040C46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80723"/>
      </p:ext>
    </p:extLst>
  </p:cSld>
  <p:clrMapOvr>
    <a:masterClrMapping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C397B-C288-41F0-B4B8-889F9A091618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37686"/>
      </p:ext>
    </p:extLst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24BCB-AA10-4E5C-BF68-BE1023D79AB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236330"/>
      </p:ext>
    </p:extLst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40775-FD5C-47E0-BABF-67BB4378905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01866"/>
      </p:ext>
    </p:extLst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A2BE9-AD43-4733-B3D4-00EEB09F4FF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62851"/>
      </p:ext>
    </p:extLst>
  </p:cSld>
  <p:clrMapOvr>
    <a:masterClrMapping/>
  </p:clrMapOvr>
  <p:transition spd="slow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9" y="1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57858421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6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1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1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1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6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FBFAE-D1B9-4755-932B-6BCAABECDD0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6648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D15AD-4337-4A53-B8A9-3E23121CCE08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402542"/>
      </p:ext>
    </p:extLst>
  </p:cSld>
  <p:clrMapOvr>
    <a:masterClrMapping/>
  </p:clrMapOvr>
  <p:transition spd="slow">
    <p:randomBa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0415C-20AA-4CCA-90F7-4709C2F7B53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854661"/>
      </p:ext>
    </p:extLst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D126F-104F-4E4D-8E04-BD3842E40445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58162"/>
      </p:ext>
    </p:extLst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5E135-3E7B-4D3B-99FD-F570124114F8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699596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C1AA9-A475-4062-B672-FA336645162C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6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FB003D-BB60-497D-9C45-00C81B1613FE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7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6" name="Group 60"/>
          <p:cNvGraphicFramePr>
            <a:graphicFrameLocks noGrp="1"/>
          </p:cNvGraphicFramePr>
          <p:nvPr/>
        </p:nvGraphicFramePr>
        <p:xfrm>
          <a:off x="107950" y="3429000"/>
          <a:ext cx="8821738" cy="191928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06488"/>
                <a:gridCol w="857250"/>
                <a:gridCol w="571500"/>
                <a:gridCol w="1000125"/>
                <a:gridCol w="1643062"/>
                <a:gridCol w="857250"/>
                <a:gridCol w="928688"/>
                <a:gridCol w="928687"/>
                <a:gridCol w="928688"/>
              </a:tblGrid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学号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姓名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性别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出生日期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身份证号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班级名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系别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QQ</a:t>
                      </a: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号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总学分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2013010101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张三多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男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1981-02-19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130102198102191179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网络</a:t>
                      </a: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0801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计算机系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666666666</a:t>
                      </a:r>
                      <a:endParaRPr kumimoji="0" lang="zh-CN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zh-CN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2013010102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李四龙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男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1981-06-20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120102198106201176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网络</a:t>
                      </a: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0801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计算机系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999999999</a:t>
                      </a:r>
                      <a:endParaRPr kumimoji="0" lang="zh-CN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2425" algn="l"/>
                        </a:tabLst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19</a:t>
                      </a:r>
                      <a:endParaRPr kumimoji="0" lang="zh-CN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2013010103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王建岭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男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1981-08-26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130112198108261178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网络</a:t>
                      </a:r>
                      <a:r>
                        <a:rPr kumimoji="0" lang="en-US" altLang="zh-CN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0801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计算机系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zh-CN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</a:tbl>
          </a:graphicData>
        </a:graphic>
      </p:graphicFrame>
      <p:sp>
        <p:nvSpPr>
          <p:cNvPr id="6147" name="Rectangle 196"/>
          <p:cNvSpPr>
            <a:spLocks noChangeArrowheads="1"/>
          </p:cNvSpPr>
          <p:nvPr/>
        </p:nvSpPr>
        <p:spPr bwMode="auto">
          <a:xfrm>
            <a:off x="3863975" y="5445125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66"/>
                </a:solidFill>
                <a:latin typeface="Arial" pitchFamily="34" charset="0"/>
              </a:rPr>
              <a:t>表</a:t>
            </a:r>
            <a:r>
              <a:rPr lang="en-US" altLang="zh-CN" smtClean="0">
                <a:solidFill>
                  <a:srgbClr val="000066"/>
                </a:solidFill>
                <a:latin typeface="Arial" pitchFamily="34" charset="0"/>
              </a:rPr>
              <a:t>1.1</a:t>
            </a:r>
            <a:r>
              <a:rPr lang="zh-CN" altLang="en-US" smtClean="0">
                <a:solidFill>
                  <a:srgbClr val="000066"/>
                </a:solidFill>
                <a:latin typeface="Arial" pitchFamily="34" charset="0"/>
              </a:rPr>
              <a:t>学生表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755576" y="1412776"/>
            <a:ext cx="806489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 sz="22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2pPr>
            <a:lvl3pPr marL="1143000">
              <a:defRPr sz="20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3pPr>
            <a:lvl4pPr marL="1600200">
              <a:defRPr sz="20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4pPr>
            <a:lvl5pPr marL="205740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5pPr>
            <a:lvl6pPr marL="25146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6pPr>
            <a:lvl7pPr marL="29718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7pPr>
            <a:lvl8pPr marL="34290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8pPr>
            <a:lvl9pPr marL="38862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1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、认知关系：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下面的数据表－－学生表，是一种二维表。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二维表由行和列组成的。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节、关系数据库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012080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266249" y="1628800"/>
            <a:ext cx="867092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667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(1)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表格的列</a:t>
            </a: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(column)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数和行</a:t>
            </a: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(row)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数确定，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表中每一列都必须是不可分解的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，列具有原子性（即不可分解）；</a:t>
            </a:r>
          </a:p>
          <a:p>
            <a:pPr indent="2667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(2)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每列信息的性质是相同的，即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每一列中的信息是同一类型的数据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，它们来自同一个域；</a:t>
            </a:r>
          </a:p>
          <a:p>
            <a:pPr indent="2667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(3)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表中的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任意两个行不能完全相同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（否则数据会有重复）；</a:t>
            </a:r>
          </a:p>
          <a:p>
            <a:pPr indent="2667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(4)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表中不同的列来自不同的域，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每一列有不同的列名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（否则数据会有重复）；</a:t>
            </a:r>
          </a:p>
          <a:p>
            <a:pPr indent="2667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(5)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表中列的顺序可以任意互换，不会改变表的意义；</a:t>
            </a:r>
          </a:p>
          <a:p>
            <a:pPr indent="2667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srgbClr val="000066"/>
                </a:solidFill>
                <a:latin typeface="Arial" pitchFamily="34" charset="0"/>
              </a:rPr>
              <a:t>(6)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表中行除首行外，其余行的次序也可以任意互换，不会改变表的意义； </a:t>
            </a:r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840497" y="836712"/>
            <a:ext cx="6964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F0000"/>
                </a:solidFill>
                <a:latin typeface="Arial" pitchFamily="34" charset="0"/>
              </a:rPr>
              <a:t>同时具备下面六个特征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的表格才能称之为关系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。</a:t>
            </a:r>
            <a:endParaRPr lang="zh-CN" altLang="en-US" sz="2000" dirty="0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467544" y="4221088"/>
            <a:ext cx="813690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000066"/>
                </a:solidFill>
              </a:rPr>
              <a:t>常用的数据类型有：</a:t>
            </a:r>
            <a:endParaRPr lang="en-US" altLang="zh-CN" dirty="0" smtClean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000066"/>
                </a:solidFill>
              </a:rPr>
              <a:t>数值型（整数型、实数型）、字符型、日期时间型、图像型等。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0497" y="5373216"/>
            <a:ext cx="7475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关系是一个二维表，但二维表不一定是关系！</a:t>
            </a:r>
            <a:endParaRPr lang="en-US" altLang="zh-CN" dirty="0" smtClean="0"/>
          </a:p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26499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113459" y="836712"/>
            <a:ext cx="90011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      表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1-2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则</a:t>
            </a:r>
            <a:r>
              <a:rPr lang="zh-CN" altLang="en-US" sz="2000" b="1" dirty="0" smtClean="0">
                <a:solidFill>
                  <a:srgbClr val="FF0000"/>
                </a:solidFill>
                <a:latin typeface="Arial" pitchFamily="34" charset="0"/>
              </a:rPr>
              <a:t>不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能称为一个关系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，因为其列数不确定，”收入”又细分为”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基本工资”、”津贴”、”其它”、”其它”、”水电费”和”实际收入”五项，违反了第六条特征。</a:t>
            </a:r>
          </a:p>
        </p:txBody>
      </p:sp>
      <p:graphicFrame>
        <p:nvGraphicFramePr>
          <p:cNvPr id="10454" name="Group 2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252110"/>
              </p:ext>
            </p:extLst>
          </p:nvPr>
        </p:nvGraphicFramePr>
        <p:xfrm>
          <a:off x="1259632" y="2924944"/>
          <a:ext cx="6181725" cy="2087563"/>
        </p:xfrm>
        <a:graphic>
          <a:graphicData uri="http://schemas.openxmlformats.org/drawingml/2006/table">
            <a:tbl>
              <a:tblPr/>
              <a:tblGrid>
                <a:gridCol w="839787"/>
                <a:gridCol w="652463"/>
                <a:gridCol w="1028700"/>
                <a:gridCol w="887412"/>
                <a:gridCol w="887413"/>
                <a:gridCol w="857250"/>
                <a:gridCol w="1028700"/>
              </a:tblGrid>
              <a:tr h="4540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职工号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姓名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收入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699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基本工资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津贴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其它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水电费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实际收入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0101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张三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600.00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-200.00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2400.00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0102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李四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1200.00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-200.00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2900.00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0103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王五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1500.00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1000.00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-200.00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3300.00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39" name="Rectangle 212"/>
          <p:cNvSpPr>
            <a:spLocks noChangeArrowheads="1"/>
          </p:cNvSpPr>
          <p:nvPr/>
        </p:nvSpPr>
        <p:spPr bwMode="auto">
          <a:xfrm>
            <a:off x="3563888" y="2348880"/>
            <a:ext cx="1428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66"/>
                </a:solidFill>
                <a:latin typeface="Arial" pitchFamily="34" charset="0"/>
              </a:rPr>
              <a:t>表</a:t>
            </a:r>
            <a:r>
              <a:rPr lang="en-US" altLang="zh-CN" smtClean="0">
                <a:solidFill>
                  <a:srgbClr val="000066"/>
                </a:solidFill>
                <a:latin typeface="Arial" pitchFamily="34" charset="0"/>
              </a:rPr>
              <a:t>1.2</a:t>
            </a:r>
            <a:r>
              <a:rPr lang="zh-CN" altLang="en-US" smtClean="0">
                <a:solidFill>
                  <a:srgbClr val="000066"/>
                </a:solidFill>
                <a:latin typeface="Arial" pitchFamily="34" charset="0"/>
              </a:rPr>
              <a:t>工资表</a:t>
            </a:r>
          </a:p>
        </p:txBody>
      </p:sp>
    </p:spTree>
    <p:extLst>
      <p:ext uri="{BB962C8B-B14F-4D97-AF65-F5344CB8AC3E}">
        <p14:creationId xmlns:p14="http://schemas.microsoft.com/office/powerpoint/2010/main" val="377184160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矩形 5"/>
          <p:cNvSpPr>
            <a:spLocks noChangeArrowheads="1"/>
          </p:cNvSpPr>
          <p:nvPr/>
        </p:nvSpPr>
        <p:spPr bwMode="auto">
          <a:xfrm>
            <a:off x="683568" y="1340768"/>
            <a:ext cx="777716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00" dirty="0" smtClean="0">
                <a:solidFill>
                  <a:srgbClr val="000066"/>
                </a:solidFill>
                <a:latin typeface="Arial" pitchFamily="34" charset="0"/>
              </a:rPr>
              <a:t>        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关系数据库是由若干个关系组成的相关的可被共享的数据集合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。如学生表（参见表</a:t>
            </a:r>
            <a:r>
              <a:rPr lang="en-US" altLang="en-US" sz="2000" dirty="0" smtClean="0">
                <a:solidFill>
                  <a:srgbClr val="000066"/>
                </a:solidFill>
                <a:latin typeface="Arial" pitchFamily="34" charset="0"/>
              </a:rPr>
              <a:t>1.1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）、课程表（参表</a:t>
            </a:r>
            <a:r>
              <a:rPr lang="en-US" altLang="en-US" sz="2000" dirty="0" smtClean="0">
                <a:solidFill>
                  <a:srgbClr val="000066"/>
                </a:solidFill>
                <a:latin typeface="Arial" pitchFamily="34" charset="0"/>
              </a:rPr>
              <a:t>1.3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）、成绩</a:t>
            </a:r>
            <a:r>
              <a:rPr lang="zh-CN" altLang="en-US" sz="2000" dirty="0">
                <a:solidFill>
                  <a:srgbClr val="000066"/>
                </a:solidFill>
                <a:latin typeface="Arial" pitchFamily="34" charset="0"/>
              </a:rPr>
              <a:t>表（参见表</a:t>
            </a:r>
            <a:r>
              <a:rPr lang="en-US" altLang="en-US" sz="2000" dirty="0" smtClean="0">
                <a:solidFill>
                  <a:srgbClr val="000066"/>
                </a:solidFill>
                <a:latin typeface="Arial" pitchFamily="34" charset="0"/>
              </a:rPr>
              <a:t>1.4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</a:t>
            </a:r>
            <a:r>
              <a:rPr lang="zh-CN" altLang="en-US" sz="2000" dirty="0">
                <a:solidFill>
                  <a:srgbClr val="000066"/>
                </a:solidFill>
                <a:latin typeface="Arial" pitchFamily="34" charset="0"/>
              </a:rPr>
              <a:t>和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就组成一个简单的教学管理系统数据库。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</a:rPr>
              <a:t>          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建立在关系模型基础上的数据库，称为关系数据库。</a:t>
            </a:r>
            <a:endParaRPr lang="en-US" altLang="zh-CN" sz="2000" dirty="0" smtClean="0">
              <a:solidFill>
                <a:srgbClr val="FF0000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</a:rPr>
              <a:t>          </a:t>
            </a:r>
            <a:r>
              <a:rPr lang="zh-CN" altLang="en-US" sz="2000" dirty="0" smtClean="0">
                <a:solidFill>
                  <a:srgbClr val="000099"/>
                </a:solidFill>
                <a:latin typeface="Arial" pitchFamily="34" charset="0"/>
              </a:rPr>
              <a:t>关系数据库使用最广泛。</a:t>
            </a:r>
          </a:p>
        </p:txBody>
      </p: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827584" y="3861048"/>
            <a:ext cx="7127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000066"/>
                </a:solidFill>
              </a:rPr>
              <a:t>数据模型有三种：</a:t>
            </a:r>
            <a:endParaRPr lang="en-US" altLang="zh-CN" dirty="0" smtClean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000066"/>
                </a:solidFill>
              </a:rPr>
              <a:t>（</a:t>
            </a:r>
            <a:r>
              <a:rPr lang="en-US" altLang="zh-CN" dirty="0" smtClean="0">
                <a:solidFill>
                  <a:srgbClr val="000066"/>
                </a:solidFill>
              </a:rPr>
              <a:t>1</a:t>
            </a:r>
            <a:r>
              <a:rPr lang="zh-CN" altLang="en-US" dirty="0" smtClean="0">
                <a:solidFill>
                  <a:srgbClr val="000066"/>
                </a:solidFill>
              </a:rPr>
              <a:t>）、层次模型：用树形结构表示。</a:t>
            </a:r>
            <a:endParaRPr lang="en-US" altLang="zh-CN" dirty="0" smtClean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000066"/>
                </a:solidFill>
              </a:rPr>
              <a:t>（</a:t>
            </a:r>
            <a:r>
              <a:rPr lang="en-US" altLang="zh-CN" dirty="0" smtClean="0">
                <a:solidFill>
                  <a:srgbClr val="000066"/>
                </a:solidFill>
              </a:rPr>
              <a:t>2</a:t>
            </a:r>
            <a:r>
              <a:rPr lang="zh-CN" altLang="en-US" dirty="0" smtClean="0">
                <a:solidFill>
                  <a:srgbClr val="000066"/>
                </a:solidFill>
              </a:rPr>
              <a:t>）、网状模型：用网状结构表示。</a:t>
            </a:r>
            <a:endParaRPr lang="en-US" altLang="zh-CN" dirty="0" smtClean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000066"/>
                </a:solidFill>
              </a:rPr>
              <a:t>（</a:t>
            </a:r>
            <a:r>
              <a:rPr lang="en-US" altLang="zh-CN" dirty="0" smtClean="0">
                <a:solidFill>
                  <a:srgbClr val="000066"/>
                </a:solidFill>
              </a:rPr>
              <a:t>3</a:t>
            </a:r>
            <a:r>
              <a:rPr lang="zh-CN" altLang="en-US" dirty="0" smtClean="0">
                <a:solidFill>
                  <a:srgbClr val="000066"/>
                </a:solidFill>
              </a:rPr>
              <a:t>）、关系模型：用二维表结构表示。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1280" cy="53340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、关系数据库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036126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64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619557"/>
              </p:ext>
            </p:extLst>
          </p:nvPr>
        </p:nvGraphicFramePr>
        <p:xfrm>
          <a:off x="3635896" y="1700808"/>
          <a:ext cx="4578350" cy="3644904"/>
        </p:xfrm>
        <a:graphic>
          <a:graphicData uri="http://schemas.openxmlformats.org/drawingml/2006/table">
            <a:tbl>
              <a:tblPr/>
              <a:tblGrid>
                <a:gridCol w="2112963"/>
                <a:gridCol w="1406525"/>
                <a:gridCol w="1058862"/>
              </a:tblGrid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学号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课程号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成绩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2013010101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01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90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2013010101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02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85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2013010101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03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95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2013010102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01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95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2013010102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02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90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2013010103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02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80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2013010103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03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95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448823"/>
              </p:ext>
            </p:extLst>
          </p:nvPr>
        </p:nvGraphicFramePr>
        <p:xfrm>
          <a:off x="683568" y="1700808"/>
          <a:ext cx="2286000" cy="3571875"/>
        </p:xfrm>
        <a:graphic>
          <a:graphicData uri="http://schemas.openxmlformats.org/drawingml/2006/table">
            <a:tbl>
              <a:tblPr/>
              <a:tblGrid>
                <a:gridCol w="830737"/>
                <a:gridCol w="830737"/>
                <a:gridCol w="624526"/>
              </a:tblGrid>
              <a:tr h="7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Times New Roman"/>
                          <a:ea typeface="宋体"/>
                          <a:cs typeface="Times New Roman"/>
                        </a:rPr>
                        <a:t>课程号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Times New Roman"/>
                          <a:ea typeface="宋体"/>
                          <a:cs typeface="Times New Roman"/>
                        </a:rPr>
                        <a:t>课程名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Times New Roman"/>
                          <a:ea typeface="宋体"/>
                          <a:cs typeface="Times New Roman"/>
                        </a:rPr>
                        <a:t>学分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01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Times New Roman"/>
                          <a:ea typeface="宋体"/>
                          <a:cs typeface="Times New Roman"/>
                        </a:rPr>
                        <a:t>英语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02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Times New Roman"/>
                          <a:ea typeface="宋体"/>
                          <a:cs typeface="Times New Roman"/>
                        </a:rPr>
                        <a:t>数学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4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03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Times New Roman"/>
                          <a:ea typeface="宋体"/>
                          <a:cs typeface="Times New Roman"/>
                        </a:rPr>
                        <a:t>法律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04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Times New Roman"/>
                          <a:ea typeface="宋体"/>
                          <a:cs typeface="Times New Roman"/>
                        </a:rPr>
                        <a:t>体育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306" name="Rectangle 1"/>
          <p:cNvSpPr>
            <a:spLocks noChangeArrowheads="1"/>
          </p:cNvSpPr>
          <p:nvPr/>
        </p:nvSpPr>
        <p:spPr bwMode="auto">
          <a:xfrm>
            <a:off x="857250" y="1124744"/>
            <a:ext cx="1714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667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表</a:t>
            </a:r>
            <a:r>
              <a:rPr lang="en-US" altLang="zh-CN" sz="1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1.3</a:t>
            </a:r>
            <a:r>
              <a:rPr lang="zh-CN" altLang="en-US" sz="1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课程表</a:t>
            </a:r>
            <a:endParaRPr lang="zh-CN" altLang="en-US" sz="1600" dirty="0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08" name="矩形 5"/>
          <p:cNvSpPr>
            <a:spLocks noChangeArrowheads="1"/>
          </p:cNvSpPr>
          <p:nvPr/>
        </p:nvSpPr>
        <p:spPr bwMode="auto">
          <a:xfrm>
            <a:off x="5000625" y="1124745"/>
            <a:ext cx="2165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667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表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1.4</a:t>
            </a:r>
            <a:r>
              <a:rPr lang="zh-CN" alt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成绩表</a:t>
            </a:r>
            <a:endParaRPr lang="zh-CN" altLang="en-US" sz="16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7667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关系数据库中的表：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360548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468313" y="620688"/>
            <a:ext cx="813593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000066"/>
                </a:solidFill>
                <a:latin typeface="Arial" pitchFamily="34" charset="0"/>
              </a:rPr>
              <a:t>3. </a:t>
            </a:r>
            <a:r>
              <a:rPr lang="zh-CN" altLang="en-US" sz="2000" b="1" dirty="0">
                <a:solidFill>
                  <a:srgbClr val="000066"/>
                </a:solidFill>
                <a:latin typeface="Arial" pitchFamily="34" charset="0"/>
              </a:rPr>
              <a:t>和关系数据库相关的术语</a:t>
            </a: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endParaRPr lang="en-US" altLang="zh-CN" sz="2000" b="1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●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关系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：是一种特殊的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二维表格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，如前面所述，关系是同时具备上面六条特征的表格 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endParaRPr lang="zh-CN" altLang="en-US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●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记录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(record)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：首行除外（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首行称为表的结构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或表头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），关系中的任意一行称为一条记录或一个元组</a:t>
            </a: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</a:rPr>
              <a:t>(tuple)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。</a:t>
            </a:r>
            <a:endParaRPr lang="en-US" altLang="zh-CN" sz="2000" dirty="0" smtClean="0">
              <a:solidFill>
                <a:srgbClr val="FF0000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endParaRPr lang="zh-CN" altLang="en-US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●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字段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(field)(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属性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)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：关系中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任意一列，称为一个字段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。列有名和值之分，如”姓名”是字段名，”张三”是字段值。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endParaRPr lang="zh-CN" altLang="en-US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●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关键字：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能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唯一标识一条记录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的字段，称为关键字。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关键字的值不能重复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，一个表中可以有一个或多个关键字，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indent="26828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如学号和身份证号都不允许重复。</a:t>
            </a:r>
          </a:p>
        </p:txBody>
      </p:sp>
    </p:spTree>
    <p:extLst>
      <p:ext uri="{BB962C8B-B14F-4D97-AF65-F5344CB8AC3E}">
        <p14:creationId xmlns:p14="http://schemas.microsoft.com/office/powerpoint/2010/main" val="223189504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395536" y="764704"/>
            <a:ext cx="8136904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66"/>
                </a:solidFill>
                <a:latin typeface="Arial" pitchFamily="34" charset="0"/>
              </a:rPr>
              <a:t>●主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关键字，又称主键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(primary key)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：是一个列或多个列的组合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, 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是关键字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, 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用来区分表中的每一条记录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。如学生表中的”学号”列就可以作为主键。在成绩表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(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表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1.3)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中，学号和课程号两个列组合起来可作为主键。</a:t>
            </a:r>
            <a:endParaRPr lang="en-US" altLang="zh-CN" sz="2000" b="1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特点</a:t>
            </a: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(1)</a:t>
            </a:r>
            <a:r>
              <a:rPr lang="zh-CN" altLang="en-US" sz="2000" b="1" dirty="0" smtClean="0">
                <a:solidFill>
                  <a:srgbClr val="FF0000"/>
                </a:solidFill>
                <a:latin typeface="Arial" pitchFamily="34" charset="0"/>
              </a:rPr>
              <a:t>在一个表中只能有一个主键。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(2)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一个表中可以有多个关键字，只能选取一个用作主键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(3)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主键的值是唯一的</a:t>
            </a: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不允许重复</a:t>
            </a: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zh-CN" altLang="en-US" sz="2000" dirty="0" smtClean="0">
                <a:solidFill>
                  <a:srgbClr val="FF0000"/>
                </a:solidFill>
                <a:latin typeface="Arial" pitchFamily="34" charset="0"/>
              </a:rPr>
              <a:t>也不允许为空值</a:t>
            </a:r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</a:rPr>
              <a:t>(NULL).</a:t>
            </a:r>
            <a:endParaRPr lang="zh-CN" altLang="en-US" sz="2000" dirty="0" smtClean="0">
              <a:solidFill>
                <a:srgbClr val="FF0000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●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关系数据库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(database)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：与一个特定的组织（部门）各项应用有关的全部数据的集合。主要由关系（即：表）、视图和存储过程等数据库对象组成。例如：学生表（参见表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1-1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）、成绩表（参见表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1-3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）和下面的课程表（参表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1-4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）就组成一个简单的教学管理系统数据库。</a:t>
            </a:r>
          </a:p>
        </p:txBody>
      </p:sp>
    </p:spTree>
    <p:extLst>
      <p:ext uri="{BB962C8B-B14F-4D97-AF65-F5344CB8AC3E}">
        <p14:creationId xmlns:p14="http://schemas.microsoft.com/office/powerpoint/2010/main" val="282509535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684213" y="980728"/>
            <a:ext cx="7343775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66"/>
                </a:solidFill>
                <a:latin typeface="Arial" pitchFamily="34" charset="0"/>
              </a:rPr>
              <a:t>●</a:t>
            </a:r>
            <a:r>
              <a:rPr lang="zh-CN" altLang="en-US" sz="2000" b="1" dirty="0" smtClean="0">
                <a:solidFill>
                  <a:srgbClr val="000066"/>
                </a:solidFill>
                <a:latin typeface="Arial" pitchFamily="34" charset="0"/>
              </a:rPr>
              <a:t>关系数据库管理系统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（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RDBMS-relation data base management system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）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对关系数据库进行创建和统一管理的一类系统软件的总称。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      常用的数据库管理系统软件有：</a:t>
            </a:r>
            <a:endParaRPr lang="en-US" altLang="zh-CN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ACCESS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、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Visual FoxPro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、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SQL Server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、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Oracle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、</a:t>
            </a:r>
            <a:r>
              <a:rPr lang="en-US" altLang="zh-CN" sz="2000" dirty="0" smtClean="0">
                <a:solidFill>
                  <a:srgbClr val="000066"/>
                </a:solidFill>
                <a:latin typeface="Arial" pitchFamily="34" charset="0"/>
              </a:rPr>
              <a:t>MySQL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等。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000" dirty="0" smtClean="0">
              <a:solidFill>
                <a:srgbClr val="000066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      本课程主要阐述如何利用</a:t>
            </a:r>
            <a:r>
              <a:rPr lang="en-US" altLang="zh-CN" sz="2000" dirty="0">
                <a:solidFill>
                  <a:srgbClr val="000066"/>
                </a:solidFill>
                <a:latin typeface="Arial" pitchFamily="34" charset="0"/>
              </a:rPr>
              <a:t>MySQL</a:t>
            </a:r>
            <a:r>
              <a:rPr lang="zh-CN" altLang="en-US" sz="2000" dirty="0" smtClean="0">
                <a:solidFill>
                  <a:srgbClr val="000066"/>
                </a:solidFill>
                <a:latin typeface="Arial" pitchFamily="34" charset="0"/>
              </a:rPr>
              <a:t>这一关系数据库管理系统软件进行数据库的创建、管理、高效运行、安全管理及其他各种相关</a:t>
            </a:r>
            <a:r>
              <a:rPr lang="zh-CN" altLang="en-US" dirty="0" smtClean="0">
                <a:solidFill>
                  <a:srgbClr val="000066"/>
                </a:solidFill>
                <a:latin typeface="Arial" pitchFamily="34" charset="0"/>
              </a:rPr>
              <a:t>操作技能等知识。 </a:t>
            </a:r>
          </a:p>
        </p:txBody>
      </p:sp>
    </p:spTree>
    <p:extLst>
      <p:ext uri="{BB962C8B-B14F-4D97-AF65-F5344CB8AC3E}">
        <p14:creationId xmlns:p14="http://schemas.microsoft.com/office/powerpoint/2010/main" val="100212116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mtClean="0"/>
              <a:t>小结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928688" y="1125538"/>
            <a:ext cx="7286625" cy="5018087"/>
          </a:xfrm>
        </p:spPr>
        <p:txBody>
          <a:bodyPr/>
          <a:lstStyle/>
          <a:p>
            <a:r>
              <a:rPr lang="en-US" altLang="zh-CN" sz="1800" smtClean="0"/>
              <a:t>1</a:t>
            </a:r>
            <a:r>
              <a:rPr lang="zh-CN" altLang="en-US" sz="1800" smtClean="0"/>
              <a:t>、二维表由什么组成的？</a:t>
            </a:r>
            <a:endParaRPr lang="en-US" altLang="zh-CN" sz="1800" smtClean="0"/>
          </a:p>
          <a:p>
            <a:r>
              <a:rPr lang="en-US" altLang="zh-CN" sz="1800" smtClean="0"/>
              <a:t>2</a:t>
            </a:r>
            <a:r>
              <a:rPr lang="zh-CN" altLang="en-US" sz="1800" smtClean="0"/>
              <a:t>、什么样的二维表才称为关系？</a:t>
            </a:r>
            <a:endParaRPr lang="en-US" altLang="zh-CN" sz="1800" smtClean="0"/>
          </a:p>
          <a:p>
            <a:r>
              <a:rPr lang="en-US" altLang="zh-CN" sz="1800" smtClean="0"/>
              <a:t>3</a:t>
            </a:r>
            <a:r>
              <a:rPr lang="zh-CN" altLang="en-US" sz="1800" smtClean="0"/>
              <a:t>、什么是记录？</a:t>
            </a:r>
            <a:endParaRPr lang="en-US" altLang="zh-CN" sz="1800" smtClean="0"/>
          </a:p>
          <a:p>
            <a:r>
              <a:rPr lang="en-US" altLang="zh-CN" sz="1800" smtClean="0"/>
              <a:t>4</a:t>
            </a:r>
            <a:r>
              <a:rPr lang="zh-CN" altLang="en-US" sz="1800" smtClean="0"/>
              <a:t>、什么是字段？</a:t>
            </a:r>
            <a:endParaRPr lang="en-US" altLang="zh-CN" sz="1800" smtClean="0"/>
          </a:p>
          <a:p>
            <a:r>
              <a:rPr lang="en-US" altLang="zh-CN" sz="1800" smtClean="0"/>
              <a:t>5</a:t>
            </a:r>
            <a:r>
              <a:rPr lang="zh-CN" altLang="en-US" sz="1800" smtClean="0"/>
              <a:t>、关系中的任何两行能不能完全一样？</a:t>
            </a:r>
            <a:endParaRPr lang="en-US" altLang="zh-CN" sz="1800" smtClean="0"/>
          </a:p>
          <a:p>
            <a:r>
              <a:rPr lang="en-US" altLang="zh-CN" sz="1800" smtClean="0"/>
              <a:t>6</a:t>
            </a:r>
            <a:r>
              <a:rPr lang="zh-CN" altLang="en-US" sz="1800" smtClean="0"/>
              <a:t>、确保关系中不能存在重复行的字段是什么？</a:t>
            </a:r>
            <a:endParaRPr lang="en-US" altLang="zh-CN" sz="1800" smtClean="0"/>
          </a:p>
          <a:p>
            <a:r>
              <a:rPr lang="en-US" altLang="zh-CN" sz="1800" smtClean="0"/>
              <a:t>7</a:t>
            </a:r>
            <a:r>
              <a:rPr lang="zh-CN" altLang="en-US" sz="1800" smtClean="0"/>
              <a:t>、关系中的字段能不能再分解？</a:t>
            </a:r>
            <a:endParaRPr lang="en-US" altLang="zh-CN" sz="1800" smtClean="0"/>
          </a:p>
          <a:p>
            <a:r>
              <a:rPr lang="en-US" altLang="zh-CN" sz="1800" smtClean="0"/>
              <a:t>8</a:t>
            </a:r>
            <a:r>
              <a:rPr lang="zh-CN" altLang="en-US" sz="1800" smtClean="0"/>
              <a:t>、关系中的各个“字段名”能不能重名？</a:t>
            </a:r>
            <a:endParaRPr lang="en-US" altLang="zh-CN" sz="1800" smtClean="0"/>
          </a:p>
          <a:p>
            <a:r>
              <a:rPr lang="en-US" altLang="zh-CN" sz="1800" smtClean="0"/>
              <a:t>9</a:t>
            </a:r>
            <a:r>
              <a:rPr lang="zh-CN" altLang="en-US" sz="1800" smtClean="0"/>
              <a:t>、关系中的同一个字段的数据类型是否相同？</a:t>
            </a:r>
            <a:endParaRPr lang="en-US" altLang="zh-CN" sz="1800" smtClean="0"/>
          </a:p>
          <a:p>
            <a:r>
              <a:rPr lang="en-US" altLang="zh-CN" sz="1800" smtClean="0"/>
              <a:t>10</a:t>
            </a:r>
            <a:r>
              <a:rPr lang="zh-CN" altLang="en-US" sz="1800" smtClean="0"/>
              <a:t>、什么是关键字？</a:t>
            </a:r>
            <a:endParaRPr lang="en-US" altLang="zh-CN" sz="1800" smtClean="0"/>
          </a:p>
          <a:p>
            <a:r>
              <a:rPr lang="en-US" altLang="zh-CN" sz="1800" smtClean="0"/>
              <a:t>11</a:t>
            </a:r>
            <a:r>
              <a:rPr lang="zh-CN" altLang="en-US" sz="1800" smtClean="0"/>
              <a:t>、什么是主键？有哪些特点</a:t>
            </a:r>
            <a:r>
              <a:rPr lang="en-US" altLang="zh-CN" sz="1800" smtClean="0"/>
              <a:t>?</a:t>
            </a:r>
            <a:endParaRPr lang="zh-CN" altLang="en-US" sz="1800" smtClean="0"/>
          </a:p>
          <a:p>
            <a:endParaRPr lang="zh-CN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303225220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6727304" cy="533400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/>
              <a:t>、认知</a:t>
            </a:r>
            <a:r>
              <a:rPr lang="zh-CN" altLang="en-US" dirty="0" smtClean="0"/>
              <a:t>数据模型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603778" cy="5018900"/>
          </a:xfrm>
        </p:spPr>
        <p:txBody>
          <a:bodyPr/>
          <a:lstStyle/>
          <a:p>
            <a:r>
              <a:rPr lang="en-US" altLang="zh-CN" dirty="0" smtClean="0"/>
              <a:t>4-1</a:t>
            </a:r>
            <a:r>
              <a:rPr lang="zh-CN" altLang="en-US" dirty="0" smtClean="0"/>
              <a:t>：认知数据化与数据模型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问：现实世界中存在的客观事物，计算机如何处理？</a:t>
            </a:r>
          </a:p>
          <a:p>
            <a:endParaRPr lang="zh-CN" altLang="en-US" dirty="0" smtClean="0"/>
          </a:p>
          <a:p>
            <a:r>
              <a:rPr lang="zh-CN" altLang="en-US" dirty="0" smtClean="0"/>
              <a:t>答：将客观事物数据化处理。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351310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9" y="1052737"/>
            <a:ext cx="6872287" cy="4586064"/>
          </a:xfrm>
        </p:spPr>
        <p:txBody>
          <a:bodyPr/>
          <a:lstStyle/>
          <a:p>
            <a:r>
              <a:rPr lang="zh-CN" altLang="en-US" sz="2000" dirty="0" smtClean="0"/>
              <a:t>现实世界（事物、事物性质）    （人、外貌特征）</a:t>
            </a:r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（抽象化）</a:t>
            </a:r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信息世界（实体、实体属性） （张三、身高、体重</a:t>
            </a:r>
            <a:r>
              <a:rPr lang="en-US" altLang="zh-CN" sz="2000" dirty="0" smtClean="0"/>
              <a:t>….)</a:t>
            </a:r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（数据化）</a:t>
            </a:r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数据世界（行、列）       </a:t>
            </a:r>
            <a:r>
              <a:rPr lang="en-US" altLang="zh-CN" sz="2000" dirty="0" smtClean="0"/>
              <a:t>(</a:t>
            </a:r>
            <a:r>
              <a:rPr lang="en-US" altLang="zh-CN" sz="2000" dirty="0" err="1" smtClean="0"/>
              <a:t>zhangsan</a:t>
            </a:r>
            <a:r>
              <a:rPr lang="en-US" altLang="zh-CN" sz="2000" dirty="0" smtClean="0"/>
              <a:t>  170 80….)</a:t>
            </a:r>
          </a:p>
          <a:p>
            <a:endParaRPr lang="zh-C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77360829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内容占位符 2"/>
          <p:cNvSpPr>
            <a:spLocks noGrp="1"/>
          </p:cNvSpPr>
          <p:nvPr>
            <p:ph idx="1"/>
          </p:nvPr>
        </p:nvSpPr>
        <p:spPr>
          <a:xfrm>
            <a:off x="928688" y="332656"/>
            <a:ext cx="7286625" cy="5810975"/>
          </a:xfrm>
        </p:spPr>
        <p:txBody>
          <a:bodyPr/>
          <a:lstStyle/>
          <a:p>
            <a:r>
              <a:rPr lang="zh-CN" altLang="en-US" dirty="0" smtClean="0"/>
              <a:t>常用的数据模型：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）现实世界的模型，称为“概念模型”</a:t>
            </a:r>
            <a:endParaRPr lang="en-US" altLang="zh-CN" dirty="0" smtClean="0"/>
          </a:p>
          <a:p>
            <a:r>
              <a:rPr lang="zh-CN" altLang="en-US" dirty="0" smtClean="0"/>
              <a:t>分为“对象”和“性质”两个方面。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）信息世界的模型，称为“信息模型”</a:t>
            </a:r>
            <a:endParaRPr lang="en-US" altLang="zh-CN" dirty="0" smtClean="0"/>
          </a:p>
          <a:p>
            <a:r>
              <a:rPr lang="zh-CN" altLang="en-US" dirty="0" smtClean="0"/>
              <a:t>分为“实体”和“属性”两个方面。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）数据世界的模型，称为“数据模型”</a:t>
            </a:r>
            <a:endParaRPr lang="en-US" altLang="zh-CN" dirty="0" smtClean="0"/>
          </a:p>
          <a:p>
            <a:r>
              <a:rPr lang="zh-CN" altLang="en-US" dirty="0" smtClean="0"/>
              <a:t>分为“记录”和“字段”两个方面。</a:t>
            </a:r>
            <a:endParaRPr lang="en-US" altLang="zh-CN" dirty="0" smtClean="0"/>
          </a:p>
          <a:p>
            <a:r>
              <a:rPr lang="zh-CN" altLang="en-US" dirty="0" smtClean="0"/>
              <a:t>（或“行”和“列”两个方面）</a:t>
            </a:r>
            <a:endParaRPr lang="en-US" altLang="zh-CN" dirty="0" smtClean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39936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内容占位符 2"/>
          <p:cNvSpPr>
            <a:spLocks noGrp="1"/>
          </p:cNvSpPr>
          <p:nvPr>
            <p:ph idx="1"/>
          </p:nvPr>
        </p:nvSpPr>
        <p:spPr>
          <a:xfrm>
            <a:off x="928688" y="1125544"/>
            <a:ext cx="7286625" cy="501808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E-R</a:t>
            </a:r>
            <a:r>
              <a:rPr lang="zh-CN" altLang="en-US" dirty="0" smtClean="0"/>
              <a:t>图：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描述概念模型的最常用方法是“实体</a:t>
            </a:r>
            <a:r>
              <a:rPr lang="en-US" altLang="zh-CN" dirty="0" smtClean="0"/>
              <a:t>—</a:t>
            </a:r>
            <a:r>
              <a:rPr lang="zh-CN" altLang="en-US" dirty="0" smtClean="0"/>
              <a:t>联系”方法，称为</a:t>
            </a:r>
            <a:r>
              <a:rPr lang="en-US" altLang="zh-CN" dirty="0" smtClean="0"/>
              <a:t>E-R</a:t>
            </a:r>
            <a:r>
              <a:rPr lang="zh-CN" altLang="en-US" dirty="0" smtClean="0"/>
              <a:t>图。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E-R</a:t>
            </a:r>
            <a:r>
              <a:rPr lang="zh-CN" altLang="en-US" dirty="0" smtClean="0"/>
              <a:t>图包括：实体、属性、联系三种图素。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069384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476250"/>
            <a:ext cx="6438726" cy="533400"/>
          </a:xfrm>
        </p:spPr>
        <p:txBody>
          <a:bodyPr/>
          <a:lstStyle/>
          <a:p>
            <a:r>
              <a:rPr lang="en-US" altLang="zh-CN" sz="2400" b="0" dirty="0" smtClean="0">
                <a:latin typeface="仿宋_GB2312" pitchFamily="49" charset="-122"/>
                <a:ea typeface="仿宋_GB2312" pitchFamily="49" charset="-122"/>
              </a:rPr>
              <a:t>4-2</a:t>
            </a:r>
            <a:r>
              <a:rPr lang="zh-CN" altLang="en-US" sz="2400" b="0" dirty="0" smtClean="0">
                <a:latin typeface="仿宋_GB2312" pitchFamily="49" charset="-122"/>
                <a:ea typeface="仿宋_GB2312" pitchFamily="49" charset="-122"/>
              </a:rPr>
              <a:t>、实体与联系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97887" cy="4392612"/>
          </a:xfrm>
        </p:spPr>
        <p:txBody>
          <a:bodyPr/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altLang="zh-CN" sz="1800" b="1" dirty="0" smtClean="0">
                <a:solidFill>
                  <a:srgbClr val="3366FF"/>
                </a:solidFill>
                <a:latin typeface="仿宋_GB2312" pitchFamily="49" charset="-122"/>
                <a:ea typeface="仿宋_GB2312" pitchFamily="49" charset="-122"/>
              </a:rPr>
              <a:t>4-2-1 </a:t>
            </a:r>
            <a:r>
              <a:rPr lang="zh-CN" altLang="en-US" sz="1800" b="1" dirty="0" smtClean="0">
                <a:solidFill>
                  <a:srgbClr val="3366FF"/>
                </a:solidFill>
                <a:latin typeface="仿宋_GB2312" pitchFamily="49" charset="-122"/>
                <a:ea typeface="仿宋_GB2312" pitchFamily="49" charset="-122"/>
              </a:rPr>
              <a:t>实体与属性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zh-CN" altLang="en-US" sz="1800" b="1" dirty="0" smtClean="0">
              <a:solidFill>
                <a:srgbClr val="3366FF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zh-CN" altLang="en-US" sz="1800" b="1" dirty="0" smtClean="0">
                <a:solidFill>
                  <a:srgbClr val="3366FF"/>
                </a:solidFill>
                <a:latin typeface="仿宋_GB2312" pitchFamily="49" charset="-122"/>
                <a:ea typeface="仿宋_GB2312" pitchFamily="49" charset="-122"/>
              </a:rPr>
              <a:t>实体</a:t>
            </a:r>
            <a:r>
              <a:rPr lang="zh-CN" altLang="en-US" sz="1800" b="1" dirty="0" smtClean="0">
                <a:latin typeface="仿宋_GB2312" pitchFamily="49" charset="-122"/>
                <a:ea typeface="仿宋_GB2312" pitchFamily="49" charset="-122"/>
              </a:rPr>
              <a:t>：客观存在并可以相互区分的事物称为实体</a:t>
            </a:r>
            <a:endParaRPr lang="zh-CN" altLang="en-US" sz="1800" b="1" dirty="0" smtClean="0">
              <a:solidFill>
                <a:srgbClr val="FF33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zh-CN" altLang="en-US" sz="1800" b="1" dirty="0" smtClean="0">
                <a:solidFill>
                  <a:srgbClr val="3366FF"/>
                </a:solidFill>
                <a:latin typeface="仿宋_GB2312" pitchFamily="49" charset="-122"/>
                <a:ea typeface="仿宋_GB2312" pitchFamily="49" charset="-122"/>
              </a:rPr>
              <a:t>属性：</a:t>
            </a:r>
            <a:r>
              <a:rPr lang="zh-CN" altLang="en-US" sz="1800" b="1" dirty="0" smtClean="0">
                <a:latin typeface="仿宋_GB2312" pitchFamily="49" charset="-122"/>
                <a:ea typeface="仿宋_GB2312" pitchFamily="49" charset="-122"/>
              </a:rPr>
              <a:t>实体所具有的某一特性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zh-CN" altLang="en-US" sz="1800" b="1" dirty="0" smtClean="0">
                <a:solidFill>
                  <a:srgbClr val="3366FF"/>
                </a:solidFill>
                <a:latin typeface="仿宋_GB2312" pitchFamily="49" charset="-122"/>
                <a:ea typeface="仿宋_GB2312" pitchFamily="49" charset="-122"/>
              </a:rPr>
              <a:t>联系</a:t>
            </a:r>
            <a:r>
              <a:rPr lang="zh-CN" altLang="en-US" sz="1800" b="1" dirty="0" smtClean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：</a:t>
            </a:r>
            <a:r>
              <a:rPr lang="zh-CN" altLang="en-US" sz="1800" b="1" dirty="0" smtClean="0">
                <a:latin typeface="仿宋_GB2312" pitchFamily="49" charset="-122"/>
                <a:ea typeface="仿宋_GB2312" pitchFamily="49" charset="-122"/>
              </a:rPr>
              <a:t>就是实体与实体之间的联系</a:t>
            </a:r>
            <a:r>
              <a:rPr lang="en-US" altLang="zh-CN" sz="1800" b="1" dirty="0" smtClean="0">
                <a:latin typeface="仿宋_GB2312" pitchFamily="49" charset="-122"/>
                <a:ea typeface="仿宋_GB2312" pitchFamily="49" charset="-122"/>
              </a:rPr>
              <a:t>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zh-CN" sz="1800" b="1" dirty="0" smtClean="0">
                <a:solidFill>
                  <a:srgbClr val="FF3300"/>
                </a:solidFill>
                <a:latin typeface="仿宋_GB2312" pitchFamily="49" charset="-122"/>
                <a:ea typeface="仿宋_GB2312" pitchFamily="49" charset="-122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zh-CN" altLang="en-US" sz="1800" dirty="0" smtClean="0"/>
              <a:t>如一个学生、一个职工、一部汽车、一个部门、一个班级、一门课等都是实体</a:t>
            </a:r>
            <a:r>
              <a:rPr lang="en-US" altLang="zh-CN" sz="18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zh-CN" altLang="en-US" sz="1800" dirty="0" smtClean="0"/>
              <a:t>学生实体可以由学号、姓名、性别、出生年份、系、入学时间（如：</a:t>
            </a:r>
            <a:r>
              <a:rPr lang="en-US" altLang="zh-CN" sz="1800" dirty="0" smtClean="0"/>
              <a:t>00001</a:t>
            </a:r>
            <a:r>
              <a:rPr lang="zh-CN" altLang="en-US" sz="1800" dirty="0" smtClean="0"/>
              <a:t>，李丽，女，</a:t>
            </a:r>
            <a:r>
              <a:rPr lang="en-US" altLang="zh-CN" sz="1800" dirty="0" smtClean="0"/>
              <a:t>1980</a:t>
            </a:r>
            <a:r>
              <a:rPr lang="zh-CN" altLang="en-US" sz="1800" dirty="0" smtClean="0"/>
              <a:t>，计算机系，</a:t>
            </a:r>
            <a:r>
              <a:rPr lang="en-US" altLang="zh-CN" sz="1800" dirty="0" smtClean="0"/>
              <a:t>2002</a:t>
            </a:r>
            <a:r>
              <a:rPr lang="zh-CN" altLang="en-US" sz="1800" dirty="0" smtClean="0"/>
              <a:t>）等属性组成，这些属性组合起来描述了一个学生</a:t>
            </a:r>
            <a:r>
              <a:rPr lang="en-US" altLang="zh-CN" sz="18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zh-CN" altLang="en-US" sz="1800" dirty="0" smtClean="0"/>
              <a:t>学生张三与学生李四是同班同学，这是联系。</a:t>
            </a:r>
          </a:p>
          <a:p>
            <a:pPr>
              <a:lnSpc>
                <a:spcPct val="80000"/>
              </a:lnSpc>
            </a:pPr>
            <a:r>
              <a:rPr lang="zh-CN" altLang="en-US" sz="1800" dirty="0" smtClean="0"/>
              <a:t>学生张三与学生王五是同系不同班同学，这也是联系。</a:t>
            </a:r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24929015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76250"/>
            <a:ext cx="6654750" cy="533400"/>
          </a:xfrm>
        </p:spPr>
        <p:txBody>
          <a:bodyPr/>
          <a:lstStyle/>
          <a:p>
            <a:r>
              <a:rPr lang="en-US" altLang="zh-CN" sz="2400" dirty="0" smtClean="0"/>
              <a:t>4-2-2</a:t>
            </a:r>
            <a:r>
              <a:rPr lang="zh-CN" altLang="en-US" sz="2400" dirty="0" smtClean="0"/>
              <a:t>、联系类型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9" y="1196976"/>
            <a:ext cx="6729412" cy="4824413"/>
          </a:xfrm>
        </p:spPr>
        <p:txBody>
          <a:bodyPr/>
          <a:lstStyle/>
          <a:p>
            <a:r>
              <a:rPr lang="zh-CN" altLang="en-US" sz="2000" dirty="0" smtClean="0"/>
              <a:t>实体间的对应关系称为联系，也称关系</a:t>
            </a:r>
            <a:r>
              <a:rPr lang="en-US" altLang="zh-CN" sz="2000" dirty="0" smtClean="0"/>
              <a:t>.</a:t>
            </a:r>
          </a:p>
          <a:p>
            <a:r>
              <a:rPr lang="zh-CN" altLang="en-US" sz="2000" dirty="0" smtClean="0"/>
              <a:t>实体与实体之间的联系有三种类型：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对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联系（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）：</a:t>
            </a:r>
          </a:p>
          <a:p>
            <a:r>
              <a:rPr lang="zh-CN" altLang="en-US" sz="2000" dirty="0" smtClean="0"/>
              <a:t>如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个学生只能在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个班级。</a:t>
            </a:r>
            <a:endParaRPr lang="en-US" altLang="zh-CN" sz="2000" dirty="0" smtClean="0"/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对多联系（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n):</a:t>
            </a:r>
          </a:p>
          <a:p>
            <a:r>
              <a:rPr lang="zh-CN" altLang="en-US" sz="2000" dirty="0" smtClean="0"/>
              <a:t>如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个班级有</a:t>
            </a:r>
            <a:r>
              <a:rPr lang="en-US" altLang="zh-CN" sz="2000" dirty="0" smtClean="0"/>
              <a:t>50</a:t>
            </a:r>
            <a:r>
              <a:rPr lang="zh-CN" altLang="en-US" sz="2000" dirty="0" smtClean="0"/>
              <a:t>个学生。</a:t>
            </a:r>
            <a:endParaRPr lang="en-US" altLang="zh-CN" sz="2000" dirty="0" smtClean="0"/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）多对多联系（</a:t>
            </a:r>
            <a:r>
              <a:rPr lang="en-US" altLang="zh-CN" sz="2000" dirty="0" smtClean="0"/>
              <a:t>m:n)</a:t>
            </a:r>
          </a:p>
          <a:p>
            <a:r>
              <a:rPr lang="zh-CN" altLang="en-US" sz="2000" dirty="0" smtClean="0"/>
              <a:t>如：学生与课程，一个学生同时学几门课程，同一门课程有多名学生同时学。</a:t>
            </a:r>
          </a:p>
        </p:txBody>
      </p:sp>
    </p:spTree>
    <p:extLst>
      <p:ext uri="{BB962C8B-B14F-4D97-AF65-F5344CB8AC3E}">
        <p14:creationId xmlns:p14="http://schemas.microsoft.com/office/powerpoint/2010/main" val="255799578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3200" smtClean="0"/>
              <a:t>联系的三种类型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4294967295"/>
          </p:nvPr>
        </p:nvGraphicFramePr>
        <p:xfrm>
          <a:off x="857226" y="1571612"/>
          <a:ext cx="7429552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681572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76250"/>
            <a:ext cx="6726758" cy="533400"/>
          </a:xfrm>
        </p:spPr>
        <p:txBody>
          <a:bodyPr/>
          <a:lstStyle/>
          <a:p>
            <a:r>
              <a:rPr lang="en-US" altLang="zh-CN" sz="2400" dirty="0" smtClean="0"/>
              <a:t>4-2-3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 E-R</a:t>
            </a:r>
            <a:r>
              <a:rPr lang="zh-CN" altLang="en-US" sz="2400" dirty="0" smtClean="0"/>
              <a:t>图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9" y="1268760"/>
            <a:ext cx="7775575" cy="4370040"/>
          </a:xfrm>
        </p:spPr>
        <p:txBody>
          <a:bodyPr/>
          <a:lstStyle/>
          <a:p>
            <a:r>
              <a:rPr lang="en-US" altLang="zh-CN" dirty="0" smtClean="0"/>
              <a:t>E-R</a:t>
            </a:r>
            <a:r>
              <a:rPr lang="zh-CN" altLang="en-US" dirty="0" smtClean="0"/>
              <a:t>图：即实体－联系</a:t>
            </a:r>
            <a:r>
              <a:rPr lang="en-US" altLang="zh-CN" dirty="0" smtClean="0"/>
              <a:t>(Entity-Relationship)</a:t>
            </a:r>
            <a:r>
              <a:rPr lang="zh-CN" altLang="en-US" dirty="0" smtClean="0"/>
              <a:t>图</a:t>
            </a:r>
          </a:p>
          <a:p>
            <a:r>
              <a:rPr lang="zh-CN" altLang="en-US" dirty="0" smtClean="0"/>
              <a:t>用图来描述实体、属性和联系的方法。</a:t>
            </a:r>
          </a:p>
          <a:p>
            <a:r>
              <a:rPr lang="en-US" altLang="zh-CN" dirty="0" smtClean="0"/>
              <a:t>E-R</a:t>
            </a:r>
            <a:r>
              <a:rPr lang="zh-CN" altLang="en-US" dirty="0" smtClean="0"/>
              <a:t>图包括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个基本要素：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）实体：用</a:t>
            </a:r>
            <a:r>
              <a:rPr lang="zh-CN" altLang="en-US" dirty="0" smtClean="0">
                <a:latin typeface="Arial" pitchFamily="34" charset="0"/>
              </a:rPr>
              <a:t>“</a:t>
            </a:r>
            <a:r>
              <a:rPr lang="zh-CN" altLang="en-US" dirty="0" smtClean="0"/>
              <a:t>矩形</a:t>
            </a:r>
            <a:r>
              <a:rPr lang="zh-CN" altLang="en-US" dirty="0" smtClean="0">
                <a:latin typeface="Arial" pitchFamily="34" charset="0"/>
              </a:rPr>
              <a:t>”</a:t>
            </a:r>
            <a:r>
              <a:rPr lang="zh-CN" altLang="en-US" dirty="0" smtClean="0"/>
              <a:t>表示。</a:t>
            </a:r>
            <a:r>
              <a:rPr lang="zh-CN" altLang="en-US" dirty="0" smtClean="0">
                <a:solidFill>
                  <a:srgbClr val="000000"/>
                </a:solidFill>
              </a:rPr>
              <a:t>矩形内标注实体名称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）属性：用</a:t>
            </a:r>
            <a:r>
              <a:rPr lang="zh-CN" altLang="en-US" dirty="0" smtClean="0">
                <a:latin typeface="Arial" pitchFamily="34" charset="0"/>
              </a:rPr>
              <a:t>“</a:t>
            </a:r>
            <a:r>
              <a:rPr lang="zh-CN" altLang="en-US" dirty="0" smtClean="0"/>
              <a:t>椭圆</a:t>
            </a:r>
            <a:r>
              <a:rPr lang="zh-CN" altLang="en-US" dirty="0" smtClean="0">
                <a:latin typeface="Arial" pitchFamily="34" charset="0"/>
              </a:rPr>
              <a:t>”</a:t>
            </a:r>
            <a:r>
              <a:rPr lang="zh-CN" altLang="en-US" dirty="0" smtClean="0"/>
              <a:t>表示。椭圆</a:t>
            </a:r>
            <a:r>
              <a:rPr lang="zh-CN" altLang="en-US" dirty="0" smtClean="0">
                <a:solidFill>
                  <a:srgbClr val="000000"/>
                </a:solidFill>
              </a:rPr>
              <a:t>内标注</a:t>
            </a:r>
            <a:r>
              <a:rPr lang="zh-CN" altLang="en-US" dirty="0" smtClean="0"/>
              <a:t>属性</a:t>
            </a:r>
            <a:r>
              <a:rPr lang="zh-CN" altLang="en-US" dirty="0" smtClean="0">
                <a:solidFill>
                  <a:srgbClr val="000000"/>
                </a:solidFill>
              </a:rPr>
              <a:t>名称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）联系：用</a:t>
            </a:r>
            <a:r>
              <a:rPr lang="zh-CN" altLang="en-US" dirty="0" smtClean="0">
                <a:latin typeface="Arial" pitchFamily="34" charset="0"/>
              </a:rPr>
              <a:t>“</a:t>
            </a:r>
            <a:r>
              <a:rPr lang="zh-CN" altLang="en-US" dirty="0" smtClean="0"/>
              <a:t>菱形</a:t>
            </a:r>
            <a:r>
              <a:rPr lang="zh-CN" altLang="en-US" dirty="0" smtClean="0">
                <a:latin typeface="Arial" pitchFamily="34" charset="0"/>
              </a:rPr>
              <a:t>”</a:t>
            </a:r>
            <a:r>
              <a:rPr lang="zh-CN" altLang="en-US" dirty="0" smtClean="0"/>
              <a:t>表示。菱形</a:t>
            </a:r>
            <a:r>
              <a:rPr lang="zh-CN" altLang="en-US" dirty="0" smtClean="0">
                <a:solidFill>
                  <a:srgbClr val="000000"/>
                </a:solidFill>
              </a:rPr>
              <a:t>内标注</a:t>
            </a:r>
            <a:r>
              <a:rPr lang="zh-CN" altLang="en-US" dirty="0" smtClean="0"/>
              <a:t>联系</a:t>
            </a:r>
            <a:r>
              <a:rPr lang="zh-CN" altLang="en-US" dirty="0" smtClean="0">
                <a:solidFill>
                  <a:srgbClr val="000000"/>
                </a:solidFill>
              </a:rPr>
              <a:t>名称</a:t>
            </a:r>
            <a:endParaRPr lang="zh-CN" altLang="en-US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）连线：用</a:t>
            </a:r>
            <a:r>
              <a:rPr lang="zh-CN" altLang="en-US" dirty="0" smtClean="0">
                <a:latin typeface="Arial" pitchFamily="34" charset="0"/>
              </a:rPr>
              <a:t>“</a:t>
            </a:r>
            <a:r>
              <a:rPr lang="zh-CN" altLang="en-US" dirty="0" smtClean="0"/>
              <a:t>直线</a:t>
            </a:r>
            <a:r>
              <a:rPr lang="zh-CN" altLang="en-US" dirty="0" smtClean="0">
                <a:latin typeface="Arial" pitchFamily="34" charset="0"/>
              </a:rPr>
              <a:t>”</a:t>
            </a:r>
            <a:r>
              <a:rPr lang="zh-CN" altLang="en-US" dirty="0" smtClean="0"/>
              <a:t>表示。连接实体、属性、联系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08398285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z="2400" smtClean="0"/>
              <a:t>示例：</a:t>
            </a:r>
          </a:p>
        </p:txBody>
      </p:sp>
      <p:pic>
        <p:nvPicPr>
          <p:cNvPr id="20787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5" y="1844675"/>
            <a:ext cx="6985000" cy="2744788"/>
          </a:xfrm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bg1"/>
                    </a:gs>
                    <a:gs pos="50000">
                      <a:schemeClr val="accent1"/>
                    </a:gs>
                    <a:gs pos="100000">
                      <a:schemeClr val="bg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690616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en-US" altLang="zh-CN" sz="2000" smtClean="0"/>
              <a:t>E-R</a:t>
            </a:r>
            <a:r>
              <a:rPr lang="zh-CN" altLang="en-US" sz="2000" smtClean="0"/>
              <a:t>图 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763719" y="762000"/>
            <a:ext cx="6846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1pPr>
            <a:lvl2pPr>
              <a:defRPr sz="22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2pPr>
            <a:lvl3pPr marL="1143000">
              <a:defRPr sz="20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3pPr>
            <a:lvl4pPr marL="1600200">
              <a:defRPr sz="20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4pPr>
            <a:lvl5pPr marL="205740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5pPr>
            <a:lvl6pPr marL="25146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6pPr>
            <a:lvl7pPr marL="29718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7pPr>
            <a:lvl8pPr marL="34290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8pPr>
            <a:lvl9pPr marL="3886200" eaLnBrk="0" hangingPunct="0">
              <a:defRPr sz="1600">
                <a:solidFill>
                  <a:schemeClr val="bg1"/>
                </a:solidFill>
                <a:latin typeface="宋体" pitchFamily="2" charset="-122"/>
                <a:ea typeface="宋体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CN" altLang="en-US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>
            <a:off x="4067175" y="2205038"/>
            <a:ext cx="1295400" cy="4572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dirty="0">
                <a:solidFill>
                  <a:srgbClr val="FFCC00">
                    <a:lumMod val="20000"/>
                    <a:lumOff val="80000"/>
                  </a:srgbClr>
                </a:solidFill>
                <a:latin typeface="Times New Roman" pitchFamily="18" charset="0"/>
              </a:rPr>
              <a:t>选课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2124075" y="2133600"/>
            <a:ext cx="1143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dirty="0">
                <a:solidFill>
                  <a:srgbClr val="FFCC00">
                    <a:lumMod val="20000"/>
                    <a:lumOff val="80000"/>
                  </a:srgbClr>
                </a:solidFill>
                <a:latin typeface="Times New Roman" pitchFamily="18" charset="0"/>
              </a:rPr>
              <a:t>学生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6227763" y="2060575"/>
            <a:ext cx="1447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dirty="0">
                <a:solidFill>
                  <a:srgbClr val="FFCC00">
                    <a:lumMod val="20000"/>
                    <a:lumOff val="80000"/>
                  </a:srgbClr>
                </a:solidFill>
                <a:latin typeface="Times New Roman" pitchFamily="18" charset="0"/>
              </a:rPr>
              <a:t>课程</a:t>
            </a:r>
          </a:p>
        </p:txBody>
      </p:sp>
      <p:sp>
        <p:nvSpPr>
          <p:cNvPr id="63500" name="Oval 28"/>
          <p:cNvSpPr>
            <a:spLocks noChangeArrowheads="1"/>
          </p:cNvSpPr>
          <p:nvPr/>
        </p:nvSpPr>
        <p:spPr bwMode="auto">
          <a:xfrm>
            <a:off x="900113" y="4005275"/>
            <a:ext cx="1152525" cy="71913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学号</a:t>
            </a:r>
          </a:p>
        </p:txBody>
      </p:sp>
      <p:sp>
        <p:nvSpPr>
          <p:cNvPr id="63501" name="Oval 30"/>
          <p:cNvSpPr>
            <a:spLocks noChangeArrowheads="1"/>
          </p:cNvSpPr>
          <p:nvPr/>
        </p:nvSpPr>
        <p:spPr bwMode="auto">
          <a:xfrm>
            <a:off x="2124077" y="4005275"/>
            <a:ext cx="1152525" cy="71913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姓名</a:t>
            </a:r>
          </a:p>
        </p:txBody>
      </p:sp>
      <p:sp>
        <p:nvSpPr>
          <p:cNvPr id="63502" name="Oval 31"/>
          <p:cNvSpPr>
            <a:spLocks noChangeArrowheads="1"/>
          </p:cNvSpPr>
          <p:nvPr/>
        </p:nvSpPr>
        <p:spPr bwMode="auto">
          <a:xfrm>
            <a:off x="3419477" y="4005275"/>
            <a:ext cx="1152525" cy="71913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年龄</a:t>
            </a:r>
          </a:p>
        </p:txBody>
      </p:sp>
      <p:sp>
        <p:nvSpPr>
          <p:cNvPr id="63503" name="Oval 32"/>
          <p:cNvSpPr>
            <a:spLocks noChangeArrowheads="1"/>
          </p:cNvSpPr>
          <p:nvPr/>
        </p:nvSpPr>
        <p:spPr bwMode="auto">
          <a:xfrm>
            <a:off x="4859339" y="3933825"/>
            <a:ext cx="1152525" cy="71913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课程号</a:t>
            </a:r>
          </a:p>
        </p:txBody>
      </p:sp>
      <p:sp>
        <p:nvSpPr>
          <p:cNvPr id="63504" name="Oval 33"/>
          <p:cNvSpPr>
            <a:spLocks noChangeArrowheads="1"/>
          </p:cNvSpPr>
          <p:nvPr/>
        </p:nvSpPr>
        <p:spPr bwMode="auto">
          <a:xfrm>
            <a:off x="6300788" y="3933825"/>
            <a:ext cx="1152525" cy="71913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课程名</a:t>
            </a:r>
          </a:p>
        </p:txBody>
      </p:sp>
      <p:sp>
        <p:nvSpPr>
          <p:cNvPr id="63505" name="Oval 34"/>
          <p:cNvSpPr>
            <a:spLocks noChangeArrowheads="1"/>
          </p:cNvSpPr>
          <p:nvPr/>
        </p:nvSpPr>
        <p:spPr bwMode="auto">
          <a:xfrm>
            <a:off x="7451726" y="3933825"/>
            <a:ext cx="1152525" cy="71913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学分</a:t>
            </a:r>
          </a:p>
        </p:txBody>
      </p:sp>
      <p:sp>
        <p:nvSpPr>
          <p:cNvPr id="15373" name="Line 36"/>
          <p:cNvSpPr>
            <a:spLocks noChangeShapeType="1"/>
          </p:cNvSpPr>
          <p:nvPr/>
        </p:nvSpPr>
        <p:spPr bwMode="auto">
          <a:xfrm flipH="1">
            <a:off x="1476376" y="2565412"/>
            <a:ext cx="863600" cy="1439863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74" name="Line 37"/>
          <p:cNvSpPr>
            <a:spLocks noChangeShapeType="1"/>
          </p:cNvSpPr>
          <p:nvPr/>
        </p:nvSpPr>
        <p:spPr bwMode="auto">
          <a:xfrm>
            <a:off x="7524750" y="2492375"/>
            <a:ext cx="431800" cy="1441450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75" name="Line 38"/>
          <p:cNvSpPr>
            <a:spLocks noChangeShapeType="1"/>
          </p:cNvSpPr>
          <p:nvPr/>
        </p:nvSpPr>
        <p:spPr bwMode="auto">
          <a:xfrm flipH="1">
            <a:off x="6804025" y="2565400"/>
            <a:ext cx="71438" cy="1296988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76" name="Line 39"/>
          <p:cNvSpPr>
            <a:spLocks noChangeShapeType="1"/>
          </p:cNvSpPr>
          <p:nvPr/>
        </p:nvSpPr>
        <p:spPr bwMode="auto">
          <a:xfrm flipH="1">
            <a:off x="5435602" y="2565412"/>
            <a:ext cx="863600" cy="1439863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77" name="Line 40"/>
          <p:cNvSpPr>
            <a:spLocks noChangeShapeType="1"/>
          </p:cNvSpPr>
          <p:nvPr/>
        </p:nvSpPr>
        <p:spPr bwMode="auto">
          <a:xfrm>
            <a:off x="2627319" y="2565412"/>
            <a:ext cx="73025" cy="1439863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78" name="Line 41"/>
          <p:cNvSpPr>
            <a:spLocks noChangeShapeType="1"/>
          </p:cNvSpPr>
          <p:nvPr/>
        </p:nvSpPr>
        <p:spPr bwMode="auto">
          <a:xfrm>
            <a:off x="3059119" y="2565400"/>
            <a:ext cx="865187" cy="1511300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79" name="Line 42"/>
          <p:cNvSpPr>
            <a:spLocks noChangeShapeType="1"/>
          </p:cNvSpPr>
          <p:nvPr/>
        </p:nvSpPr>
        <p:spPr bwMode="auto">
          <a:xfrm flipH="1" flipV="1">
            <a:off x="3203575" y="2420938"/>
            <a:ext cx="86360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5380" name="Line 43"/>
          <p:cNvSpPr>
            <a:spLocks noChangeShapeType="1"/>
          </p:cNvSpPr>
          <p:nvPr/>
        </p:nvSpPr>
        <p:spPr bwMode="auto">
          <a:xfrm flipH="1" flipV="1">
            <a:off x="5364163" y="2420938"/>
            <a:ext cx="86360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14" name="Rectangle 44"/>
          <p:cNvSpPr>
            <a:spLocks noChangeArrowheads="1"/>
          </p:cNvSpPr>
          <p:nvPr/>
        </p:nvSpPr>
        <p:spPr bwMode="auto">
          <a:xfrm>
            <a:off x="3563940" y="2060587"/>
            <a:ext cx="576262" cy="288925"/>
          </a:xfrm>
          <a:prstGeom prst="rect">
            <a:avLst/>
          </a:prstGeom>
          <a:solidFill>
            <a:schemeClr val="accent1"/>
          </a:solidFill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m</a:t>
            </a:r>
          </a:p>
        </p:txBody>
      </p:sp>
      <p:sp>
        <p:nvSpPr>
          <p:cNvPr id="63515" name="Rectangle 45"/>
          <p:cNvSpPr>
            <a:spLocks noChangeArrowheads="1"/>
          </p:cNvSpPr>
          <p:nvPr/>
        </p:nvSpPr>
        <p:spPr bwMode="auto">
          <a:xfrm>
            <a:off x="5219702" y="2060587"/>
            <a:ext cx="504825" cy="288925"/>
          </a:xfrm>
          <a:prstGeom prst="rect">
            <a:avLst/>
          </a:prstGeom>
          <a:solidFill>
            <a:schemeClr val="accent1"/>
          </a:solidFill>
          <a:ln w="1270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>
                <a:solidFill>
                  <a:srgbClr val="FFCC00">
                    <a:lumMod val="20000"/>
                    <a:lumOff val="80000"/>
                  </a:srgbClr>
                </a:solidFill>
                <a:latin typeface="Arial" pitchFamily="34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8993628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99826" y="232266"/>
            <a:ext cx="7920879" cy="792088"/>
          </a:xfrm>
        </p:spPr>
        <p:txBody>
          <a:bodyPr/>
          <a:lstStyle/>
          <a:p>
            <a:r>
              <a:rPr lang="zh-CN" altLang="en-US" sz="2000" dirty="0" smtClean="0"/>
              <a:t>课堂练习：请根据以下描述，画</a:t>
            </a:r>
            <a:r>
              <a:rPr lang="zh-CN" altLang="en-US" sz="2000" dirty="0"/>
              <a:t>出学生选课</a:t>
            </a:r>
            <a:r>
              <a:rPr lang="en-US" altLang="zh-CN" sz="2000" dirty="0"/>
              <a:t>E-R</a:t>
            </a:r>
            <a:r>
              <a:rPr lang="zh-CN" altLang="en-US" sz="2000" dirty="0"/>
              <a:t>图</a:t>
            </a:r>
            <a:r>
              <a:rPr lang="zh-CN" altLang="en-US" sz="2000" dirty="0" smtClean="0"/>
              <a:t>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endParaRPr lang="zh-CN" altLang="en-US" sz="2000" dirty="0" smtClean="0"/>
          </a:p>
        </p:txBody>
      </p:sp>
      <p:graphicFrame>
        <p:nvGraphicFramePr>
          <p:cNvPr id="18466" name="Group 34"/>
          <p:cNvGraphicFramePr>
            <a:graphicFrameLocks noGrp="1"/>
          </p:cNvGraphicFramePr>
          <p:nvPr>
            <p:ph idx="4294967295"/>
          </p:nvPr>
        </p:nvGraphicFramePr>
        <p:xfrm>
          <a:off x="928688" y="2000250"/>
          <a:ext cx="2795588" cy="1082676"/>
        </p:xfrm>
        <a:graphic>
          <a:graphicData uri="http://schemas.openxmlformats.org/drawingml/2006/table">
            <a:tbl>
              <a:tblPr/>
              <a:tblGrid>
                <a:gridCol w="933450"/>
                <a:gridCol w="928688"/>
                <a:gridCol w="933450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学号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姓名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性别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01101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李海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01102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王鹏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女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539" name="Group 107"/>
          <p:cNvGraphicFramePr>
            <a:graphicFrameLocks noGrp="1"/>
          </p:cNvGraphicFramePr>
          <p:nvPr/>
        </p:nvGraphicFramePr>
        <p:xfrm>
          <a:off x="5795969" y="1916125"/>
          <a:ext cx="2903537" cy="1168401"/>
        </p:xfrm>
        <a:graphic>
          <a:graphicData uri="http://schemas.openxmlformats.org/drawingml/2006/table">
            <a:tbl>
              <a:tblPr/>
              <a:tblGrid>
                <a:gridCol w="1344612"/>
                <a:gridCol w="155892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课程编号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课程名称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101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计算机基础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程序设计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540" name="Group 108"/>
          <p:cNvGraphicFramePr>
            <a:graphicFrameLocks noGrp="1"/>
          </p:cNvGraphicFramePr>
          <p:nvPr/>
        </p:nvGraphicFramePr>
        <p:xfrm>
          <a:off x="2627314" y="4005263"/>
          <a:ext cx="4056062" cy="1887538"/>
        </p:xfrm>
        <a:graphic>
          <a:graphicData uri="http://schemas.openxmlformats.org/drawingml/2006/table">
            <a:tbl>
              <a:tblPr/>
              <a:tblGrid>
                <a:gridCol w="1352550"/>
                <a:gridCol w="1350962"/>
                <a:gridCol w="1352550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学号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课程编号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成绩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01101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101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80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01101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87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01102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101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85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01102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102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88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37" name="Rectangle 102"/>
          <p:cNvSpPr>
            <a:spLocks noChangeArrowheads="1"/>
          </p:cNvSpPr>
          <p:nvPr/>
        </p:nvSpPr>
        <p:spPr bwMode="auto">
          <a:xfrm>
            <a:off x="3851276" y="6021400"/>
            <a:ext cx="16557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srgbClr val="000000"/>
                </a:solidFill>
                <a:latin typeface="Arial" pitchFamily="34" charset="0"/>
              </a:rPr>
              <a:t>学生课程成绩表</a:t>
            </a:r>
          </a:p>
        </p:txBody>
      </p:sp>
      <p:sp>
        <p:nvSpPr>
          <p:cNvPr id="24638" name="Rectangle 103"/>
          <p:cNvSpPr>
            <a:spLocks noChangeArrowheads="1"/>
          </p:cNvSpPr>
          <p:nvPr/>
        </p:nvSpPr>
        <p:spPr bwMode="auto">
          <a:xfrm>
            <a:off x="6732588" y="1412875"/>
            <a:ext cx="914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0000"/>
                </a:solidFill>
                <a:latin typeface="Arial" pitchFamily="34" charset="0"/>
              </a:rPr>
              <a:t>课程表</a:t>
            </a:r>
          </a:p>
        </p:txBody>
      </p:sp>
      <p:sp>
        <p:nvSpPr>
          <p:cNvPr id="24639" name="Rectangle 104"/>
          <p:cNvSpPr>
            <a:spLocks noChangeArrowheads="1"/>
          </p:cNvSpPr>
          <p:nvPr/>
        </p:nvSpPr>
        <p:spPr bwMode="auto">
          <a:xfrm>
            <a:off x="1979613" y="1484313"/>
            <a:ext cx="9144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srgbClr val="000000"/>
                </a:solidFill>
                <a:latin typeface="Arial" pitchFamily="34" charset="0"/>
              </a:rPr>
              <a:t>学生表</a:t>
            </a:r>
          </a:p>
        </p:txBody>
      </p:sp>
      <p:sp>
        <p:nvSpPr>
          <p:cNvPr id="18537" name="Freeform 105"/>
          <p:cNvSpPr>
            <a:spLocks/>
          </p:cNvSpPr>
          <p:nvPr/>
        </p:nvSpPr>
        <p:spPr bwMode="auto">
          <a:xfrm>
            <a:off x="365125" y="2117737"/>
            <a:ext cx="2624138" cy="2105025"/>
          </a:xfrm>
          <a:custGeom>
            <a:avLst/>
            <a:gdLst>
              <a:gd name="T0" fmla="*/ 2147483647 w 1653"/>
              <a:gd name="T1" fmla="*/ 2147483647 h 1326"/>
              <a:gd name="T2" fmla="*/ 0 w 1653"/>
              <a:gd name="T3" fmla="*/ 2147483647 h 1326"/>
              <a:gd name="T4" fmla="*/ 0 w 1653"/>
              <a:gd name="T5" fmla="*/ 0 h 1326"/>
              <a:gd name="T6" fmla="*/ 2147483647 w 1653"/>
              <a:gd name="T7" fmla="*/ 0 h 1326"/>
              <a:gd name="T8" fmla="*/ 0 60000 65536"/>
              <a:gd name="T9" fmla="*/ 0 60000 65536"/>
              <a:gd name="T10" fmla="*/ 0 60000 65536"/>
              <a:gd name="T11" fmla="*/ 0 60000 65536"/>
              <a:gd name="T12" fmla="*/ 0 w 1653"/>
              <a:gd name="T13" fmla="*/ 0 h 1326"/>
              <a:gd name="T14" fmla="*/ 1653 w 1653"/>
              <a:gd name="T15" fmla="*/ 1326 h 13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53" h="1326">
                <a:moveTo>
                  <a:pt x="1653" y="1326"/>
                </a:moveTo>
                <a:lnTo>
                  <a:pt x="0" y="1325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8538" name="Freeform 106"/>
          <p:cNvSpPr>
            <a:spLocks/>
          </p:cNvSpPr>
          <p:nvPr/>
        </p:nvSpPr>
        <p:spPr bwMode="auto">
          <a:xfrm>
            <a:off x="4632327" y="2133600"/>
            <a:ext cx="1308100" cy="1951038"/>
          </a:xfrm>
          <a:custGeom>
            <a:avLst/>
            <a:gdLst>
              <a:gd name="T0" fmla="*/ 0 w 824"/>
              <a:gd name="T1" fmla="*/ 2147483647 h 1229"/>
              <a:gd name="T2" fmla="*/ 0 w 824"/>
              <a:gd name="T3" fmla="*/ 0 h 1229"/>
              <a:gd name="T4" fmla="*/ 2147483647 w 824"/>
              <a:gd name="T5" fmla="*/ 2147483647 h 1229"/>
              <a:gd name="T6" fmla="*/ 0 60000 65536"/>
              <a:gd name="T7" fmla="*/ 0 60000 65536"/>
              <a:gd name="T8" fmla="*/ 0 60000 65536"/>
              <a:gd name="T9" fmla="*/ 0 w 824"/>
              <a:gd name="T10" fmla="*/ 0 h 1229"/>
              <a:gd name="T11" fmla="*/ 824 w 824"/>
              <a:gd name="T12" fmla="*/ 1229 h 12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4" h="1229">
                <a:moveTo>
                  <a:pt x="0" y="1229"/>
                </a:moveTo>
                <a:lnTo>
                  <a:pt x="0" y="0"/>
                </a:lnTo>
                <a:lnTo>
                  <a:pt x="824" y="1"/>
                </a:lnTo>
              </a:path>
            </a:pathLst>
          </a:custGeom>
          <a:noFill/>
          <a:ln w="25400">
            <a:solidFill>
              <a:srgbClr val="CC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6613" y="111498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000066"/>
                </a:solidFill>
                <a:latin typeface="Calibri" pitchFamily="34" charset="0"/>
              </a:rPr>
              <a:t>学生成绩关系图</a:t>
            </a:r>
          </a:p>
        </p:txBody>
      </p:sp>
    </p:spTree>
    <p:extLst>
      <p:ext uri="{BB962C8B-B14F-4D97-AF65-F5344CB8AC3E}">
        <p14:creationId xmlns:p14="http://schemas.microsoft.com/office/powerpoint/2010/main" val="229613781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185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2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2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2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85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7" grpId="0" animBg="1"/>
      <p:bldP spid="185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内容占位符 3"/>
          <p:cNvSpPr>
            <a:spLocks noGrp="1"/>
          </p:cNvSpPr>
          <p:nvPr>
            <p:ph idx="1"/>
          </p:nvPr>
        </p:nvSpPr>
        <p:spPr>
          <a:xfrm>
            <a:off x="928688" y="404665"/>
            <a:ext cx="7286625" cy="5738966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、常用的数据模型有哪几种？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、什么是</a:t>
            </a:r>
            <a:r>
              <a:rPr lang="en-US" altLang="zh-CN" dirty="0" smtClean="0"/>
              <a:t>E-R</a:t>
            </a:r>
            <a:r>
              <a:rPr lang="zh-CN" altLang="en-US" dirty="0" smtClean="0"/>
              <a:t>图？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、什么是实体？什么是属性？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/>
              <a:t>、实体与实体之间的联系</a:t>
            </a:r>
            <a:r>
              <a:rPr lang="zh-CN" altLang="en-US" dirty="0" smtClean="0"/>
              <a:t>有哪几种类型？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</a:t>
            </a:r>
            <a:r>
              <a:rPr lang="en-US" altLang="zh-CN" dirty="0"/>
              <a:t>E-R</a:t>
            </a:r>
            <a:r>
              <a:rPr lang="zh-CN" altLang="en-US" dirty="0"/>
              <a:t>图</a:t>
            </a:r>
            <a:r>
              <a:rPr lang="zh-CN" altLang="en-US" dirty="0" smtClean="0"/>
              <a:t>包括哪几个基本要素？分别用什么表示？</a:t>
            </a:r>
            <a:endParaRPr lang="zh-CN" altLang="en-US" dirty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252656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4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5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1895</Words>
  <Application>Microsoft Office PowerPoint</Application>
  <PresentationFormat>全屏显示(4:3)</PresentationFormat>
  <Paragraphs>293</Paragraphs>
  <Slides>21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3_MS_PPTBrainstorm_TP01018437</vt:lpstr>
      <vt:lpstr>8_MS_PPTBrainstorm_TP01018437</vt:lpstr>
      <vt:lpstr>第3节、关系数据库</vt:lpstr>
      <vt:lpstr>PowerPoint 演示文稿</vt:lpstr>
      <vt:lpstr>PowerPoint 演示文稿</vt:lpstr>
      <vt:lpstr>2、关系数据库</vt:lpstr>
      <vt:lpstr>PowerPoint 演示文稿</vt:lpstr>
      <vt:lpstr>PowerPoint 演示文稿</vt:lpstr>
      <vt:lpstr>PowerPoint 演示文稿</vt:lpstr>
      <vt:lpstr>PowerPoint 演示文稿</vt:lpstr>
      <vt:lpstr>小结</vt:lpstr>
      <vt:lpstr>4、认知数据模型</vt:lpstr>
      <vt:lpstr>PowerPoint 演示文稿</vt:lpstr>
      <vt:lpstr>PowerPoint 演示文稿</vt:lpstr>
      <vt:lpstr>PowerPoint 演示文稿</vt:lpstr>
      <vt:lpstr>4-2、实体与联系</vt:lpstr>
      <vt:lpstr>4-2-2、联系类型</vt:lpstr>
      <vt:lpstr>联系的三种类型</vt:lpstr>
      <vt:lpstr>4-2-3、 E-R图</vt:lpstr>
      <vt:lpstr>示例：</vt:lpstr>
      <vt:lpstr>E-R图 </vt:lpstr>
      <vt:lpstr>课堂练习：请根据以下描述，画出学生选课E-R图。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210</cp:revision>
  <dcterms:created xsi:type="dcterms:W3CDTF">2023-09-01T01:54:43Z</dcterms:created>
  <dcterms:modified xsi:type="dcterms:W3CDTF">2024-08-22T07:50:48Z</dcterms:modified>
</cp:coreProperties>
</file>