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6" r:id="rId3"/>
  </p:sldMasterIdLst>
  <p:notesMasterIdLst>
    <p:notesMasterId r:id="rId13"/>
  </p:notesMasterIdLst>
  <p:sldIdLst>
    <p:sldId id="498" r:id="rId4"/>
    <p:sldId id="522" r:id="rId5"/>
    <p:sldId id="523" r:id="rId6"/>
    <p:sldId id="524" r:id="rId7"/>
    <p:sldId id="514" r:id="rId8"/>
    <p:sldId id="515" r:id="rId9"/>
    <p:sldId id="516" r:id="rId10"/>
    <p:sldId id="517" r:id="rId11"/>
    <p:sldId id="518" r:id="rId1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notesMaster" Target="notesMasters/notesMaster1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17453A-E44B-4035-93EA-1AC15570FE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CF6326-7F21-4A0B-9153-755B9B09697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2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3.xm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4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5.xml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6.xml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371600"/>
            <a:ext cx="6477000" cy="1905000"/>
          </a:xfrm>
        </p:spPr>
        <p:txBody>
          <a:bodyPr anchor="b"/>
          <a:lstStyle>
            <a:lvl1pPr algn="ctr">
              <a:lnSpc>
                <a:spcPct val="100000"/>
              </a:lnSpc>
              <a:defRPr sz="4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090" name="Rectangle 1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352800"/>
            <a:ext cx="6477000" cy="457200"/>
          </a:xfrm>
          <a:ln w="12700"/>
        </p:spPr>
        <p:txBody>
          <a:bodyPr lIns="91440" tIns="0" rIns="91440" bIns="0"/>
          <a:lstStyle>
            <a:lvl1pPr marL="0" indent="0" algn="ctr">
              <a:spcBef>
                <a:spcPct val="0"/>
              </a:spcBef>
              <a:buClrTx/>
              <a:buFontTx/>
              <a:buNone/>
              <a:defRPr/>
            </a:lvl1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2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3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3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B046C1-AD33-4012-94FA-8739906D1CEC}" type="slidenum">
              <a:rPr lang="en-US" altLang="zh-CN">
                <a:solidFill>
                  <a:srgbClr val="000099"/>
                </a:solidFill>
              </a:rPr>
            </a:fld>
            <a:endParaRPr lang="en-US" altLang="zh-CN">
              <a:solidFill>
                <a:srgbClr val="000099"/>
              </a:solidFill>
            </a:endParaRP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randomBa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35696" y="476672"/>
            <a:ext cx="5791200" cy="5334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8662" y="1124744"/>
            <a:ext cx="7286676" cy="5018900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DD6EF0-3E12-4F9E-8D62-AC70A8A96FD7}" type="slidenum">
              <a:rPr lang="en-US" altLang="zh-CN">
                <a:solidFill>
                  <a:srgbClr val="000099"/>
                </a:solidFill>
              </a:rPr>
            </a:fld>
            <a:endParaRPr lang="en-US" altLang="zh-CN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 spd="slow">
    <p:randomBa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CB8F51-79C8-473C-A557-4E0AEE033661}" type="slidenum">
              <a:rPr lang="en-US" altLang="zh-CN">
                <a:solidFill>
                  <a:srgbClr val="000099"/>
                </a:solidFill>
              </a:rPr>
            </a:fld>
            <a:endParaRPr lang="en-US" altLang="zh-CN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 spd="slow">
    <p:randomBa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28194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E6343C-C670-499A-A7F0-843F6EB27D22}" type="slidenum">
              <a:rPr lang="en-US" altLang="zh-CN">
                <a:solidFill>
                  <a:srgbClr val="000099"/>
                </a:solidFill>
              </a:rPr>
            </a:fld>
            <a:endParaRPr lang="en-US" altLang="zh-CN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 spd="slow">
    <p:randomBa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8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9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666752-82D0-4677-9946-537F3C74A188}" type="slidenum">
              <a:rPr lang="en-US" altLang="zh-CN">
                <a:solidFill>
                  <a:srgbClr val="000099"/>
                </a:solidFill>
              </a:rPr>
            </a:fld>
            <a:endParaRPr lang="en-US" altLang="zh-CN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 spd="slow">
    <p:randomBa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4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AE6C74-1FB0-4D88-A6CC-2B4AE69CA0E4}" type="slidenum">
              <a:rPr lang="en-US" altLang="zh-CN">
                <a:solidFill>
                  <a:srgbClr val="000099"/>
                </a:solidFill>
              </a:rPr>
            </a:fld>
            <a:endParaRPr lang="en-US" altLang="zh-CN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 spd="slow">
    <p:randomBa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3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4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13B5F4-1A84-4227-BDF4-D6CBEA8CCF33}" type="slidenum">
              <a:rPr lang="en-US" altLang="zh-CN">
                <a:solidFill>
                  <a:srgbClr val="000099"/>
                </a:solidFill>
              </a:rPr>
            </a:fld>
            <a:endParaRPr lang="en-US" altLang="zh-CN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 spd="slow">
    <p:randomBa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4EB7CF-7635-4F35-A71A-9407D4B5FECF}" type="slidenum">
              <a:rPr lang="en-US" altLang="zh-CN">
                <a:solidFill>
                  <a:srgbClr val="000099"/>
                </a:solidFill>
              </a:rPr>
            </a:fld>
            <a:endParaRPr lang="en-US" altLang="zh-CN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 spd="slow">
    <p:randomBa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B3997-5039-47E0-8FA5-E82B341E65D1}" type="slidenum">
              <a:rPr lang="en-US" altLang="zh-CN">
                <a:solidFill>
                  <a:srgbClr val="000099"/>
                </a:solidFill>
              </a:rPr>
            </a:fld>
            <a:endParaRPr lang="en-US" altLang="zh-CN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 spd="slow">
    <p:randomBa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C19753-2563-4F6F-803B-8F59379F08A6}" type="slidenum">
              <a:rPr lang="en-US" altLang="zh-CN">
                <a:solidFill>
                  <a:srgbClr val="000099"/>
                </a:solidFill>
              </a:rPr>
            </a:fld>
            <a:endParaRPr lang="en-US" altLang="zh-CN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 spd="slow">
    <p:randomBa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324600" y="819150"/>
            <a:ext cx="1447800" cy="481965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981200" y="819150"/>
            <a:ext cx="4191000" cy="481965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C3E0A0-E112-4553-968E-99AA6B23230D}" type="slidenum">
              <a:rPr lang="en-US" altLang="zh-CN">
                <a:solidFill>
                  <a:srgbClr val="000099"/>
                </a:solidFill>
              </a:rPr>
            </a:fld>
            <a:endParaRPr lang="en-US" altLang="zh-CN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 spd="slow">
    <p:randomBa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263" y="0"/>
            <a:ext cx="7399337" cy="8413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049338" y="1476375"/>
            <a:ext cx="7027862" cy="4665663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randomBar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625" y="685800"/>
            <a:ext cx="854075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304800" y="1981200"/>
            <a:ext cx="4194175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51375" y="1981200"/>
            <a:ext cx="4194175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51375" y="4000500"/>
            <a:ext cx="4194175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>
          <a:xfrm>
            <a:off x="301625" y="6019800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>
          <a:xfrm>
            <a:off x="3124200" y="60198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6553200" y="6019800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4809EF-25C6-4F17-9903-7C7EBF4EDC53}" type="slidenum">
              <a:rPr lang="en-US" altLang="zh-CN">
                <a:solidFill>
                  <a:srgbClr val="000099"/>
                </a:solidFill>
              </a:rPr>
            </a:fld>
            <a:endParaRPr lang="en-US" altLang="zh-CN">
              <a:solidFill>
                <a:srgbClr val="000099"/>
              </a:solidFill>
            </a:endParaRP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randomBar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1_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953000" y="1752600"/>
            <a:ext cx="28194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953000" y="3771900"/>
            <a:ext cx="28194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7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8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493889-407F-4FEC-9A0D-2BF75497553E}" type="slidenum">
              <a:rPr lang="en-US" altLang="zh-CN">
                <a:solidFill>
                  <a:srgbClr val="000099"/>
                </a:solidFill>
              </a:rPr>
            </a:fld>
            <a:endParaRPr lang="en-US" altLang="zh-CN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 spd="slow">
    <p:randomBar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E58983-6791-44FC-AED1-62DF81F49DAB}" type="slidenum">
              <a:rPr lang="en-US" altLang="zh-CN">
                <a:solidFill>
                  <a:srgbClr val="000099"/>
                </a:solidFill>
              </a:rPr>
            </a:fld>
            <a:endParaRPr lang="en-US" altLang="zh-CN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 spd="slow">
    <p:randomBar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778FD9-04E2-489B-8E88-6D8BA46C1BA6}" type="slidenum">
              <a:rPr lang="en-US" altLang="zh-CN">
                <a:solidFill>
                  <a:srgbClr val="000099"/>
                </a:solidFill>
              </a:rPr>
            </a:fld>
            <a:endParaRPr lang="en-US" altLang="zh-CN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 spd="slow">
    <p:randomBar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1981200" y="1752600"/>
            <a:ext cx="5791200" cy="3886200"/>
          </a:xfrm>
        </p:spPr>
        <p:txBody>
          <a:bodyPr/>
          <a:lstStyle/>
          <a:p>
            <a:pPr lvl="0"/>
            <a:endParaRPr lang="zh-CN" altLang="en-US" noProof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27DC1D-5237-426C-9B02-706621EE2C64}" type="slidenum">
              <a:rPr lang="en-US" altLang="zh-CN">
                <a:solidFill>
                  <a:srgbClr val="000099"/>
                </a:solidFill>
              </a:rPr>
            </a:fld>
            <a:endParaRPr lang="en-US" altLang="zh-CN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 spd="slow">
    <p:randomBar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371600"/>
            <a:ext cx="6477000" cy="1905000"/>
          </a:xfrm>
        </p:spPr>
        <p:txBody>
          <a:bodyPr anchor="b"/>
          <a:lstStyle>
            <a:lvl1pPr algn="ctr">
              <a:lnSpc>
                <a:spcPct val="100000"/>
              </a:lnSpc>
              <a:defRPr sz="4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090" name="Rectangle 1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352800"/>
            <a:ext cx="6477000" cy="457200"/>
          </a:xfrm>
          <a:ln w="12700"/>
        </p:spPr>
        <p:txBody>
          <a:bodyPr lIns="91440" tIns="0" rIns="91440" bIns="0"/>
          <a:lstStyle>
            <a:lvl1pPr marL="0" indent="0" algn="ctr">
              <a:spcBef>
                <a:spcPct val="0"/>
              </a:spcBef>
              <a:buClrTx/>
              <a:buFontTx/>
              <a:buNone/>
              <a:defRPr/>
            </a:lvl1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2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3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3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4219124-5FE8-4888-B116-C9E23DF976DF}" type="slidenum">
              <a:rPr lang="en-US" altLang="zh-CN"/>
            </a:fld>
            <a:endParaRPr lang="en-US" altLang="zh-CN"/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randomBar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35696" y="476672"/>
            <a:ext cx="5791200" cy="5334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8662" y="1124744"/>
            <a:ext cx="7286676" cy="5018900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644E14F-3FAC-473E-9D5E-1BEB6FA86518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 spd="slow">
    <p:randomBar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7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E5D2FE9-1698-466D-8D3A-EF30B3CCEB9C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 spd="slow">
    <p:randomBar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28194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DE86083-F0C7-4D1A-8243-EDAA229D1FE1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 spd="slow">
    <p:randomBar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6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6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9A87C0C-F2CF-45D7-8503-90977F362A41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 spd="slow">
    <p:randomBar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AE1F828-A572-4D4B-B67D-4209B7BC9501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 spd="slow">
    <p:randomBar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041B5A1C-1F52-40CE-93BA-126D1BA87BF5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 spd="slow">
    <p:randomBar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12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DBDA4F5-3D8F-4DDE-A1C7-8359EDE144A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 spd="slow">
    <p:randomBar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7073E98-7B6C-4E3B-A09C-E440B076B122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 spd="slow">
    <p:randomBar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FF5CDC2-2DD9-4E62-BE03-8BFE25F1808C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 spd="slow">
    <p:randomBar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324600" y="819150"/>
            <a:ext cx="1447800" cy="481965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981200" y="819150"/>
            <a:ext cx="4191000" cy="481965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A32E156-9AE9-46E6-881F-90D4550D2B81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 spd="slow">
    <p:randomBar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298" y="70"/>
            <a:ext cx="7399337" cy="8413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049338" y="1476377"/>
            <a:ext cx="7027862" cy="4665663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randomBar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627" y="685800"/>
            <a:ext cx="854075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304817" y="1981200"/>
            <a:ext cx="4194175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51410" y="1981200"/>
            <a:ext cx="4194175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51410" y="4000500"/>
            <a:ext cx="4194175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>
          <a:xfrm>
            <a:off x="301636" y="6019800"/>
            <a:ext cx="2289175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>
          <a:xfrm>
            <a:off x="3124200" y="6019800"/>
            <a:ext cx="2895600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6553211" y="6019800"/>
            <a:ext cx="2289175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0C32C09-8E88-410F-97C5-C9C00CD4AE49}" type="slidenum">
              <a:rPr lang="en-US" altLang="zh-CN"/>
            </a:fld>
            <a:endParaRPr lang="en-US" altLang="zh-CN"/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randomBar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1_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953000" y="1752600"/>
            <a:ext cx="28194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953000" y="3771900"/>
            <a:ext cx="28194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0C71D8C-F7DB-4878-B12C-43191D36C986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 spd="slow">
    <p:randomBar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149F1E0-F137-470E-918E-70A1B75A936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 spd="slow">
    <p:randomBar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9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DC1BA1A-FC26-4A29-ACFC-56CA64404F2F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 spd="slow">
    <p:randomBar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1981200" y="1752600"/>
            <a:ext cx="5791200" cy="3886200"/>
          </a:xfrm>
        </p:spPr>
        <p:txBody>
          <a:bodyPr/>
          <a:lstStyle/>
          <a:p>
            <a:pPr lvl="0"/>
            <a:endParaRPr lang="zh-CN" altLang="en-US" noProof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D96CA46-82FA-4FEC-AC21-3DE21F1EDEDA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 spd="slow">
    <p:randomBar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6.xml"/><Relationship Id="rId8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8" Type="http://schemas.openxmlformats.org/officeDocument/2006/relationships/theme" Target="../theme/theme2.xml"/><Relationship Id="rId17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981200" y="819150"/>
            <a:ext cx="5791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81200" y="1752600"/>
            <a:ext cx="57912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1048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8400"/>
            <a:ext cx="2667000" cy="30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2075" tIns="46037" rIns="92075" bIns="46037" numCol="1" anchor="b" anchorCtr="0" compatLnSpc="1"/>
          <a:lstStyle>
            <a:lvl1pPr algn="l">
              <a:defRPr sz="1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1049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248400"/>
            <a:ext cx="3886200" cy="30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2075" tIns="46037" rIns="92075" bIns="46037" numCol="1" anchor="b" anchorCtr="0" compatLnSpc="1"/>
          <a:lstStyle>
            <a:lvl1pPr algn="l">
              <a:defRPr sz="1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1050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43800" y="6248400"/>
            <a:ext cx="685800" cy="30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2075" tIns="46037" rIns="92075" bIns="46037" numCol="1" anchor="b" anchorCtr="0" compatLnSpc="1"/>
          <a:lstStyle>
            <a:lvl1pPr algn="r">
              <a:defRPr sz="10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ACC1AA9-A475-4062-B672-FA336645162C}" type="slidenum">
              <a:rPr lang="en-US" altLang="zh-CN">
                <a:solidFill>
                  <a:srgbClr val="000099"/>
                </a:solidFill>
              </a:rPr>
            </a:fld>
            <a:endParaRPr lang="en-US" altLang="zh-CN">
              <a:solidFill>
                <a:srgbClr val="000099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ransition spd="slow">
    <p:randomBar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anose="02010600030101010101" pitchFamily="2" charset="-122"/>
          <a:ea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anose="02010600030101010101" pitchFamily="2" charset="-122"/>
          <a:ea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anose="02010600030101010101" pitchFamily="2" charset="-122"/>
          <a:ea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anose="02010600030101010101" pitchFamily="2" charset="-122"/>
          <a:ea typeface="宋体" panose="02010600030101010101" pitchFamily="2" charset="-122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anose="02010600030101010101" pitchFamily="2" charset="-122"/>
          <a:ea typeface="宋体" panose="02010600030101010101" pitchFamily="2" charset="-122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anose="02010600030101010101" pitchFamily="2" charset="-122"/>
          <a:ea typeface="宋体" panose="02010600030101010101" pitchFamily="2" charset="-122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anose="02010600030101010101" pitchFamily="2" charset="-122"/>
          <a:ea typeface="宋体" panose="02010600030101010101" pitchFamily="2" charset="-122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anose="02010600030101010101" pitchFamily="2" charset="-122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bg1"/>
        </a:buClr>
        <a:buChar char="•"/>
        <a:defRPr sz="24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200">
          <a:solidFill>
            <a:schemeClr val="bg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000">
          <a:solidFill>
            <a:schemeClr val="bg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000">
          <a:solidFill>
            <a:schemeClr val="bg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5pPr>
      <a:lvl6pPr marL="22288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6pPr>
      <a:lvl7pPr marL="26860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7pPr>
      <a:lvl8pPr marL="31432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8pPr>
      <a:lvl9pPr marL="36004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981200" y="819150"/>
            <a:ext cx="5791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205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81200" y="1752600"/>
            <a:ext cx="57912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1048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8400"/>
            <a:ext cx="2667000" cy="30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2075" tIns="46037" rIns="92075" bIns="46037" numCol="1" anchor="b" anchorCtr="0" compatLnSpc="1"/>
          <a:lstStyle>
            <a:lvl1pPr algn="l">
              <a:defRPr sz="1000">
                <a:solidFill>
                  <a:srgbClr val="000099"/>
                </a:solidFill>
                <a:latin typeface="Century Gothic" panose="020B0502020202020204" pitchFamily="34" charset="0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/>
          </a:p>
        </p:txBody>
      </p:sp>
      <p:sp>
        <p:nvSpPr>
          <p:cNvPr id="1049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248400"/>
            <a:ext cx="3886200" cy="30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2075" tIns="46037" rIns="92075" bIns="46037" numCol="1" anchor="b" anchorCtr="0" compatLnSpc="1"/>
          <a:lstStyle>
            <a:lvl1pPr algn="l">
              <a:defRPr sz="1000">
                <a:solidFill>
                  <a:srgbClr val="000099"/>
                </a:solidFill>
                <a:latin typeface="Century Gothic" panose="020B0502020202020204" pitchFamily="34" charset="0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/>
          </a:p>
        </p:txBody>
      </p:sp>
      <p:sp>
        <p:nvSpPr>
          <p:cNvPr id="1050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43800" y="6248400"/>
            <a:ext cx="685800" cy="30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2075" tIns="46037" rIns="92075" bIns="46037" numCol="1" anchor="b" anchorCtr="0" compatLnSpc="1"/>
          <a:lstStyle>
            <a:lvl1pPr algn="r">
              <a:defRPr sz="1000">
                <a:solidFill>
                  <a:srgbClr val="000099"/>
                </a:solidFill>
                <a:latin typeface="Century Gothic" panose="020B0502020202020204" pitchFamily="34" charset="0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C621C42-DF85-4C6A-98BF-AEC71DCC2824}" type="slidenum">
              <a:rPr lang="en-US" altLang="zh-CN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3" r:id="rId17"/>
  </p:sldLayoutIdLst>
  <p:transition spd="slow">
    <p:randomBar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anose="02010600030101010101" pitchFamily="2" charset="-122"/>
          <a:ea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anose="02010600030101010101" pitchFamily="2" charset="-122"/>
          <a:ea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anose="02010600030101010101" pitchFamily="2" charset="-122"/>
          <a:ea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anose="02010600030101010101" pitchFamily="2" charset="-122"/>
          <a:ea typeface="宋体" panose="02010600030101010101" pitchFamily="2" charset="-122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anose="02010600030101010101" pitchFamily="2" charset="-122"/>
          <a:ea typeface="宋体" panose="02010600030101010101" pitchFamily="2" charset="-122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anose="02010600030101010101" pitchFamily="2" charset="-122"/>
          <a:ea typeface="宋体" panose="02010600030101010101" pitchFamily="2" charset="-122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anose="02010600030101010101" pitchFamily="2" charset="-122"/>
          <a:ea typeface="宋体" panose="02010600030101010101" pitchFamily="2" charset="-122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anose="02010600030101010101" pitchFamily="2" charset="-122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bg1"/>
        </a:buClr>
        <a:buChar char="•"/>
        <a:defRPr sz="24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200">
          <a:solidFill>
            <a:schemeClr val="bg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000">
          <a:solidFill>
            <a:schemeClr val="bg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000">
          <a:solidFill>
            <a:schemeClr val="bg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5pPr>
      <a:lvl6pPr marL="22288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6pPr>
      <a:lvl7pPr marL="26860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7pPr>
      <a:lvl8pPr marL="31432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8pPr>
      <a:lvl9pPr marL="36004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第</a:t>
            </a:r>
            <a:r>
              <a:rPr lang="en-US" altLang="zh-CN" dirty="0" smtClean="0"/>
              <a:t>4</a:t>
            </a:r>
            <a:r>
              <a:rPr lang="zh-CN" altLang="en-US" dirty="0" smtClean="0"/>
              <a:t>节、</a:t>
            </a:r>
            <a:r>
              <a:rPr lang="en-US" altLang="zh-CN" dirty="0" smtClean="0"/>
              <a:t>MYSQL</a:t>
            </a:r>
            <a:r>
              <a:rPr lang="zh-CN" altLang="en-US" dirty="0" smtClean="0"/>
              <a:t>简介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1</a:t>
            </a:r>
            <a:r>
              <a:rPr lang="zh-CN" altLang="en-US" dirty="0"/>
              <a:t>、 </a:t>
            </a:r>
            <a:r>
              <a:rPr lang="en-US" altLang="zh-CN" dirty="0"/>
              <a:t>MySQL</a:t>
            </a:r>
            <a:r>
              <a:rPr lang="zh-CN" altLang="en-US" dirty="0"/>
              <a:t>的基本概念和特点</a:t>
            </a:r>
            <a:endParaRPr lang="zh-CN" altLang="en-US" dirty="0"/>
          </a:p>
          <a:p>
            <a:r>
              <a:rPr lang="en-US" altLang="zh-CN" dirty="0"/>
              <a:t>MySQL</a:t>
            </a:r>
            <a:r>
              <a:rPr lang="zh-CN" altLang="en-US" dirty="0"/>
              <a:t>是最流行的开放源码</a:t>
            </a:r>
            <a:r>
              <a:rPr lang="en-US" altLang="zh-CN" dirty="0"/>
              <a:t>SQL</a:t>
            </a:r>
            <a:r>
              <a:rPr lang="zh-CN" altLang="en-US" dirty="0"/>
              <a:t>数据库管理系统，它是由</a:t>
            </a:r>
            <a:r>
              <a:rPr lang="en-US" altLang="zh-CN" dirty="0"/>
              <a:t>MySQL AB</a:t>
            </a:r>
            <a:r>
              <a:rPr lang="zh-CN" altLang="en-US" dirty="0"/>
              <a:t>公司开发、发布并支持的。</a:t>
            </a:r>
            <a:endParaRPr lang="zh-CN" altLang="en-US" dirty="0"/>
          </a:p>
          <a:p>
            <a:r>
              <a:rPr lang="zh-CN" altLang="en-US" dirty="0"/>
              <a:t></a:t>
            </a:r>
            <a:r>
              <a:rPr lang="en-US" altLang="zh-CN" dirty="0"/>
              <a:t>MySQL</a:t>
            </a:r>
            <a:r>
              <a:rPr lang="zh-CN" altLang="en-US" dirty="0"/>
              <a:t>的主要目标是快速、健壮和易用。</a:t>
            </a:r>
            <a:endParaRPr lang="zh-CN" altLang="en-US" dirty="0"/>
          </a:p>
          <a:p>
            <a:r>
              <a:rPr lang="zh-CN" altLang="en-US" dirty="0"/>
              <a:t></a:t>
            </a:r>
            <a:r>
              <a:rPr lang="en-US" altLang="zh-CN" dirty="0"/>
              <a:t>MySQL</a:t>
            </a:r>
            <a:r>
              <a:rPr lang="zh-CN" altLang="en-US" dirty="0"/>
              <a:t>的目的就是为网络提供安全、快捷的后台数据库服务。</a:t>
            </a:r>
            <a:endParaRPr lang="zh-CN" altLang="en-US" dirty="0"/>
          </a:p>
          <a:p>
            <a:r>
              <a:rPr lang="zh-CN" altLang="en-US" dirty="0"/>
              <a:t></a:t>
            </a:r>
            <a:r>
              <a:rPr lang="en-US" altLang="zh-CN" dirty="0"/>
              <a:t>MySQL</a:t>
            </a:r>
            <a:r>
              <a:rPr lang="zh-CN" altLang="en-US" dirty="0"/>
              <a:t>的正式发音是“</a:t>
            </a:r>
            <a:r>
              <a:rPr lang="en-US" altLang="zh-CN" dirty="0"/>
              <a:t>My </a:t>
            </a:r>
            <a:r>
              <a:rPr lang="en-US" altLang="zh-CN" dirty="0" err="1"/>
              <a:t>Ess</a:t>
            </a:r>
            <a:r>
              <a:rPr lang="en-US" altLang="zh-CN" dirty="0"/>
              <a:t> </a:t>
            </a:r>
            <a:r>
              <a:rPr lang="en-US" altLang="zh-CN" dirty="0" err="1"/>
              <a:t>Que</a:t>
            </a:r>
            <a:r>
              <a:rPr lang="en-US" altLang="zh-CN" dirty="0"/>
              <a:t> Ell”</a:t>
            </a:r>
            <a:r>
              <a:rPr lang="zh-CN" altLang="en-US" dirty="0"/>
              <a:t>，而不是“</a:t>
            </a:r>
            <a:r>
              <a:rPr lang="en-US" altLang="zh-CN" dirty="0"/>
              <a:t>My Sequel”</a:t>
            </a:r>
            <a:r>
              <a:rPr lang="zh-CN" altLang="en-US" dirty="0"/>
              <a:t>。</a:t>
            </a:r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1560" y="332656"/>
            <a:ext cx="8208912" cy="5810988"/>
          </a:xfrm>
        </p:spPr>
        <p:txBody>
          <a:bodyPr/>
          <a:lstStyle/>
          <a:p>
            <a:r>
              <a:rPr lang="en-US" altLang="zh-CN" sz="1600" dirty="0"/>
              <a:t>MySQL 1.0</a:t>
            </a:r>
            <a:r>
              <a:rPr lang="zh-CN" altLang="en-US" sz="1600" dirty="0"/>
              <a:t>（</a:t>
            </a:r>
            <a:r>
              <a:rPr lang="en-US" altLang="zh-CN" sz="1600" dirty="0"/>
              <a:t>1995</a:t>
            </a:r>
            <a:r>
              <a:rPr lang="zh-CN" altLang="en-US" sz="1600" dirty="0"/>
              <a:t>年</a:t>
            </a:r>
            <a:r>
              <a:rPr lang="en-US" altLang="zh-CN" sz="1600" dirty="0"/>
              <a:t>1</a:t>
            </a:r>
            <a:r>
              <a:rPr lang="zh-CN" altLang="en-US" sz="1600" dirty="0"/>
              <a:t>月）</a:t>
            </a:r>
            <a:endParaRPr lang="zh-CN" altLang="en-US" sz="1600" dirty="0"/>
          </a:p>
          <a:p>
            <a:endParaRPr lang="zh-CN" altLang="en-US" sz="1600" dirty="0"/>
          </a:p>
          <a:p>
            <a:r>
              <a:rPr lang="en-US" altLang="zh-CN" sz="1600" dirty="0"/>
              <a:t>MySQL</a:t>
            </a:r>
            <a:r>
              <a:rPr lang="zh-CN" altLang="en-US" sz="1600" dirty="0"/>
              <a:t>系统是由瑞典两位程序员</a:t>
            </a:r>
            <a:r>
              <a:rPr lang="en-US" altLang="zh-CN" sz="1600" dirty="0"/>
              <a:t>Michael </a:t>
            </a:r>
            <a:r>
              <a:rPr lang="en-US" altLang="zh-CN" sz="1600" dirty="0" err="1"/>
              <a:t>Widenius</a:t>
            </a:r>
            <a:r>
              <a:rPr lang="zh-CN" altLang="en-US" sz="1600" dirty="0"/>
              <a:t>和</a:t>
            </a:r>
            <a:r>
              <a:rPr lang="en-US" altLang="zh-CN" sz="1600" dirty="0"/>
              <a:t>David </a:t>
            </a:r>
            <a:r>
              <a:rPr lang="en-US" altLang="zh-CN" sz="1600" dirty="0" err="1"/>
              <a:t>Axmark</a:t>
            </a:r>
            <a:r>
              <a:rPr lang="zh-CN" altLang="en-US" sz="1600" dirty="0"/>
              <a:t>共同创建的，最早的版本于</a:t>
            </a:r>
            <a:r>
              <a:rPr lang="en-US" altLang="zh-CN" sz="1600" dirty="0"/>
              <a:t>1995</a:t>
            </a:r>
            <a:r>
              <a:rPr lang="zh-CN" altLang="en-US" sz="1600" dirty="0"/>
              <a:t>年</a:t>
            </a:r>
            <a:r>
              <a:rPr lang="en-US" altLang="zh-CN" sz="1600" dirty="0"/>
              <a:t>1</a:t>
            </a:r>
            <a:r>
              <a:rPr lang="zh-CN" altLang="en-US" sz="1600" dirty="0"/>
              <a:t>月发布。在这个版本中，</a:t>
            </a:r>
            <a:r>
              <a:rPr lang="en-US" altLang="zh-CN" sz="1600" dirty="0"/>
              <a:t>MySQL</a:t>
            </a:r>
            <a:r>
              <a:rPr lang="zh-CN" altLang="en-US" sz="1600" dirty="0"/>
              <a:t>实现了基本的</a:t>
            </a:r>
            <a:r>
              <a:rPr lang="en-US" altLang="zh-CN" sz="1600" dirty="0"/>
              <a:t>SQL</a:t>
            </a:r>
            <a:r>
              <a:rPr lang="zh-CN" altLang="en-US" sz="1600" dirty="0"/>
              <a:t>语言支持，但它并没有支持事务处理、外键、存储过程和触发器等高级功能。</a:t>
            </a:r>
            <a:endParaRPr lang="zh-CN" altLang="en-US" sz="1600" dirty="0"/>
          </a:p>
          <a:p>
            <a:endParaRPr lang="zh-CN" altLang="en-US" sz="1600" dirty="0"/>
          </a:p>
          <a:p>
            <a:r>
              <a:rPr lang="en-US" altLang="zh-CN" sz="1600" dirty="0"/>
              <a:t>MySQL 3.0</a:t>
            </a:r>
            <a:r>
              <a:rPr lang="zh-CN" altLang="en-US" sz="1600" dirty="0"/>
              <a:t>（</a:t>
            </a:r>
            <a:r>
              <a:rPr lang="en-US" altLang="zh-CN" sz="1600" dirty="0"/>
              <a:t>1998</a:t>
            </a:r>
            <a:r>
              <a:rPr lang="zh-CN" altLang="en-US" sz="1600" dirty="0"/>
              <a:t>年）</a:t>
            </a:r>
            <a:endParaRPr lang="zh-CN" altLang="en-US" sz="1600" dirty="0"/>
          </a:p>
          <a:p>
            <a:endParaRPr lang="zh-CN" altLang="en-US" sz="1600" dirty="0"/>
          </a:p>
          <a:p>
            <a:r>
              <a:rPr lang="en-US" altLang="zh-CN" sz="1600" dirty="0"/>
              <a:t>MySQL 3.0</a:t>
            </a:r>
            <a:r>
              <a:rPr lang="zh-CN" altLang="en-US" sz="1600" dirty="0"/>
              <a:t>是</a:t>
            </a:r>
            <a:r>
              <a:rPr lang="en-US" altLang="zh-CN" sz="1600" dirty="0"/>
              <a:t>MySQL</a:t>
            </a:r>
            <a:r>
              <a:rPr lang="zh-CN" altLang="en-US" sz="1600" dirty="0"/>
              <a:t>数据库的第一个大版本，也是</a:t>
            </a:r>
            <a:r>
              <a:rPr lang="en-US" altLang="zh-CN" sz="1600" dirty="0"/>
              <a:t>1998</a:t>
            </a:r>
            <a:r>
              <a:rPr lang="zh-CN" altLang="en-US" sz="1600" dirty="0"/>
              <a:t>年发布的。这个版本引入了</a:t>
            </a:r>
            <a:r>
              <a:rPr lang="en-US" altLang="zh-CN" sz="1600" dirty="0" err="1"/>
              <a:t>InnoDB</a:t>
            </a:r>
            <a:r>
              <a:rPr lang="zh-CN" altLang="en-US" sz="1600" dirty="0"/>
              <a:t>存储引擎，这是一个支持事务处理、外键、行级锁和崩溃恢复等高级功能的存储引擎。这也是</a:t>
            </a:r>
            <a:r>
              <a:rPr lang="en-US" altLang="zh-CN" sz="1600" dirty="0"/>
              <a:t>MySQL</a:t>
            </a:r>
            <a:r>
              <a:rPr lang="zh-CN" altLang="en-US" sz="1600" dirty="0"/>
              <a:t>数据库在业务应用场景中使用的最广泛的存储引擎。</a:t>
            </a:r>
            <a:endParaRPr lang="zh-CN" altLang="en-US" sz="1600" dirty="0"/>
          </a:p>
          <a:p>
            <a:endParaRPr lang="zh-CN" altLang="en-US" sz="1600" dirty="0"/>
          </a:p>
          <a:p>
            <a:r>
              <a:rPr lang="en-US" altLang="zh-CN" sz="1600" dirty="0"/>
              <a:t>MySQL 4.0</a:t>
            </a:r>
            <a:r>
              <a:rPr lang="zh-CN" altLang="en-US" sz="1600" dirty="0"/>
              <a:t>（</a:t>
            </a:r>
            <a:r>
              <a:rPr lang="en-US" altLang="zh-CN" sz="1600" dirty="0"/>
              <a:t>2002</a:t>
            </a:r>
            <a:r>
              <a:rPr lang="zh-CN" altLang="en-US" sz="1600" dirty="0"/>
              <a:t>年）</a:t>
            </a:r>
            <a:endParaRPr lang="zh-CN" altLang="en-US" sz="1600" dirty="0"/>
          </a:p>
          <a:p>
            <a:endParaRPr lang="zh-CN" altLang="en-US" sz="1600" dirty="0"/>
          </a:p>
          <a:p>
            <a:r>
              <a:rPr lang="en-US" altLang="zh-CN" sz="1600" dirty="0"/>
              <a:t>MySQL 4.0</a:t>
            </a:r>
            <a:r>
              <a:rPr lang="zh-CN" altLang="en-US" sz="1600" dirty="0"/>
              <a:t>于</a:t>
            </a:r>
            <a:r>
              <a:rPr lang="en-US" altLang="zh-CN" sz="1600" dirty="0"/>
              <a:t>2002</a:t>
            </a:r>
            <a:r>
              <a:rPr lang="zh-CN" altLang="en-US" sz="1600" dirty="0"/>
              <a:t>年发布，这个版本增加了许多新的特性，包括</a:t>
            </a:r>
            <a:r>
              <a:rPr lang="en-US" altLang="zh-CN" sz="1600" dirty="0"/>
              <a:t>MySQL</a:t>
            </a:r>
            <a:r>
              <a:rPr lang="zh-CN" altLang="en-US" sz="1600" dirty="0"/>
              <a:t>集群、</a:t>
            </a:r>
            <a:r>
              <a:rPr lang="en-US" altLang="zh-CN" sz="1600" dirty="0"/>
              <a:t>MERGE</a:t>
            </a:r>
            <a:r>
              <a:rPr lang="zh-CN" altLang="en-US" sz="1600" dirty="0"/>
              <a:t>存储引擎、视图和存储过程等。这些功能使得</a:t>
            </a:r>
            <a:r>
              <a:rPr lang="en-US" altLang="zh-CN" sz="1600" dirty="0"/>
              <a:t>MySQL</a:t>
            </a:r>
            <a:r>
              <a:rPr lang="zh-CN" altLang="en-US" sz="1600" dirty="0"/>
              <a:t>数据库变得更加强大和灵活。</a:t>
            </a:r>
            <a:endParaRPr lang="zh-CN" altLang="en-US" sz="1600" dirty="0"/>
          </a:p>
          <a:p>
            <a:endParaRPr lang="zh-CN" altLang="en-US" sz="1600" dirty="0"/>
          </a:p>
        </p:txBody>
      </p:sp>
    </p:spTree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1520" y="332656"/>
            <a:ext cx="8568952" cy="5810988"/>
          </a:xfrm>
        </p:spPr>
        <p:txBody>
          <a:bodyPr/>
          <a:lstStyle/>
          <a:p>
            <a:r>
              <a:rPr lang="en-US" altLang="zh-CN" sz="1200" dirty="0"/>
              <a:t>MySQL 5.0</a:t>
            </a:r>
            <a:r>
              <a:rPr lang="zh-CN" altLang="en-US" sz="1200" dirty="0"/>
              <a:t>（</a:t>
            </a:r>
            <a:r>
              <a:rPr lang="en-US" altLang="zh-CN" sz="1200" dirty="0"/>
              <a:t>2005</a:t>
            </a:r>
            <a:r>
              <a:rPr lang="zh-CN" altLang="en-US" sz="1200" dirty="0"/>
              <a:t>年）</a:t>
            </a:r>
            <a:endParaRPr lang="zh-CN" altLang="en-US" sz="1200" dirty="0"/>
          </a:p>
          <a:p>
            <a:endParaRPr lang="zh-CN" altLang="en-US" sz="1200" dirty="0"/>
          </a:p>
          <a:p>
            <a:r>
              <a:rPr lang="en-US" altLang="zh-CN" sz="1200" dirty="0"/>
              <a:t>MySQL 5.0</a:t>
            </a:r>
            <a:r>
              <a:rPr lang="zh-CN" altLang="en-US" sz="1200" dirty="0"/>
              <a:t>是一个重要的版本，也是</a:t>
            </a:r>
            <a:r>
              <a:rPr lang="en-US" altLang="zh-CN" sz="1200" dirty="0"/>
              <a:t>2005</a:t>
            </a:r>
            <a:r>
              <a:rPr lang="zh-CN" altLang="en-US" sz="1200" dirty="0"/>
              <a:t>年发布的。这个版本引入了更多的高级功能，例如：完整的事务支持、触发器和存储过程，并实现了更好的安全性和性能。</a:t>
            </a:r>
            <a:endParaRPr lang="zh-CN" altLang="en-US" sz="1200" dirty="0"/>
          </a:p>
          <a:p>
            <a:endParaRPr lang="zh-CN" altLang="en-US" sz="1200" dirty="0"/>
          </a:p>
          <a:p>
            <a:r>
              <a:rPr lang="en-US" altLang="zh-CN" sz="1200" dirty="0"/>
              <a:t>MySQL 5.1</a:t>
            </a:r>
            <a:r>
              <a:rPr lang="zh-CN" altLang="en-US" sz="1200" dirty="0"/>
              <a:t>（</a:t>
            </a:r>
            <a:r>
              <a:rPr lang="en-US" altLang="zh-CN" sz="1200" dirty="0"/>
              <a:t>2008</a:t>
            </a:r>
            <a:r>
              <a:rPr lang="zh-CN" altLang="en-US" sz="1200" dirty="0"/>
              <a:t>年）</a:t>
            </a:r>
            <a:endParaRPr lang="zh-CN" altLang="en-US" sz="1200" dirty="0"/>
          </a:p>
          <a:p>
            <a:endParaRPr lang="zh-CN" altLang="en-US" sz="1200" dirty="0"/>
          </a:p>
          <a:p>
            <a:r>
              <a:rPr lang="en-US" altLang="zh-CN" sz="1200" dirty="0"/>
              <a:t>MySQL 5.1</a:t>
            </a:r>
            <a:r>
              <a:rPr lang="zh-CN" altLang="en-US" sz="1200" dirty="0"/>
              <a:t>是</a:t>
            </a:r>
            <a:r>
              <a:rPr lang="en-US" altLang="zh-CN" sz="1200" dirty="0"/>
              <a:t>2008</a:t>
            </a:r>
            <a:r>
              <a:rPr lang="zh-CN" altLang="en-US" sz="1200" dirty="0"/>
              <a:t>年发布的，这个版本增强了安全功能和性能，并提供了更好的备份和恢复功能。</a:t>
            </a:r>
            <a:r>
              <a:rPr lang="en-US" altLang="zh-CN" sz="1200" dirty="0"/>
              <a:t>MySQL 5.1</a:t>
            </a:r>
            <a:r>
              <a:rPr lang="zh-CN" altLang="en-US" sz="1200" dirty="0"/>
              <a:t>还引入了一些新的存储引擎，例如：</a:t>
            </a:r>
            <a:r>
              <a:rPr lang="en-US" altLang="zh-CN" sz="1200" dirty="0"/>
              <a:t>Federated</a:t>
            </a:r>
            <a:r>
              <a:rPr lang="zh-CN" altLang="en-US" sz="1200" dirty="0"/>
              <a:t>存储引擎和</a:t>
            </a:r>
            <a:r>
              <a:rPr lang="en-US" altLang="zh-CN" sz="1200" dirty="0"/>
              <a:t>PBXT</a:t>
            </a:r>
            <a:r>
              <a:rPr lang="zh-CN" altLang="en-US" sz="1200" dirty="0"/>
              <a:t>存储引擎。</a:t>
            </a:r>
            <a:endParaRPr lang="zh-CN" altLang="en-US" sz="1200" dirty="0"/>
          </a:p>
          <a:p>
            <a:endParaRPr lang="zh-CN" altLang="en-US" sz="1200" dirty="0"/>
          </a:p>
          <a:p>
            <a:r>
              <a:rPr lang="en-US" altLang="zh-CN" sz="1200" dirty="0"/>
              <a:t>MySQL 5.5</a:t>
            </a:r>
            <a:r>
              <a:rPr lang="zh-CN" altLang="en-US" sz="1200" dirty="0"/>
              <a:t>（</a:t>
            </a:r>
            <a:r>
              <a:rPr lang="en-US" altLang="zh-CN" sz="1200" dirty="0"/>
              <a:t>2010</a:t>
            </a:r>
            <a:r>
              <a:rPr lang="zh-CN" altLang="en-US" sz="1200" dirty="0"/>
              <a:t>年）</a:t>
            </a:r>
            <a:endParaRPr lang="zh-CN" altLang="en-US" sz="1200" dirty="0"/>
          </a:p>
          <a:p>
            <a:endParaRPr lang="zh-CN" altLang="en-US" sz="1200" dirty="0"/>
          </a:p>
          <a:p>
            <a:r>
              <a:rPr lang="en-US" altLang="zh-CN" sz="1200" dirty="0"/>
              <a:t>MySQL 5.5</a:t>
            </a:r>
            <a:r>
              <a:rPr lang="zh-CN" altLang="en-US" sz="1200" dirty="0"/>
              <a:t>是在</a:t>
            </a:r>
            <a:r>
              <a:rPr lang="en-US" altLang="zh-CN" sz="1200" dirty="0"/>
              <a:t>2010</a:t>
            </a:r>
            <a:r>
              <a:rPr lang="zh-CN" altLang="en-US" sz="1200" dirty="0"/>
              <a:t>年发布的，这个版本引入了</a:t>
            </a:r>
            <a:r>
              <a:rPr lang="en-US" altLang="zh-CN" sz="1200" dirty="0" err="1"/>
              <a:t>InnoDB</a:t>
            </a:r>
            <a:r>
              <a:rPr lang="zh-CN" altLang="en-US" sz="1200" dirty="0"/>
              <a:t>存储引擎的新特性，例如：缓冲池和操作优化。此外，</a:t>
            </a:r>
            <a:r>
              <a:rPr lang="en-US" altLang="zh-CN" sz="1200" dirty="0"/>
              <a:t>MySQL 5.5</a:t>
            </a:r>
            <a:r>
              <a:rPr lang="zh-CN" altLang="en-US" sz="1200" dirty="0"/>
              <a:t>还提供了更好的可扩展性和性能，并支持多种操作系统平台。</a:t>
            </a:r>
            <a:endParaRPr lang="zh-CN" altLang="en-US" sz="1200" dirty="0"/>
          </a:p>
          <a:p>
            <a:endParaRPr lang="zh-CN" altLang="en-US" sz="1200" dirty="0"/>
          </a:p>
          <a:p>
            <a:r>
              <a:rPr lang="en-US" altLang="zh-CN" sz="1200" dirty="0"/>
              <a:t>MySQL 5.6</a:t>
            </a:r>
            <a:r>
              <a:rPr lang="zh-CN" altLang="en-US" sz="1200" dirty="0"/>
              <a:t>（</a:t>
            </a:r>
            <a:r>
              <a:rPr lang="en-US" altLang="zh-CN" sz="1200" dirty="0"/>
              <a:t>2013</a:t>
            </a:r>
            <a:r>
              <a:rPr lang="zh-CN" altLang="en-US" sz="1200" dirty="0"/>
              <a:t>年）</a:t>
            </a:r>
            <a:endParaRPr lang="zh-CN" altLang="en-US" sz="1200" dirty="0"/>
          </a:p>
          <a:p>
            <a:endParaRPr lang="zh-CN" altLang="en-US" sz="1200" dirty="0"/>
          </a:p>
          <a:p>
            <a:r>
              <a:rPr lang="en-US" altLang="zh-CN" sz="1200" dirty="0"/>
              <a:t>MySQL 5.6</a:t>
            </a:r>
            <a:r>
              <a:rPr lang="zh-CN" altLang="en-US" sz="1200" dirty="0"/>
              <a:t>是在</a:t>
            </a:r>
            <a:r>
              <a:rPr lang="en-US" altLang="zh-CN" sz="1200" dirty="0"/>
              <a:t>2013</a:t>
            </a:r>
            <a:r>
              <a:rPr lang="zh-CN" altLang="en-US" sz="1200" dirty="0"/>
              <a:t>年发布的，这个版本增强了</a:t>
            </a:r>
            <a:r>
              <a:rPr lang="en-US" altLang="zh-CN" sz="1200" dirty="0" err="1"/>
              <a:t>InnoDB</a:t>
            </a:r>
            <a:r>
              <a:rPr lang="zh-CN" altLang="en-US" sz="1200" dirty="0"/>
              <a:t>存储引擎的性能和可靠性，并提供了更高级别的安全和可用性功能。此外，</a:t>
            </a:r>
            <a:r>
              <a:rPr lang="en-US" altLang="zh-CN" sz="1200" dirty="0"/>
              <a:t>MySQL 5.6</a:t>
            </a:r>
            <a:r>
              <a:rPr lang="zh-CN" altLang="en-US" sz="1200" dirty="0"/>
              <a:t>还引入了</a:t>
            </a:r>
            <a:r>
              <a:rPr lang="en-US" altLang="zh-CN" sz="1200" dirty="0" err="1"/>
              <a:t>NoSQL</a:t>
            </a:r>
            <a:r>
              <a:rPr lang="zh-CN" altLang="en-US" sz="1200" dirty="0"/>
              <a:t>和云计算的相关特性。</a:t>
            </a:r>
            <a:endParaRPr lang="zh-CN" altLang="en-US" sz="1200" dirty="0"/>
          </a:p>
          <a:p>
            <a:endParaRPr lang="zh-CN" altLang="en-US" sz="1200" dirty="0"/>
          </a:p>
        </p:txBody>
      </p:sp>
    </p:spTree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8662" y="548680"/>
            <a:ext cx="7286676" cy="5594964"/>
          </a:xfrm>
        </p:spPr>
        <p:txBody>
          <a:bodyPr/>
          <a:lstStyle/>
          <a:p>
            <a:r>
              <a:rPr lang="en-US" altLang="zh-CN" sz="1600" dirty="0"/>
              <a:t>MySQL 5.7</a:t>
            </a:r>
            <a:r>
              <a:rPr lang="zh-CN" altLang="en-US" sz="1600" dirty="0"/>
              <a:t>（</a:t>
            </a:r>
            <a:r>
              <a:rPr lang="en-US" altLang="zh-CN" sz="1600" dirty="0"/>
              <a:t>2015</a:t>
            </a:r>
            <a:r>
              <a:rPr lang="zh-CN" altLang="en-US" sz="1600" dirty="0"/>
              <a:t>年）</a:t>
            </a:r>
            <a:endParaRPr lang="zh-CN" altLang="en-US" sz="1600" dirty="0"/>
          </a:p>
          <a:p>
            <a:endParaRPr lang="zh-CN" altLang="en-US" sz="1600" dirty="0"/>
          </a:p>
          <a:p>
            <a:r>
              <a:rPr lang="en-US" altLang="zh-CN" sz="1600" dirty="0"/>
              <a:t>MySQL 5.7</a:t>
            </a:r>
            <a:r>
              <a:rPr lang="zh-CN" altLang="en-US" sz="1600" dirty="0"/>
              <a:t>是在</a:t>
            </a:r>
            <a:r>
              <a:rPr lang="en-US" altLang="zh-CN" sz="1600" dirty="0"/>
              <a:t>2015</a:t>
            </a:r>
            <a:r>
              <a:rPr lang="zh-CN" altLang="en-US" sz="1600" dirty="0"/>
              <a:t>年发布的，这个版本提供了更好的性能和可伸缩性，特别是在多线程并发访问方面。</a:t>
            </a:r>
            <a:r>
              <a:rPr lang="en-US" altLang="zh-CN" sz="1600" dirty="0"/>
              <a:t>MySQL 5.7</a:t>
            </a:r>
            <a:r>
              <a:rPr lang="zh-CN" altLang="en-US" sz="1600" dirty="0"/>
              <a:t>还引入了更多的</a:t>
            </a:r>
            <a:r>
              <a:rPr lang="en-US" altLang="zh-CN" sz="1600" dirty="0"/>
              <a:t>JSON</a:t>
            </a:r>
            <a:r>
              <a:rPr lang="zh-CN" altLang="en-US" sz="1600" dirty="0"/>
              <a:t>支持和</a:t>
            </a:r>
            <a:r>
              <a:rPr lang="en-US" altLang="zh-CN" sz="1600" dirty="0"/>
              <a:t>MySQL Router</a:t>
            </a:r>
            <a:r>
              <a:rPr lang="zh-CN" altLang="en-US" sz="1600" dirty="0"/>
              <a:t>等新特性，使得它更加适合于大规模的</a:t>
            </a:r>
            <a:r>
              <a:rPr lang="en-US" altLang="zh-CN" sz="1600" dirty="0"/>
              <a:t>Web</a:t>
            </a:r>
            <a:r>
              <a:rPr lang="zh-CN" altLang="en-US" sz="1600" dirty="0"/>
              <a:t>应用程序开发。</a:t>
            </a:r>
            <a:endParaRPr lang="zh-CN" altLang="en-US" sz="1600" dirty="0"/>
          </a:p>
          <a:p>
            <a:endParaRPr lang="zh-CN" altLang="en-US" sz="1600" dirty="0"/>
          </a:p>
          <a:p>
            <a:r>
              <a:rPr lang="en-US" altLang="zh-CN" sz="1600" dirty="0"/>
              <a:t>MySQL 8.0</a:t>
            </a:r>
            <a:r>
              <a:rPr lang="zh-CN" altLang="en-US" sz="1600" dirty="0"/>
              <a:t>（</a:t>
            </a:r>
            <a:r>
              <a:rPr lang="en-US" altLang="zh-CN" sz="1600" dirty="0"/>
              <a:t>2018</a:t>
            </a:r>
            <a:r>
              <a:rPr lang="zh-CN" altLang="en-US" sz="1600" dirty="0"/>
              <a:t>年）</a:t>
            </a:r>
            <a:endParaRPr lang="zh-CN" altLang="en-US" sz="1600" dirty="0"/>
          </a:p>
          <a:p>
            <a:endParaRPr lang="zh-CN" altLang="en-US" sz="1600" dirty="0"/>
          </a:p>
          <a:p>
            <a:r>
              <a:rPr lang="en-US" altLang="zh-CN" sz="1600" dirty="0"/>
              <a:t>MySQL 8.0</a:t>
            </a:r>
            <a:r>
              <a:rPr lang="zh-CN" altLang="en-US" sz="1600" dirty="0"/>
              <a:t>是最新版本的</a:t>
            </a:r>
            <a:r>
              <a:rPr lang="en-US" altLang="zh-CN" sz="1600" dirty="0"/>
              <a:t>MySQL</a:t>
            </a:r>
            <a:r>
              <a:rPr lang="zh-CN" altLang="en-US" sz="1600" dirty="0"/>
              <a:t>数据库，于</a:t>
            </a:r>
            <a:r>
              <a:rPr lang="en-US" altLang="zh-CN" sz="1600" dirty="0"/>
              <a:t>2018</a:t>
            </a:r>
            <a:r>
              <a:rPr lang="zh-CN" altLang="en-US" sz="1600" dirty="0"/>
              <a:t>年发布。此版本引入了更加高级的安全性和性能特性，例如：优化器，预取和查询结果集的缓存。此外，</a:t>
            </a:r>
            <a:r>
              <a:rPr lang="en-US" altLang="zh-CN" sz="1600" dirty="0"/>
              <a:t>MySQL 8.0</a:t>
            </a:r>
            <a:r>
              <a:rPr lang="zh-CN" altLang="en-US" sz="1600" dirty="0"/>
              <a:t>还支持新的数据类型和</a:t>
            </a:r>
            <a:r>
              <a:rPr lang="en-US" altLang="zh-CN" sz="1600" dirty="0"/>
              <a:t>JSON</a:t>
            </a:r>
            <a:r>
              <a:rPr lang="zh-CN" altLang="en-US" sz="1600" dirty="0"/>
              <a:t>功能，使得其更加适合于互联网应用程序开发。</a:t>
            </a:r>
            <a:endParaRPr lang="zh-CN" altLang="en-US" sz="1600" dirty="0"/>
          </a:p>
          <a:p>
            <a:endParaRPr lang="zh-CN" altLang="en-US" dirty="0"/>
          </a:p>
        </p:txBody>
      </p:sp>
    </p:spTree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906" name="标题 1"/>
          <p:cNvSpPr>
            <a:spLocks noGrp="1"/>
          </p:cNvSpPr>
          <p:nvPr>
            <p:ph type="title"/>
          </p:nvPr>
        </p:nvSpPr>
        <p:spPr>
          <a:xfrm>
            <a:off x="755652" y="404813"/>
            <a:ext cx="6870700" cy="533400"/>
          </a:xfrm>
        </p:spPr>
        <p:txBody>
          <a:bodyPr/>
          <a:lstStyle/>
          <a:p>
            <a:r>
              <a:rPr lang="zh-CN" altLang="en-US" smtClean="0"/>
              <a:t>特点：</a:t>
            </a:r>
            <a:endParaRPr lang="zh-CN" altLang="en-US" smtClean="0"/>
          </a:p>
        </p:txBody>
      </p:sp>
      <p:sp>
        <p:nvSpPr>
          <p:cNvPr id="379907" name="内容占位符 2"/>
          <p:cNvSpPr>
            <a:spLocks noGrp="1"/>
          </p:cNvSpPr>
          <p:nvPr>
            <p:ph idx="1"/>
          </p:nvPr>
        </p:nvSpPr>
        <p:spPr>
          <a:xfrm>
            <a:off x="250836" y="1125544"/>
            <a:ext cx="8569325" cy="5018087"/>
          </a:xfrm>
        </p:spPr>
        <p:txBody>
          <a:bodyPr/>
          <a:lstStyle/>
          <a:p>
            <a:r>
              <a:rPr lang="en-US" altLang="zh-CN" sz="2000" smtClean="0"/>
              <a:t>1</a:t>
            </a:r>
            <a:r>
              <a:rPr lang="zh-CN" altLang="en-US" sz="2000" smtClean="0"/>
              <a:t>）是一种开放源码软件。</a:t>
            </a:r>
            <a:endParaRPr lang="zh-CN" altLang="en-US" sz="2000" smtClean="0"/>
          </a:p>
          <a:p>
            <a:r>
              <a:rPr lang="en-US" altLang="zh-CN" sz="2000" smtClean="0"/>
              <a:t>2</a:t>
            </a:r>
            <a:r>
              <a:rPr lang="zh-CN" altLang="en-US" sz="2000" smtClean="0"/>
              <a:t>）具有快速、可靠和易于使用的特点。</a:t>
            </a:r>
            <a:endParaRPr lang="zh-CN" altLang="en-US" sz="2000" smtClean="0"/>
          </a:p>
          <a:p>
            <a:r>
              <a:rPr lang="zh-CN" altLang="en-US" sz="2000" smtClean="0"/>
              <a:t> </a:t>
            </a:r>
            <a:r>
              <a:rPr lang="en-US" altLang="zh-CN" sz="2000" smtClean="0"/>
              <a:t>MySQL</a:t>
            </a:r>
            <a:r>
              <a:rPr lang="zh-CN" altLang="en-US" sz="2000" smtClean="0"/>
              <a:t>服务器已能提供丰富和有用的功能。它具有良好的连通性、速度和安全性，是十分适合于在</a:t>
            </a:r>
            <a:r>
              <a:rPr lang="en-US" altLang="zh-CN" sz="2000" smtClean="0"/>
              <a:t>Internet</a:t>
            </a:r>
            <a:r>
              <a:rPr lang="zh-CN" altLang="en-US" sz="2000" smtClean="0"/>
              <a:t>上使用的数据库。</a:t>
            </a:r>
            <a:endParaRPr lang="zh-CN" altLang="en-US" sz="2000" smtClean="0"/>
          </a:p>
          <a:p>
            <a:r>
              <a:rPr lang="en-US" altLang="zh-CN" sz="2000" smtClean="0"/>
              <a:t>3</a:t>
            </a:r>
            <a:r>
              <a:rPr lang="zh-CN" altLang="en-US" sz="2000" smtClean="0"/>
              <a:t>）使用核心线程的完全多线程，能很容易地利用多</a:t>
            </a:r>
            <a:r>
              <a:rPr lang="en-US" altLang="zh-CN" sz="2000" smtClean="0"/>
              <a:t>CPU</a:t>
            </a:r>
            <a:r>
              <a:rPr lang="zh-CN" altLang="en-US" sz="2000" smtClean="0"/>
              <a:t>协同工作。</a:t>
            </a:r>
            <a:endParaRPr lang="zh-CN" altLang="en-US" sz="2000" smtClean="0"/>
          </a:p>
          <a:p>
            <a:r>
              <a:rPr lang="en-US" altLang="zh-CN" sz="2000" smtClean="0"/>
              <a:t>4</a:t>
            </a:r>
            <a:r>
              <a:rPr lang="zh-CN" altLang="en-US" sz="2000" smtClean="0"/>
              <a:t>）有多种编程接口</a:t>
            </a:r>
            <a:r>
              <a:rPr lang="en-US" altLang="zh-CN" sz="2000" smtClean="0"/>
              <a:t>(API)</a:t>
            </a:r>
            <a:r>
              <a:rPr lang="zh-CN" altLang="en-US" sz="2000" smtClean="0"/>
              <a:t>，包括：</a:t>
            </a:r>
            <a:r>
              <a:rPr lang="en-US" altLang="zh-CN" sz="2000" smtClean="0"/>
              <a:t>C</a:t>
            </a:r>
            <a:r>
              <a:rPr lang="zh-CN" altLang="en-US" sz="2000" smtClean="0"/>
              <a:t>、</a:t>
            </a:r>
            <a:r>
              <a:rPr lang="en-US" altLang="zh-CN" sz="2000" smtClean="0"/>
              <a:t>C++</a:t>
            </a:r>
            <a:r>
              <a:rPr lang="zh-CN" altLang="en-US" sz="2000" smtClean="0"/>
              <a:t>、</a:t>
            </a:r>
            <a:r>
              <a:rPr lang="en-US" altLang="zh-CN" sz="2000" smtClean="0"/>
              <a:t>Java</a:t>
            </a:r>
            <a:r>
              <a:rPr lang="zh-CN" altLang="en-US" sz="2000" smtClean="0"/>
              <a:t>、</a:t>
            </a:r>
            <a:r>
              <a:rPr lang="en-US" altLang="zh-CN" sz="2000" smtClean="0"/>
              <a:t>Perl</a:t>
            </a:r>
            <a:r>
              <a:rPr lang="zh-CN" altLang="en-US" sz="2000" smtClean="0"/>
              <a:t>、</a:t>
            </a:r>
            <a:r>
              <a:rPr lang="en-US" altLang="zh-CN" sz="2000" smtClean="0"/>
              <a:t>PHP</a:t>
            </a:r>
            <a:r>
              <a:rPr lang="zh-CN" altLang="en-US" sz="2000" smtClean="0"/>
              <a:t>、</a:t>
            </a:r>
            <a:r>
              <a:rPr lang="en-US" altLang="zh-CN" sz="2000" smtClean="0"/>
              <a:t>Python</a:t>
            </a:r>
            <a:r>
              <a:rPr lang="zh-CN" altLang="en-US" sz="2000" smtClean="0"/>
              <a:t>等</a:t>
            </a:r>
            <a:endParaRPr lang="zh-CN" altLang="en-US" sz="2000" smtClean="0"/>
          </a:p>
          <a:p>
            <a:r>
              <a:rPr lang="en-US" altLang="zh-CN" sz="2000" smtClean="0"/>
              <a:t>5</a:t>
            </a:r>
            <a:r>
              <a:rPr lang="zh-CN" altLang="en-US" sz="2000" smtClean="0"/>
              <a:t>）支持不同的平台，</a:t>
            </a:r>
            <a:r>
              <a:rPr lang="en-US" altLang="zh-CN" sz="2000" smtClean="0"/>
              <a:t>MySQL</a:t>
            </a:r>
            <a:r>
              <a:rPr lang="zh-CN" altLang="en-US" sz="2000" smtClean="0"/>
              <a:t>几乎提供了现存的所有的操作系统的对应版本</a:t>
            </a:r>
            <a:endParaRPr lang="zh-CN" altLang="en-US" sz="2000" smtClean="0"/>
          </a:p>
        </p:txBody>
      </p:sp>
    </p:spTree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930" name="内容占位符 2"/>
          <p:cNvSpPr>
            <a:spLocks noGrp="1"/>
          </p:cNvSpPr>
          <p:nvPr>
            <p:ph idx="1"/>
          </p:nvPr>
        </p:nvSpPr>
        <p:spPr>
          <a:xfrm>
            <a:off x="250827" y="620713"/>
            <a:ext cx="8497888" cy="5522912"/>
          </a:xfrm>
        </p:spPr>
        <p:txBody>
          <a:bodyPr/>
          <a:lstStyle/>
          <a:p>
            <a:r>
              <a:rPr lang="en-US" altLang="zh-CN" smtClean="0"/>
              <a:t>2</a:t>
            </a:r>
            <a:r>
              <a:rPr lang="zh-CN" altLang="en-US" smtClean="0"/>
              <a:t>、</a:t>
            </a:r>
            <a:r>
              <a:rPr lang="en-US" altLang="zh-CN" smtClean="0"/>
              <a:t>MySQL</a:t>
            </a:r>
            <a:r>
              <a:rPr lang="zh-CN" altLang="en-US" smtClean="0"/>
              <a:t>版本号的含义：</a:t>
            </a:r>
            <a:endParaRPr lang="en-US" altLang="zh-CN" smtClean="0"/>
          </a:p>
          <a:p>
            <a:r>
              <a:rPr lang="en-US" altLang="zh-CN" sz="1800" smtClean="0"/>
              <a:t>MySQL</a:t>
            </a:r>
            <a:r>
              <a:rPr lang="zh-CN" altLang="en-US" sz="1800" smtClean="0"/>
              <a:t>的命名机制是使用由</a:t>
            </a:r>
            <a:r>
              <a:rPr lang="en-US" altLang="zh-CN" sz="1800" smtClean="0"/>
              <a:t>3</a:t>
            </a:r>
            <a:r>
              <a:rPr lang="zh-CN" altLang="en-US" sz="1800" smtClean="0"/>
              <a:t>个数字和一个后缀组成的版本号。例如，</a:t>
            </a:r>
            <a:r>
              <a:rPr lang="en-US" altLang="zh-CN" sz="1800" smtClean="0"/>
              <a:t>mysql-5.0.51-beta</a:t>
            </a:r>
            <a:r>
              <a:rPr lang="zh-CN" altLang="en-US" sz="1800" smtClean="0"/>
              <a:t>的版本号解释如下：</a:t>
            </a:r>
            <a:endParaRPr lang="zh-CN" altLang="en-US" sz="1800" smtClean="0"/>
          </a:p>
          <a:p>
            <a:r>
              <a:rPr lang="zh-CN" altLang="en-US" sz="1800" smtClean="0"/>
              <a:t> </a:t>
            </a:r>
            <a:r>
              <a:rPr lang="en-US" altLang="zh-CN" sz="1800" smtClean="0"/>
              <a:t>1</a:t>
            </a:r>
            <a:r>
              <a:rPr lang="zh-CN" altLang="en-US" sz="1800" smtClean="0"/>
              <a:t>）第</a:t>
            </a:r>
            <a:r>
              <a:rPr lang="en-US" altLang="zh-CN" sz="1800" smtClean="0"/>
              <a:t>1</a:t>
            </a:r>
            <a:r>
              <a:rPr lang="zh-CN" altLang="en-US" sz="1800" smtClean="0"/>
              <a:t>个数字“</a:t>
            </a:r>
            <a:r>
              <a:rPr lang="en-US" altLang="zh-CN" sz="1800" smtClean="0"/>
              <a:t>5”</a:t>
            </a:r>
            <a:r>
              <a:rPr lang="zh-CN" altLang="en-US" sz="1800" smtClean="0"/>
              <a:t>是主版本号，描述了文件格式。所有版本</a:t>
            </a:r>
            <a:r>
              <a:rPr lang="en-US" altLang="zh-CN" sz="1800" smtClean="0"/>
              <a:t>5</a:t>
            </a:r>
            <a:r>
              <a:rPr lang="zh-CN" altLang="en-US" sz="1800" smtClean="0"/>
              <a:t>的发行都有相同的文件格式。</a:t>
            </a:r>
            <a:endParaRPr lang="zh-CN" altLang="en-US" sz="1800" smtClean="0"/>
          </a:p>
          <a:p>
            <a:r>
              <a:rPr lang="zh-CN" altLang="en-US" sz="1800" smtClean="0"/>
              <a:t> </a:t>
            </a:r>
            <a:r>
              <a:rPr lang="en-US" altLang="zh-CN" sz="1800" smtClean="0"/>
              <a:t>2</a:t>
            </a:r>
            <a:r>
              <a:rPr lang="zh-CN" altLang="en-US" sz="1800" smtClean="0"/>
              <a:t>）第</a:t>
            </a:r>
            <a:r>
              <a:rPr lang="en-US" altLang="zh-CN" sz="1800" smtClean="0"/>
              <a:t>2</a:t>
            </a:r>
            <a:r>
              <a:rPr lang="zh-CN" altLang="en-US" sz="1800" smtClean="0"/>
              <a:t>个数字“</a:t>
            </a:r>
            <a:r>
              <a:rPr lang="en-US" altLang="zh-CN" sz="1800" smtClean="0"/>
              <a:t>0”</a:t>
            </a:r>
            <a:r>
              <a:rPr lang="zh-CN" altLang="en-US" sz="1800" smtClean="0"/>
              <a:t>是发行级别。主版本号和发行级别组合到一起便构成了发行序列号。</a:t>
            </a:r>
            <a:endParaRPr lang="zh-CN" altLang="en-US" sz="1800" smtClean="0"/>
          </a:p>
          <a:p>
            <a:r>
              <a:rPr lang="zh-CN" altLang="en-US" sz="1800" smtClean="0"/>
              <a:t> </a:t>
            </a:r>
            <a:r>
              <a:rPr lang="en-US" altLang="zh-CN" sz="1800" smtClean="0"/>
              <a:t>3</a:t>
            </a:r>
            <a:r>
              <a:rPr lang="zh-CN" altLang="en-US" sz="1800" smtClean="0"/>
              <a:t>）第</a:t>
            </a:r>
            <a:r>
              <a:rPr lang="en-US" altLang="zh-CN" sz="1800" smtClean="0"/>
              <a:t>3</a:t>
            </a:r>
            <a:r>
              <a:rPr lang="zh-CN" altLang="en-US" sz="1800" smtClean="0"/>
              <a:t>个数字“</a:t>
            </a:r>
            <a:r>
              <a:rPr lang="en-US" altLang="zh-CN" sz="1800" smtClean="0"/>
              <a:t>51”</a:t>
            </a:r>
            <a:r>
              <a:rPr lang="zh-CN" altLang="en-US" sz="1800" smtClean="0"/>
              <a:t>是此发行系列的版本号，随每个新分发版递增。</a:t>
            </a:r>
            <a:endParaRPr lang="zh-CN" altLang="en-US" sz="1800" smtClean="0"/>
          </a:p>
          <a:p>
            <a:r>
              <a:rPr lang="zh-CN" altLang="en-US" sz="1800" smtClean="0"/>
              <a:t> 每次更新后，版本字符串的最后一个数字递增。如果相对于前一个版本增加了新功能或有微小的不兼容性，字符串的第二个数字递增。如果文件格式改变，第一个数字递增。</a:t>
            </a:r>
            <a:endParaRPr lang="zh-CN" altLang="en-US" sz="1800" smtClean="0"/>
          </a:p>
        </p:txBody>
      </p:sp>
    </p:spTree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954" name="内容占位符 2"/>
          <p:cNvSpPr>
            <a:spLocks noGrp="1"/>
          </p:cNvSpPr>
          <p:nvPr>
            <p:ph idx="1"/>
          </p:nvPr>
        </p:nvSpPr>
        <p:spPr>
          <a:xfrm>
            <a:off x="323850" y="260372"/>
            <a:ext cx="8496300" cy="5883275"/>
          </a:xfrm>
        </p:spPr>
        <p:txBody>
          <a:bodyPr/>
          <a:lstStyle/>
          <a:p>
            <a:r>
              <a:rPr lang="en-US" altLang="zh-CN" sz="1800" smtClean="0"/>
              <a:t>4</a:t>
            </a:r>
            <a:r>
              <a:rPr lang="zh-CN" altLang="en-US" sz="1800" smtClean="0"/>
              <a:t>）后缀显示发行的稳定性级别，通过一系列后缀显示如何改进稳定性。可能的后缀有：</a:t>
            </a:r>
            <a:endParaRPr lang="zh-CN" altLang="en-US" sz="1800" smtClean="0"/>
          </a:p>
          <a:p>
            <a:r>
              <a:rPr lang="zh-CN" altLang="en-US" sz="1800" smtClean="0"/>
              <a:t> </a:t>
            </a:r>
            <a:r>
              <a:rPr lang="en-US" altLang="zh-CN" sz="1800" smtClean="0"/>
              <a:t>alpha</a:t>
            </a:r>
            <a:r>
              <a:rPr lang="zh-CN" altLang="en-US" sz="1800" smtClean="0"/>
              <a:t>表明发行包含大量未被彻底测试的新代码。</a:t>
            </a:r>
            <a:endParaRPr lang="zh-CN" altLang="en-US" sz="1800" smtClean="0"/>
          </a:p>
          <a:p>
            <a:r>
              <a:rPr lang="zh-CN" altLang="en-US" sz="1800" smtClean="0"/>
              <a:t> </a:t>
            </a:r>
            <a:r>
              <a:rPr lang="en-US" altLang="zh-CN" sz="1800" smtClean="0"/>
              <a:t>beta</a:t>
            </a:r>
            <a:r>
              <a:rPr lang="zh-CN" altLang="en-US" sz="1800" smtClean="0"/>
              <a:t>意味着该版本功能是完整的，并且所有的新代码被测试了，没有增加重要的新特征，应该没有已知的缺陷。当</a:t>
            </a:r>
            <a:r>
              <a:rPr lang="en-US" altLang="zh-CN" sz="1800" smtClean="0"/>
              <a:t>alpha</a:t>
            </a:r>
            <a:r>
              <a:rPr lang="zh-CN" altLang="en-US" sz="1800" smtClean="0"/>
              <a:t>版本至少一个月没有出现报导的致命漏洞，并且没有计划增加导致已经实施的功能不稳定的新功能时，版本则从</a:t>
            </a:r>
            <a:r>
              <a:rPr lang="en-US" altLang="zh-CN" sz="1800" smtClean="0"/>
              <a:t>alpha</a:t>
            </a:r>
            <a:r>
              <a:rPr lang="zh-CN" altLang="en-US" sz="1800" smtClean="0"/>
              <a:t>版变为</a:t>
            </a:r>
            <a:r>
              <a:rPr lang="en-US" altLang="zh-CN" sz="1800" smtClean="0"/>
              <a:t>beta</a:t>
            </a:r>
            <a:r>
              <a:rPr lang="zh-CN" altLang="en-US" sz="1800" smtClean="0"/>
              <a:t>版。</a:t>
            </a:r>
            <a:endParaRPr lang="zh-CN" altLang="en-US" sz="1800" smtClean="0"/>
          </a:p>
          <a:p>
            <a:r>
              <a:rPr lang="zh-CN" altLang="en-US" sz="1800" smtClean="0"/>
              <a:t> </a:t>
            </a:r>
            <a:r>
              <a:rPr lang="en-US" altLang="zh-CN" sz="1800" smtClean="0"/>
              <a:t>rc</a:t>
            </a:r>
            <a:r>
              <a:rPr lang="zh-CN" altLang="en-US" sz="1800" smtClean="0"/>
              <a:t>是发布代表，是一个发行了一段时间的</a:t>
            </a:r>
            <a:r>
              <a:rPr lang="en-US" altLang="zh-CN" sz="1800" smtClean="0"/>
              <a:t>beta</a:t>
            </a:r>
            <a:r>
              <a:rPr lang="zh-CN" altLang="en-US" sz="1800" smtClean="0"/>
              <a:t>版本，看起来应该运行正常。只增加了很小的修复。</a:t>
            </a:r>
            <a:r>
              <a:rPr lang="en-US" altLang="zh-CN" sz="1800" smtClean="0"/>
              <a:t>(</a:t>
            </a:r>
            <a:r>
              <a:rPr lang="zh-CN" altLang="en-US" sz="1800" smtClean="0"/>
              <a:t>发布代表即以前所称的</a:t>
            </a:r>
            <a:r>
              <a:rPr lang="en-US" altLang="zh-CN" sz="1800" smtClean="0"/>
              <a:t>gamma </a:t>
            </a:r>
            <a:r>
              <a:rPr lang="zh-CN" altLang="en-US" sz="1800" smtClean="0"/>
              <a:t>版</a:t>
            </a:r>
            <a:r>
              <a:rPr lang="en-US" altLang="zh-CN" sz="1800" smtClean="0"/>
              <a:t>)</a:t>
            </a:r>
            <a:endParaRPr lang="en-US" altLang="zh-CN" sz="1800" smtClean="0"/>
          </a:p>
          <a:p>
            <a:r>
              <a:rPr lang="en-US" altLang="zh-CN" sz="1800" smtClean="0"/>
              <a:t> </a:t>
            </a:r>
            <a:r>
              <a:rPr lang="zh-CN" altLang="en-US" sz="1800" smtClean="0"/>
              <a:t>如果没有后缀，这意味着该版本已经在很多地方运行一段时间了，而且没有非平台特定的缺陷报告。只增加了关键漏洞修复修复。这就称为一个产品（稳定）或“通用”版本。</a:t>
            </a:r>
            <a:endParaRPr lang="zh-CN" altLang="en-US" sz="1800" smtClean="0"/>
          </a:p>
        </p:txBody>
      </p:sp>
    </p:spTree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978" name="内容占位符 2"/>
          <p:cNvSpPr>
            <a:spLocks noGrp="1"/>
          </p:cNvSpPr>
          <p:nvPr>
            <p:ph idx="1"/>
          </p:nvPr>
        </p:nvSpPr>
        <p:spPr>
          <a:xfrm>
            <a:off x="684224" y="692150"/>
            <a:ext cx="7704137" cy="5616575"/>
          </a:xfrm>
        </p:spPr>
        <p:txBody>
          <a:bodyPr/>
          <a:lstStyle/>
          <a:p>
            <a:r>
              <a:rPr lang="en-US" altLang="zh-CN" smtClean="0"/>
              <a:t>3</a:t>
            </a:r>
            <a:r>
              <a:rPr lang="zh-CN" altLang="en-US" smtClean="0"/>
              <a:t>、</a:t>
            </a:r>
            <a:r>
              <a:rPr lang="en-US" altLang="zh-CN" smtClean="0"/>
              <a:t>MySQL</a:t>
            </a:r>
            <a:r>
              <a:rPr lang="zh-CN" altLang="en-US" smtClean="0"/>
              <a:t>安装文件目录结构</a:t>
            </a:r>
            <a:endParaRPr lang="en-US" altLang="zh-CN" smtClean="0"/>
          </a:p>
          <a:p>
            <a:endParaRPr lang="en-US" altLang="zh-CN" smtClean="0"/>
          </a:p>
          <a:p>
            <a:endParaRPr lang="en-US" altLang="zh-CN" smtClean="0"/>
          </a:p>
          <a:p>
            <a:endParaRPr lang="en-US" altLang="zh-CN" smtClean="0"/>
          </a:p>
          <a:p>
            <a:endParaRPr lang="en-US" altLang="zh-CN" smtClean="0"/>
          </a:p>
          <a:p>
            <a:r>
              <a:rPr lang="zh-CN" altLang="en-US" smtClean="0"/>
              <a:t>创建数据库后，每个数据库对应于数据目录（即</a:t>
            </a:r>
            <a:r>
              <a:rPr lang="en-US" altLang="zh-CN" smtClean="0"/>
              <a:t>data</a:t>
            </a:r>
            <a:endParaRPr lang="en-US" altLang="zh-CN" smtClean="0"/>
          </a:p>
          <a:p>
            <a:r>
              <a:rPr lang="zh-CN" altLang="en-US" smtClean="0"/>
              <a:t>目录）下的一个与数据库名同名的目录，数据库中的</a:t>
            </a:r>
            <a:endParaRPr lang="zh-CN" altLang="en-US" smtClean="0"/>
          </a:p>
          <a:p>
            <a:r>
              <a:rPr lang="zh-CN" altLang="en-US" smtClean="0"/>
              <a:t>表对应于此数据库目录下的文件。</a:t>
            </a:r>
            <a:endParaRPr lang="en-US" altLang="zh-CN" smtClean="0"/>
          </a:p>
          <a:p>
            <a:endParaRPr lang="en-US" altLang="zh-CN" smtClean="0"/>
          </a:p>
          <a:p>
            <a:endParaRPr lang="zh-CN" altLang="en-US" smtClean="0"/>
          </a:p>
        </p:txBody>
      </p:sp>
      <p:pic>
        <p:nvPicPr>
          <p:cNvPr id="382979" name="Picture 2" descr="C:\Users\ASUS\Desktop\无标题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5" y="1196975"/>
            <a:ext cx="6119812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002" name="内容占位符 2"/>
          <p:cNvSpPr>
            <a:spLocks noGrp="1"/>
          </p:cNvSpPr>
          <p:nvPr>
            <p:ph idx="1"/>
          </p:nvPr>
        </p:nvSpPr>
        <p:spPr>
          <a:xfrm>
            <a:off x="611192" y="404813"/>
            <a:ext cx="8281987" cy="5738812"/>
          </a:xfrm>
        </p:spPr>
        <p:txBody>
          <a:bodyPr/>
          <a:lstStyle/>
          <a:p>
            <a:r>
              <a:rPr lang="en-US" altLang="zh-CN" dirty="0" smtClean="0"/>
              <a:t>4</a:t>
            </a:r>
            <a:r>
              <a:rPr lang="zh-CN" altLang="en-US" dirty="0" smtClean="0"/>
              <a:t>、</a:t>
            </a:r>
            <a:r>
              <a:rPr lang="en-US" altLang="zh-CN" dirty="0" smtClean="0"/>
              <a:t>MySQL</a:t>
            </a:r>
            <a:r>
              <a:rPr lang="zh-CN" altLang="en-US" dirty="0" smtClean="0"/>
              <a:t>的基本使用（</a:t>
            </a:r>
            <a:r>
              <a:rPr lang="en-US" altLang="zh-CN" dirty="0" err="1" smtClean="0"/>
              <a:t>navicat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r>
              <a:rPr lang="zh-CN" altLang="en-US" sz="2000" dirty="0" smtClean="0"/>
              <a:t>（</a:t>
            </a:r>
            <a:r>
              <a:rPr lang="en-US" altLang="zh-CN" sz="2000" dirty="0" smtClean="0"/>
              <a:t>1</a:t>
            </a:r>
            <a:r>
              <a:rPr lang="zh-CN" altLang="en-US" sz="2000" dirty="0" smtClean="0"/>
              <a:t>）连接</a:t>
            </a:r>
            <a:r>
              <a:rPr lang="en-US" altLang="zh-CN" sz="2000" dirty="0" smtClean="0"/>
              <a:t>MySQL</a:t>
            </a:r>
            <a:endParaRPr lang="en-US" altLang="zh-CN" sz="2000" dirty="0" smtClean="0"/>
          </a:p>
          <a:p>
            <a:r>
              <a:rPr lang="zh-CN" altLang="en-US" sz="2000" dirty="0" smtClean="0"/>
              <a:t>新建连接：主机名用机器名或</a:t>
            </a:r>
            <a:r>
              <a:rPr lang="en-US" altLang="zh-CN" sz="2000" dirty="0" err="1" smtClean="0"/>
              <a:t>localhost</a:t>
            </a:r>
            <a:r>
              <a:rPr lang="zh-CN" altLang="en-US" sz="2000" dirty="0" smtClean="0"/>
              <a:t>，或</a:t>
            </a:r>
            <a:r>
              <a:rPr lang="en-US" altLang="zh-CN" sz="2000" dirty="0" smtClean="0"/>
              <a:t>IP</a:t>
            </a:r>
            <a:r>
              <a:rPr lang="zh-CN" altLang="en-US" sz="2000" dirty="0" smtClean="0"/>
              <a:t>地址，或</a:t>
            </a:r>
            <a:r>
              <a:rPr lang="en-US" altLang="zh-CN" sz="2000" dirty="0" smtClean="0"/>
              <a:t>127.0.0.1;</a:t>
            </a:r>
            <a:endParaRPr lang="en-US" altLang="zh-CN" sz="2000" dirty="0" smtClean="0"/>
          </a:p>
          <a:p>
            <a:r>
              <a:rPr lang="zh-CN" altLang="en-US" sz="2000" dirty="0" smtClean="0"/>
              <a:t>端口：</a:t>
            </a:r>
            <a:r>
              <a:rPr lang="en-US" altLang="zh-CN" sz="2000" dirty="0" smtClean="0"/>
              <a:t>3306</a:t>
            </a:r>
            <a:r>
              <a:rPr lang="zh-CN" altLang="en-US" sz="2000" dirty="0" smtClean="0"/>
              <a:t>，如果机器上装有多个版本</a:t>
            </a:r>
            <a:r>
              <a:rPr lang="en-US" altLang="zh-CN" sz="2000" dirty="0" err="1" smtClean="0"/>
              <a:t>mysql</a:t>
            </a:r>
            <a:r>
              <a:rPr lang="zh-CN" altLang="en-US" sz="2000" dirty="0" smtClean="0"/>
              <a:t>，要选择对应端口号；</a:t>
            </a:r>
            <a:endParaRPr lang="en-US" altLang="zh-CN" sz="2000" dirty="0" smtClean="0"/>
          </a:p>
          <a:p>
            <a:r>
              <a:rPr lang="zh-CN" altLang="en-US" sz="2000" dirty="0" smtClean="0"/>
              <a:t>用户：</a:t>
            </a:r>
            <a:r>
              <a:rPr lang="en-US" altLang="zh-CN" sz="2000" dirty="0" smtClean="0"/>
              <a:t>root</a:t>
            </a:r>
            <a:r>
              <a:rPr lang="zh-CN" altLang="en-US" sz="2000" dirty="0" smtClean="0"/>
              <a:t>；   密码：</a:t>
            </a:r>
            <a:r>
              <a:rPr lang="en-US" altLang="zh-CN" sz="2000" dirty="0" smtClean="0"/>
              <a:t>123456</a:t>
            </a:r>
            <a:endParaRPr lang="en-US" altLang="zh-CN" sz="2000" dirty="0" smtClean="0"/>
          </a:p>
          <a:p>
            <a:r>
              <a:rPr lang="zh-CN" altLang="en-US" sz="2000" dirty="0" smtClean="0"/>
              <a:t>（</a:t>
            </a:r>
            <a:r>
              <a:rPr lang="en-US" altLang="zh-CN" sz="2000" dirty="0" smtClean="0"/>
              <a:t>2</a:t>
            </a:r>
            <a:r>
              <a:rPr lang="zh-CN" altLang="en-US" sz="2000" dirty="0" smtClean="0"/>
              <a:t>）打开数据库</a:t>
            </a:r>
            <a:r>
              <a:rPr lang="en-US" altLang="zh-CN" sz="2000" dirty="0" err="1" smtClean="0"/>
              <a:t>xk</a:t>
            </a:r>
            <a:endParaRPr lang="zh-CN" altLang="en-US" sz="2000" dirty="0" smtClean="0"/>
          </a:p>
          <a:p>
            <a:r>
              <a:rPr lang="zh-CN" altLang="en-US" sz="2000" dirty="0" smtClean="0"/>
              <a:t>（</a:t>
            </a:r>
            <a:r>
              <a:rPr lang="en-US" altLang="zh-CN" sz="2000" dirty="0" smtClean="0"/>
              <a:t>3</a:t>
            </a:r>
            <a:r>
              <a:rPr lang="zh-CN" altLang="en-US" sz="2000" dirty="0" smtClean="0"/>
              <a:t>）查看数据库对象</a:t>
            </a:r>
            <a:endParaRPr lang="zh-CN" altLang="en-US" sz="2000" dirty="0" smtClean="0"/>
          </a:p>
          <a:p>
            <a:r>
              <a:rPr lang="zh-CN" altLang="en-US" sz="2000" dirty="0" smtClean="0"/>
              <a:t>（</a:t>
            </a:r>
            <a:r>
              <a:rPr lang="en-US" altLang="zh-CN" sz="2000" dirty="0" smtClean="0"/>
              <a:t>4</a:t>
            </a:r>
            <a:r>
              <a:rPr lang="zh-CN" altLang="en-US" sz="2000" dirty="0" smtClean="0"/>
              <a:t>）退出</a:t>
            </a:r>
            <a:r>
              <a:rPr lang="en-US" altLang="zh-CN" sz="2000" dirty="0" err="1"/>
              <a:t>navicat</a:t>
            </a:r>
            <a:endParaRPr lang="en-US" altLang="zh-CN" dirty="0" smtClean="0"/>
          </a:p>
          <a:p>
            <a:r>
              <a:rPr lang="en-US" altLang="zh-CN" dirty="0" smtClean="0"/>
              <a:t>5</a:t>
            </a:r>
            <a:r>
              <a:rPr lang="zh-CN" altLang="en-US" dirty="0" smtClean="0"/>
              <a:t>、练习：</a:t>
            </a:r>
            <a:endParaRPr lang="zh-CN" altLang="en-US" dirty="0" smtClean="0"/>
          </a:p>
          <a:p>
            <a:r>
              <a:rPr lang="zh-CN" altLang="en-US" dirty="0" smtClean="0"/>
              <a:t></a:t>
            </a:r>
            <a:r>
              <a:rPr lang="zh-CN" altLang="en-US" sz="2000" dirty="0" smtClean="0"/>
              <a:t>连接</a:t>
            </a:r>
            <a:r>
              <a:rPr lang="en-US" altLang="zh-CN" sz="2000" dirty="0" smtClean="0"/>
              <a:t>MySQL</a:t>
            </a:r>
            <a:endParaRPr lang="en-US" altLang="zh-CN" sz="2000" dirty="0" smtClean="0"/>
          </a:p>
          <a:p>
            <a:r>
              <a:rPr lang="en-US" altLang="zh-CN" sz="2000" dirty="0" smtClean="0"/>
              <a:t></a:t>
            </a:r>
            <a:r>
              <a:rPr lang="zh-CN" altLang="en-US" sz="2000" dirty="0" smtClean="0"/>
              <a:t>退出</a:t>
            </a:r>
            <a:r>
              <a:rPr lang="en-US" altLang="zh-CN" sz="2000" dirty="0" smtClean="0"/>
              <a:t>MySQL</a:t>
            </a:r>
            <a:endParaRPr lang="en-US" altLang="zh-CN" sz="2000" dirty="0" smtClean="0"/>
          </a:p>
        </p:txBody>
      </p:sp>
    </p:spTree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MS_PPTBrainstorm_TP01018437">
  <a:themeElements>
    <a:clrScheme name="MS_PPTBrainstorm_TP01018437 6">
      <a:dk1>
        <a:srgbClr val="000066"/>
      </a:dk1>
      <a:lt1>
        <a:srgbClr val="000099"/>
      </a:lt1>
      <a:dk2>
        <a:srgbClr val="00CC00"/>
      </a:dk2>
      <a:lt2>
        <a:srgbClr val="FFCC00"/>
      </a:lt2>
      <a:accent1>
        <a:srgbClr val="3333FF"/>
      </a:accent1>
      <a:accent2>
        <a:srgbClr val="3333CC"/>
      </a:accent2>
      <a:accent3>
        <a:srgbClr val="AAAACA"/>
      </a:accent3>
      <a:accent4>
        <a:srgbClr val="000056"/>
      </a:accent4>
      <a:accent5>
        <a:srgbClr val="ADADFF"/>
      </a:accent5>
      <a:accent6>
        <a:srgbClr val="2D2DB9"/>
      </a:accent6>
      <a:hlink>
        <a:srgbClr val="0099FF"/>
      </a:hlink>
      <a:folHlink>
        <a:srgbClr val="CC9900"/>
      </a:folHlink>
    </a:clrScheme>
    <a:fontScheme name="MS_PPTBrainstorm_TP01018437">
      <a:majorFont>
        <a:latin typeface="宋体"/>
        <a:ea typeface="宋体"/>
        <a:cs typeface=""/>
      </a:majorFont>
      <a:minorFont>
        <a:latin typeface="宋体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MS_PPTBrainstorm_TP01018437 1">
        <a:dk1>
          <a:srgbClr val="FFCC00"/>
        </a:dk1>
        <a:lt1>
          <a:srgbClr val="F8F8F8"/>
        </a:lt1>
        <a:dk2>
          <a:srgbClr val="000000"/>
        </a:dk2>
        <a:lt2>
          <a:srgbClr val="6666FF"/>
        </a:lt2>
        <a:accent1>
          <a:srgbClr val="669900"/>
        </a:accent1>
        <a:accent2>
          <a:srgbClr val="006600"/>
        </a:accent2>
        <a:accent3>
          <a:srgbClr val="AAAAAA"/>
        </a:accent3>
        <a:accent4>
          <a:srgbClr val="D4D4D4"/>
        </a:accent4>
        <a:accent5>
          <a:srgbClr val="B8CAAA"/>
        </a:accent5>
        <a:accent6>
          <a:srgbClr val="005C00"/>
        </a:accent6>
        <a:hlink>
          <a:srgbClr val="0099FF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2">
        <a:dk1>
          <a:srgbClr val="868686"/>
        </a:dk1>
        <a:lt1>
          <a:srgbClr val="FFFFFF"/>
        </a:lt1>
        <a:dk2>
          <a:srgbClr val="009999"/>
        </a:dk2>
        <a:lt2>
          <a:srgbClr val="6600FF"/>
        </a:lt2>
        <a:accent1>
          <a:srgbClr val="9999FF"/>
        </a:accent1>
        <a:accent2>
          <a:srgbClr val="CBCBCB"/>
        </a:accent2>
        <a:accent3>
          <a:srgbClr val="FFFFFF"/>
        </a:accent3>
        <a:accent4>
          <a:srgbClr val="727272"/>
        </a:accent4>
        <a:accent5>
          <a:srgbClr val="CACAFF"/>
        </a:accent5>
        <a:accent6>
          <a:srgbClr val="B8B8B8"/>
        </a:accent6>
        <a:hlink>
          <a:srgbClr val="66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3">
        <a:dk1>
          <a:srgbClr val="1C1C1C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CBCBCB"/>
        </a:accent2>
        <a:accent3>
          <a:srgbClr val="FFFFFF"/>
        </a:accent3>
        <a:accent4>
          <a:srgbClr val="161616"/>
        </a:accent4>
        <a:accent5>
          <a:srgbClr val="EBEBEB"/>
        </a:accent5>
        <a:accent6>
          <a:srgbClr val="B8B8B8"/>
        </a:accent6>
        <a:hlink>
          <a:srgbClr val="4D4D4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4">
        <a:dk1>
          <a:srgbClr val="FFCC00"/>
        </a:dk1>
        <a:lt1>
          <a:srgbClr val="FFFFCC"/>
        </a:lt1>
        <a:dk2>
          <a:srgbClr val="000099"/>
        </a:dk2>
        <a:lt2>
          <a:srgbClr val="00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DADAAE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5">
        <a:dk1>
          <a:srgbClr val="FFFF00"/>
        </a:dk1>
        <a:lt1>
          <a:srgbClr val="FFFFFF"/>
        </a:lt1>
        <a:dk2>
          <a:srgbClr val="FF0033"/>
        </a:dk2>
        <a:lt2>
          <a:srgbClr val="000000"/>
        </a:lt2>
        <a:accent1>
          <a:srgbClr val="330099"/>
        </a:accent1>
        <a:accent2>
          <a:srgbClr val="CC0000"/>
        </a:accent2>
        <a:accent3>
          <a:srgbClr val="FFAAAD"/>
        </a:accent3>
        <a:accent4>
          <a:srgbClr val="DADADA"/>
        </a:accent4>
        <a:accent5>
          <a:srgbClr val="ADAACA"/>
        </a:accent5>
        <a:accent6>
          <a:srgbClr val="B90000"/>
        </a:accent6>
        <a:hlink>
          <a:srgbClr val="0099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1">
        <a:dk1>
          <a:srgbClr val="FFCC00"/>
        </a:dk1>
        <a:lt1>
          <a:srgbClr val="F8F8F8"/>
        </a:lt1>
        <a:dk2>
          <a:srgbClr val="000000"/>
        </a:dk2>
        <a:lt2>
          <a:srgbClr val="6666FF"/>
        </a:lt2>
        <a:accent1>
          <a:srgbClr val="669900"/>
        </a:accent1>
        <a:accent2>
          <a:srgbClr val="006600"/>
        </a:accent2>
        <a:accent3>
          <a:srgbClr val="AAAAAA"/>
        </a:accent3>
        <a:accent4>
          <a:srgbClr val="D4D4D4"/>
        </a:accent4>
        <a:accent5>
          <a:srgbClr val="B8CAAA"/>
        </a:accent5>
        <a:accent6>
          <a:srgbClr val="005C00"/>
        </a:accent6>
        <a:hlink>
          <a:srgbClr val="0099FF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2">
        <a:dk1>
          <a:srgbClr val="868686"/>
        </a:dk1>
        <a:lt1>
          <a:srgbClr val="FFFFFF"/>
        </a:lt1>
        <a:dk2>
          <a:srgbClr val="009999"/>
        </a:dk2>
        <a:lt2>
          <a:srgbClr val="6600FF"/>
        </a:lt2>
        <a:accent1>
          <a:srgbClr val="9999FF"/>
        </a:accent1>
        <a:accent2>
          <a:srgbClr val="CBCBCB"/>
        </a:accent2>
        <a:accent3>
          <a:srgbClr val="FFFFFF"/>
        </a:accent3>
        <a:accent4>
          <a:srgbClr val="727272"/>
        </a:accent4>
        <a:accent5>
          <a:srgbClr val="CACAFF"/>
        </a:accent5>
        <a:accent6>
          <a:srgbClr val="B8B8B8"/>
        </a:accent6>
        <a:hlink>
          <a:srgbClr val="66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3">
        <a:dk1>
          <a:srgbClr val="1C1C1C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CBCBCB"/>
        </a:accent2>
        <a:accent3>
          <a:srgbClr val="FFFFFF"/>
        </a:accent3>
        <a:accent4>
          <a:srgbClr val="161616"/>
        </a:accent4>
        <a:accent5>
          <a:srgbClr val="EBEBEB"/>
        </a:accent5>
        <a:accent6>
          <a:srgbClr val="B8B8B8"/>
        </a:accent6>
        <a:hlink>
          <a:srgbClr val="4D4D4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4">
        <a:dk1>
          <a:srgbClr val="FFCC00"/>
        </a:dk1>
        <a:lt1>
          <a:srgbClr val="FFFFCC"/>
        </a:lt1>
        <a:dk2>
          <a:srgbClr val="000099"/>
        </a:dk2>
        <a:lt2>
          <a:srgbClr val="00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DADAAE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5">
        <a:dk1>
          <a:srgbClr val="FFFF00"/>
        </a:dk1>
        <a:lt1>
          <a:srgbClr val="FFFFFF"/>
        </a:lt1>
        <a:dk2>
          <a:srgbClr val="FF0033"/>
        </a:dk2>
        <a:lt2>
          <a:srgbClr val="000000"/>
        </a:lt2>
        <a:accent1>
          <a:srgbClr val="330099"/>
        </a:accent1>
        <a:accent2>
          <a:srgbClr val="CC0000"/>
        </a:accent2>
        <a:accent3>
          <a:srgbClr val="FFAAAD"/>
        </a:accent3>
        <a:accent4>
          <a:srgbClr val="DADADA"/>
        </a:accent4>
        <a:accent5>
          <a:srgbClr val="ADAACA"/>
        </a:accent5>
        <a:accent6>
          <a:srgbClr val="B90000"/>
        </a:accent6>
        <a:hlink>
          <a:srgbClr val="0099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6">
        <a:dk1>
          <a:srgbClr val="000066"/>
        </a:dk1>
        <a:lt1>
          <a:srgbClr val="000099"/>
        </a:lt1>
        <a:dk2>
          <a:srgbClr val="00CC00"/>
        </a:dk2>
        <a:lt2>
          <a:srgbClr val="FF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000056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MS_PPTBrainstorm_TP01018437">
  <a:themeElements>
    <a:clrScheme name="MS_PPTBrainstorm_TP01018437 6">
      <a:dk1>
        <a:srgbClr val="000066"/>
      </a:dk1>
      <a:lt1>
        <a:srgbClr val="000099"/>
      </a:lt1>
      <a:dk2>
        <a:srgbClr val="00CC00"/>
      </a:dk2>
      <a:lt2>
        <a:srgbClr val="FFCC00"/>
      </a:lt2>
      <a:accent1>
        <a:srgbClr val="3333FF"/>
      </a:accent1>
      <a:accent2>
        <a:srgbClr val="3333CC"/>
      </a:accent2>
      <a:accent3>
        <a:srgbClr val="AAAACA"/>
      </a:accent3>
      <a:accent4>
        <a:srgbClr val="000056"/>
      </a:accent4>
      <a:accent5>
        <a:srgbClr val="ADADFF"/>
      </a:accent5>
      <a:accent6>
        <a:srgbClr val="2D2DB9"/>
      </a:accent6>
      <a:hlink>
        <a:srgbClr val="0099FF"/>
      </a:hlink>
      <a:folHlink>
        <a:srgbClr val="CC9900"/>
      </a:folHlink>
    </a:clrScheme>
    <a:fontScheme name="MS_PPTBrainstorm_TP01018437">
      <a:majorFont>
        <a:latin typeface="宋体"/>
        <a:ea typeface="宋体"/>
        <a:cs typeface=""/>
      </a:majorFont>
      <a:minorFont>
        <a:latin typeface="宋体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MS_PPTBrainstorm_TP01018437 1">
        <a:dk1>
          <a:srgbClr val="FFCC00"/>
        </a:dk1>
        <a:lt1>
          <a:srgbClr val="F8F8F8"/>
        </a:lt1>
        <a:dk2>
          <a:srgbClr val="000000"/>
        </a:dk2>
        <a:lt2>
          <a:srgbClr val="6666FF"/>
        </a:lt2>
        <a:accent1>
          <a:srgbClr val="669900"/>
        </a:accent1>
        <a:accent2>
          <a:srgbClr val="006600"/>
        </a:accent2>
        <a:accent3>
          <a:srgbClr val="AAAAAA"/>
        </a:accent3>
        <a:accent4>
          <a:srgbClr val="D4D4D4"/>
        </a:accent4>
        <a:accent5>
          <a:srgbClr val="B8CAAA"/>
        </a:accent5>
        <a:accent6>
          <a:srgbClr val="005C00"/>
        </a:accent6>
        <a:hlink>
          <a:srgbClr val="0099FF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2">
        <a:dk1>
          <a:srgbClr val="868686"/>
        </a:dk1>
        <a:lt1>
          <a:srgbClr val="FFFFFF"/>
        </a:lt1>
        <a:dk2>
          <a:srgbClr val="009999"/>
        </a:dk2>
        <a:lt2>
          <a:srgbClr val="6600FF"/>
        </a:lt2>
        <a:accent1>
          <a:srgbClr val="9999FF"/>
        </a:accent1>
        <a:accent2>
          <a:srgbClr val="CBCBCB"/>
        </a:accent2>
        <a:accent3>
          <a:srgbClr val="FFFFFF"/>
        </a:accent3>
        <a:accent4>
          <a:srgbClr val="727272"/>
        </a:accent4>
        <a:accent5>
          <a:srgbClr val="CACAFF"/>
        </a:accent5>
        <a:accent6>
          <a:srgbClr val="B8B8B8"/>
        </a:accent6>
        <a:hlink>
          <a:srgbClr val="66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3">
        <a:dk1>
          <a:srgbClr val="1C1C1C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CBCBCB"/>
        </a:accent2>
        <a:accent3>
          <a:srgbClr val="FFFFFF"/>
        </a:accent3>
        <a:accent4>
          <a:srgbClr val="161616"/>
        </a:accent4>
        <a:accent5>
          <a:srgbClr val="EBEBEB"/>
        </a:accent5>
        <a:accent6>
          <a:srgbClr val="B8B8B8"/>
        </a:accent6>
        <a:hlink>
          <a:srgbClr val="4D4D4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4">
        <a:dk1>
          <a:srgbClr val="FFCC00"/>
        </a:dk1>
        <a:lt1>
          <a:srgbClr val="FFFFCC"/>
        </a:lt1>
        <a:dk2>
          <a:srgbClr val="000099"/>
        </a:dk2>
        <a:lt2>
          <a:srgbClr val="00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DADAAE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5">
        <a:dk1>
          <a:srgbClr val="FFFF00"/>
        </a:dk1>
        <a:lt1>
          <a:srgbClr val="FFFFFF"/>
        </a:lt1>
        <a:dk2>
          <a:srgbClr val="FF0033"/>
        </a:dk2>
        <a:lt2>
          <a:srgbClr val="000000"/>
        </a:lt2>
        <a:accent1>
          <a:srgbClr val="330099"/>
        </a:accent1>
        <a:accent2>
          <a:srgbClr val="CC0000"/>
        </a:accent2>
        <a:accent3>
          <a:srgbClr val="FFAAAD"/>
        </a:accent3>
        <a:accent4>
          <a:srgbClr val="DADADA"/>
        </a:accent4>
        <a:accent5>
          <a:srgbClr val="ADAACA"/>
        </a:accent5>
        <a:accent6>
          <a:srgbClr val="B90000"/>
        </a:accent6>
        <a:hlink>
          <a:srgbClr val="0099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1">
        <a:dk1>
          <a:srgbClr val="FFCC00"/>
        </a:dk1>
        <a:lt1>
          <a:srgbClr val="F8F8F8"/>
        </a:lt1>
        <a:dk2>
          <a:srgbClr val="000000"/>
        </a:dk2>
        <a:lt2>
          <a:srgbClr val="6666FF"/>
        </a:lt2>
        <a:accent1>
          <a:srgbClr val="669900"/>
        </a:accent1>
        <a:accent2>
          <a:srgbClr val="006600"/>
        </a:accent2>
        <a:accent3>
          <a:srgbClr val="AAAAAA"/>
        </a:accent3>
        <a:accent4>
          <a:srgbClr val="D4D4D4"/>
        </a:accent4>
        <a:accent5>
          <a:srgbClr val="B8CAAA"/>
        </a:accent5>
        <a:accent6>
          <a:srgbClr val="005C00"/>
        </a:accent6>
        <a:hlink>
          <a:srgbClr val="0099FF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2">
        <a:dk1>
          <a:srgbClr val="868686"/>
        </a:dk1>
        <a:lt1>
          <a:srgbClr val="FFFFFF"/>
        </a:lt1>
        <a:dk2>
          <a:srgbClr val="009999"/>
        </a:dk2>
        <a:lt2>
          <a:srgbClr val="6600FF"/>
        </a:lt2>
        <a:accent1>
          <a:srgbClr val="9999FF"/>
        </a:accent1>
        <a:accent2>
          <a:srgbClr val="CBCBCB"/>
        </a:accent2>
        <a:accent3>
          <a:srgbClr val="FFFFFF"/>
        </a:accent3>
        <a:accent4>
          <a:srgbClr val="727272"/>
        </a:accent4>
        <a:accent5>
          <a:srgbClr val="CACAFF"/>
        </a:accent5>
        <a:accent6>
          <a:srgbClr val="B8B8B8"/>
        </a:accent6>
        <a:hlink>
          <a:srgbClr val="66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3">
        <a:dk1>
          <a:srgbClr val="1C1C1C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CBCBCB"/>
        </a:accent2>
        <a:accent3>
          <a:srgbClr val="FFFFFF"/>
        </a:accent3>
        <a:accent4>
          <a:srgbClr val="161616"/>
        </a:accent4>
        <a:accent5>
          <a:srgbClr val="EBEBEB"/>
        </a:accent5>
        <a:accent6>
          <a:srgbClr val="B8B8B8"/>
        </a:accent6>
        <a:hlink>
          <a:srgbClr val="4D4D4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4">
        <a:dk1>
          <a:srgbClr val="FFCC00"/>
        </a:dk1>
        <a:lt1>
          <a:srgbClr val="FFFFCC"/>
        </a:lt1>
        <a:dk2>
          <a:srgbClr val="000099"/>
        </a:dk2>
        <a:lt2>
          <a:srgbClr val="00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DADAAE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5">
        <a:dk1>
          <a:srgbClr val="FFFF00"/>
        </a:dk1>
        <a:lt1>
          <a:srgbClr val="FFFFFF"/>
        </a:lt1>
        <a:dk2>
          <a:srgbClr val="FF0033"/>
        </a:dk2>
        <a:lt2>
          <a:srgbClr val="000000"/>
        </a:lt2>
        <a:accent1>
          <a:srgbClr val="330099"/>
        </a:accent1>
        <a:accent2>
          <a:srgbClr val="CC0000"/>
        </a:accent2>
        <a:accent3>
          <a:srgbClr val="FFAAAD"/>
        </a:accent3>
        <a:accent4>
          <a:srgbClr val="DADADA"/>
        </a:accent4>
        <a:accent5>
          <a:srgbClr val="ADAACA"/>
        </a:accent5>
        <a:accent6>
          <a:srgbClr val="B90000"/>
        </a:accent6>
        <a:hlink>
          <a:srgbClr val="0099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6">
        <a:dk1>
          <a:srgbClr val="000066"/>
        </a:dk1>
        <a:lt1>
          <a:srgbClr val="000099"/>
        </a:lt1>
        <a:dk2>
          <a:srgbClr val="00CC00"/>
        </a:dk2>
        <a:lt2>
          <a:srgbClr val="FF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000056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ppt/theme/themeOverride2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ppt/theme/themeOverride3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ppt/theme/themeOverride4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ppt/theme/themeOverride5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ppt/theme/themeOverride6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2304</Words>
  <Application>WPS 演示</Application>
  <PresentationFormat>全屏显示(4:3)</PresentationFormat>
  <Paragraphs>93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9</vt:i4>
      </vt:variant>
    </vt:vector>
  </HeadingPairs>
  <TitlesOfParts>
    <vt:vector size="18" baseType="lpstr">
      <vt:lpstr>Arial</vt:lpstr>
      <vt:lpstr>宋体</vt:lpstr>
      <vt:lpstr>Wingdings</vt:lpstr>
      <vt:lpstr>Century Gothic</vt:lpstr>
      <vt:lpstr>微软雅黑</vt:lpstr>
      <vt:lpstr>Arial Unicode MS</vt:lpstr>
      <vt:lpstr>Calibri</vt:lpstr>
      <vt:lpstr>3_MS_PPTBrainstorm_TP01018437</vt:lpstr>
      <vt:lpstr>4_MS_PPTBrainstorm_TP01018437</vt:lpstr>
      <vt:lpstr>第4节、MYSQL简介</vt:lpstr>
      <vt:lpstr>PowerPoint 演示文稿</vt:lpstr>
      <vt:lpstr>PowerPoint 演示文稿</vt:lpstr>
      <vt:lpstr>PowerPoint 演示文稿</vt:lpstr>
      <vt:lpstr>特点：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数据库原理与应用 （MYSQL）</dc:title>
  <dc:creator>ASUS</dc:creator>
  <cp:lastModifiedBy>黄培燕</cp:lastModifiedBy>
  <cp:revision>212</cp:revision>
  <dcterms:created xsi:type="dcterms:W3CDTF">2023-09-01T01:54:00Z</dcterms:created>
  <dcterms:modified xsi:type="dcterms:W3CDTF">2025-09-02T05:05:59Z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DF08015706FD4BEF9916A0FB7740DC49_12</vt:lpwstr>
  </property>
  <property fmtid="{D5CDD505-2E9C-101B-9397-08002B2CF9AE}" pid="3" name="KSOProductBuildVer">
    <vt:lpwstr>2052-12.1.0.22089</vt:lpwstr>
  </property>
</Properties>
</file>