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3.xml" ContentType="application/vnd.openxmlformats-officedocument.them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9" r:id="rId1"/>
    <p:sldMasterId id="2147483787" r:id="rId2"/>
    <p:sldMasterId id="2147483805" r:id="rId3"/>
  </p:sldMasterIdLst>
  <p:notesMasterIdLst>
    <p:notesMasterId r:id="rId16"/>
  </p:notesMasterIdLst>
  <p:sldIdLst>
    <p:sldId id="525" r:id="rId4"/>
    <p:sldId id="526" r:id="rId5"/>
    <p:sldId id="528" r:id="rId6"/>
    <p:sldId id="529" r:id="rId7"/>
    <p:sldId id="531" r:id="rId8"/>
    <p:sldId id="532" r:id="rId9"/>
    <p:sldId id="533" r:id="rId10"/>
    <p:sldId id="534" r:id="rId11"/>
    <p:sldId id="535" r:id="rId12"/>
    <p:sldId id="536" r:id="rId13"/>
    <p:sldId id="537" r:id="rId14"/>
    <p:sldId id="538" r:id="rId1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1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17453A-E44B-4035-93EA-1AC15570FEFE}" type="datetimeFigureOut">
              <a:rPr lang="zh-CN" altLang="en-US" smtClean="0"/>
              <a:t>2024/9/29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CF6326-7F21-4A0B-9153-755B9B09697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8896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7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8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9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371600"/>
            <a:ext cx="6477000" cy="1905000"/>
          </a:xfrm>
        </p:spPr>
        <p:txBody>
          <a:bodyPr anchor="b"/>
          <a:lstStyle>
            <a:lvl1pPr algn="ctr">
              <a:lnSpc>
                <a:spcPct val="100000"/>
              </a:lnSpc>
              <a:defRPr sz="4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090" name="Rectangle 1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352800"/>
            <a:ext cx="6477000" cy="457200"/>
          </a:xfrm>
          <a:ln w="12700"/>
        </p:spPr>
        <p:txBody>
          <a:bodyPr lIns="91440" tIns="0" rIns="91440" bIns="0"/>
          <a:lstStyle>
            <a:lvl1pPr marL="0" indent="0" algn="ctr">
              <a:spcBef>
                <a:spcPct val="0"/>
              </a:spcBef>
              <a:buClrTx/>
              <a:buFontTx/>
              <a:buNone/>
              <a:defRPr/>
            </a:lvl1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3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3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4219124-5FE8-4888-B116-C9E23DF976D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35725949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randomBa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35696" y="476672"/>
            <a:ext cx="5791200" cy="5334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1124744"/>
            <a:ext cx="7286676" cy="5018900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644E14F-3FAC-473E-9D5E-1BEB6FA8651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95198667"/>
      </p:ext>
    </p:extLst>
  </p:cSld>
  <p:clrMapOvr>
    <a:masterClrMapping/>
  </p:clrMapOvr>
  <p:transition spd="slow">
    <p:randomBa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7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E5D2FE9-1698-466D-8D3A-EF30B3CCEB9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18960511"/>
      </p:ext>
    </p:extLst>
  </p:cSld>
  <p:clrMapOvr>
    <a:masterClrMapping/>
  </p:clrMapOvr>
  <p:transition spd="slow">
    <p:randomBa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DE86083-F0C7-4D1A-8243-EDAA229D1FE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83010251"/>
      </p:ext>
    </p:extLst>
  </p:cSld>
  <p:clrMapOvr>
    <a:masterClrMapping/>
  </p:clrMapOvr>
  <p:transition spd="slow">
    <p:randomBa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60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60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9A87C0C-F2CF-45D7-8503-90977F362A4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74384325"/>
      </p:ext>
    </p:extLst>
  </p:cSld>
  <p:clrMapOvr>
    <a:masterClrMapping/>
  </p:clrMapOvr>
  <p:transition spd="slow">
    <p:randomBa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AE1F828-A572-4D4B-B67D-4209B7BC950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77911043"/>
      </p:ext>
    </p:extLst>
  </p:cSld>
  <p:clrMapOvr>
    <a:masterClrMapping/>
  </p:clrMapOvr>
  <p:transition spd="slow">
    <p:randomBa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41B5A1C-1F52-40CE-93BA-126D1BA87BF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41725323"/>
      </p:ext>
    </p:extLst>
  </p:cSld>
  <p:clrMapOvr>
    <a:masterClrMapping/>
  </p:clrMapOvr>
  <p:transition spd="slow">
    <p:randomBa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12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DBDA4F5-3D8F-4DDE-A1C7-8359EDE144A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95724257"/>
      </p:ext>
    </p:extLst>
  </p:cSld>
  <p:clrMapOvr>
    <a:masterClrMapping/>
  </p:clrMapOvr>
  <p:transition spd="slow">
    <p:randomBa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7073E98-7B6C-4E3B-A09C-E440B076B12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3376371"/>
      </p:ext>
    </p:extLst>
  </p:cSld>
  <p:clrMapOvr>
    <a:masterClrMapping/>
  </p:clrMapOvr>
  <p:transition spd="slow">
    <p:randomBa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FF5CDC2-2DD9-4E62-BE03-8BFE25F1808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74256057"/>
      </p:ext>
    </p:extLst>
  </p:cSld>
  <p:clrMapOvr>
    <a:masterClrMapping/>
  </p:clrMapOvr>
  <p:transition spd="slow">
    <p:randomBa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324600" y="819150"/>
            <a:ext cx="1447800" cy="48196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981200" y="819150"/>
            <a:ext cx="4191000" cy="48196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A32E156-9AE9-46E6-881F-90D4550D2B8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72075087"/>
      </p:ext>
    </p:extLst>
  </p:cSld>
  <p:clrMapOvr>
    <a:masterClrMapping/>
  </p:clrMapOvr>
  <p:transition spd="slow">
    <p:randomBa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98" y="70"/>
            <a:ext cx="7399337" cy="8413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49338" y="1476377"/>
            <a:ext cx="7027862" cy="4665663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937185267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7" y="685800"/>
            <a:ext cx="854075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304817" y="1981200"/>
            <a:ext cx="4194175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51410" y="19812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51410" y="40005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>
          <a:xfrm>
            <a:off x="301636" y="6019800"/>
            <a:ext cx="2289175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>
          <a:xfrm>
            <a:off x="3124200" y="6019800"/>
            <a:ext cx="2895600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6553211" y="6019800"/>
            <a:ext cx="2289175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0C32C09-8E88-410F-97C5-C9C00CD4AE4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32229853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1_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953000" y="17526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953000" y="37719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0C71D8C-F7DB-4878-B12C-43191D36C98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71190840"/>
      </p:ext>
    </p:extLst>
  </p:cSld>
  <p:clrMapOvr>
    <a:masterClrMapping/>
  </p:clrMapOvr>
  <p:transition spd="slow">
    <p:randomBa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149F1E0-F137-470E-918E-70A1B75A936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0889349"/>
      </p:ext>
    </p:extLst>
  </p:cSld>
  <p:clrMapOvr>
    <a:masterClrMapping/>
  </p:clrMapOvr>
  <p:transition spd="slow">
    <p:randomBa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9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DC1BA1A-FC26-4A29-ACFC-56CA64404F2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73346847"/>
      </p:ext>
    </p:extLst>
  </p:cSld>
  <p:clrMapOvr>
    <a:masterClrMapping/>
  </p:clrMapOvr>
  <p:transition spd="slow">
    <p:randomBa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1981200" y="1752600"/>
            <a:ext cx="5791200" cy="3886200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D96CA46-82FA-4FEC-AC21-3DE21F1EDED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95384434"/>
      </p:ext>
    </p:extLst>
  </p:cSld>
  <p:clrMapOvr>
    <a:masterClrMapping/>
  </p:clrMapOvr>
  <p:transition spd="slow">
    <p:randomBar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371600"/>
            <a:ext cx="6477000" cy="1905000"/>
          </a:xfrm>
        </p:spPr>
        <p:txBody>
          <a:bodyPr anchor="b"/>
          <a:lstStyle>
            <a:lvl1pPr algn="ctr">
              <a:lnSpc>
                <a:spcPct val="100000"/>
              </a:lnSpc>
              <a:defRPr sz="4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090" name="Rectangle 1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352800"/>
            <a:ext cx="6477000" cy="457200"/>
          </a:xfrm>
          <a:ln w="12700"/>
        </p:spPr>
        <p:txBody>
          <a:bodyPr lIns="91440" tIns="0" rIns="91440" bIns="0"/>
          <a:lstStyle>
            <a:lvl1pPr marL="0" indent="0" algn="ctr">
              <a:spcBef>
                <a:spcPct val="0"/>
              </a:spcBef>
              <a:buClrTx/>
              <a:buFontTx/>
              <a:buNone/>
              <a:defRPr/>
            </a:lvl1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3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3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0FA53E-ACAE-423B-9077-D95A27186BFF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1112795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randomBar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35696" y="476672"/>
            <a:ext cx="5791200" cy="5334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1124744"/>
            <a:ext cx="7286676" cy="5018900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B47128-D378-4EE7-874D-E7B9CD8A7484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570034"/>
      </p:ext>
    </p:extLst>
  </p:cSld>
  <p:clrMapOvr>
    <a:masterClrMapping/>
  </p:clrMapOvr>
  <p:transition spd="slow">
    <p:randomBar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90BC74-D2B8-4A89-8223-736E8644F4BB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444632"/>
      </p:ext>
    </p:extLst>
  </p:cSld>
  <p:clrMapOvr>
    <a:masterClrMapping/>
  </p:clrMapOvr>
  <p:transition spd="slow">
    <p:randomBar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8D9943-769B-4584-B9DC-A8C14D227EA6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625739"/>
      </p:ext>
    </p:extLst>
  </p:cSld>
  <p:clrMapOvr>
    <a:masterClrMapping/>
  </p:clrMapOvr>
  <p:transition spd="slow">
    <p:randomBar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C92E63-5A0D-4BD8-9648-BF672F88F733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95313"/>
      </p:ext>
    </p:extLst>
  </p:cSld>
  <p:clrMapOvr>
    <a:masterClrMapping/>
  </p:clrMapOvr>
  <p:transition spd="slow">
    <p:randomBar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4235DE-E7DC-460E-8E05-17AE3FE0F3AE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871186"/>
      </p:ext>
    </p:extLst>
  </p:cSld>
  <p:clrMapOvr>
    <a:masterClrMapping/>
  </p:clrMapOvr>
  <p:transition spd="slow">
    <p:randomBar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4324BC-9928-4CF2-9516-700CF9C7F97E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928329"/>
      </p:ext>
    </p:extLst>
  </p:cSld>
  <p:clrMapOvr>
    <a:masterClrMapping/>
  </p:clrMapOvr>
  <p:transition spd="slow">
    <p:randomBar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5B9D3C-7825-4907-9AE2-6878AE8E7C6C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989315"/>
      </p:ext>
    </p:extLst>
  </p:cSld>
  <p:clrMapOvr>
    <a:masterClrMapping/>
  </p:clrMapOvr>
  <p:transition spd="slow">
    <p:randomBar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619C5F-731D-42C3-B3BC-7009F12D64C7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288551"/>
      </p:ext>
    </p:extLst>
  </p:cSld>
  <p:clrMapOvr>
    <a:masterClrMapping/>
  </p:clrMapOvr>
  <p:transition spd="slow">
    <p:randomBar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629CA6-E9B1-48B4-B24A-648BB94DA4EE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260831"/>
      </p:ext>
    </p:extLst>
  </p:cSld>
  <p:clrMapOvr>
    <a:masterClrMapping/>
  </p:clrMapOvr>
  <p:transition spd="slow">
    <p:randomBar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324600" y="819150"/>
            <a:ext cx="1447800" cy="48196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981200" y="819150"/>
            <a:ext cx="4191000" cy="48196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EFA5A-EA95-4DAC-9C77-10A64B7700FB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012381"/>
      </p:ext>
    </p:extLst>
  </p:cSld>
  <p:clrMapOvr>
    <a:masterClrMapping/>
  </p:clrMapOvr>
  <p:transition spd="slow">
    <p:randomBar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63" y="0"/>
            <a:ext cx="7399337" cy="8413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49338" y="1476375"/>
            <a:ext cx="7027862" cy="4665663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3407129567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5" y="685800"/>
            <a:ext cx="854075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304800" y="1981200"/>
            <a:ext cx="4194175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51375" y="19812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51375" y="40005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>
          <a:xfrm>
            <a:off x="301625" y="60198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>
          <a:xfrm>
            <a:off x="3124200" y="60198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6553200" y="60198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DA860E-7957-4B11-B95E-385AF537D3C6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85785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1_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953000" y="17526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953000" y="37719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8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E7C442-B7DC-4B03-8C68-FB71C7ABDD47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979465"/>
      </p:ext>
    </p:extLst>
  </p:cSld>
  <p:clrMapOvr>
    <a:masterClrMapping/>
  </p:clrMapOvr>
  <p:transition spd="slow">
    <p:randomBar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83F074-DCDD-44EB-B427-829FC06F22CE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5425848"/>
      </p:ext>
    </p:extLst>
  </p:cSld>
  <p:clrMapOvr>
    <a:masterClrMapping/>
  </p:clrMapOvr>
  <p:transition spd="slow">
    <p:randomBar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3BBA1A-030B-4429-9DFE-245C26F48BBB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082418"/>
      </p:ext>
    </p:extLst>
  </p:cSld>
  <p:clrMapOvr>
    <a:masterClrMapping/>
  </p:clrMapOvr>
  <p:transition spd="slow">
    <p:randomBar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1981200" y="1752600"/>
            <a:ext cx="5791200" cy="3886200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D191BD-3C4B-4E6B-9B91-EA5A3EFB4279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127168"/>
      </p:ext>
    </p:extLst>
  </p:cSld>
  <p:clrMapOvr>
    <a:masterClrMapping/>
  </p:clrMapOvr>
  <p:transition spd="slow">
    <p:randomBar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371600"/>
            <a:ext cx="6477000" cy="1905000"/>
          </a:xfrm>
        </p:spPr>
        <p:txBody>
          <a:bodyPr anchor="b"/>
          <a:lstStyle>
            <a:lvl1pPr algn="ctr">
              <a:lnSpc>
                <a:spcPct val="100000"/>
              </a:lnSpc>
              <a:defRPr sz="4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090" name="Rectangle 1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352800"/>
            <a:ext cx="6477000" cy="457200"/>
          </a:xfrm>
          <a:ln w="12700"/>
        </p:spPr>
        <p:txBody>
          <a:bodyPr lIns="91440" tIns="0" rIns="91440" bIns="0"/>
          <a:lstStyle>
            <a:lvl1pPr marL="0" indent="0" algn="ctr">
              <a:spcBef>
                <a:spcPct val="0"/>
              </a:spcBef>
              <a:buClrTx/>
              <a:buFontTx/>
              <a:buNone/>
              <a:defRPr/>
            </a:lvl1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3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3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7BFB91-9CD5-44D8-9330-ACF07B96184C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990698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randomBar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35696" y="476672"/>
            <a:ext cx="5791200" cy="5334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1124744"/>
            <a:ext cx="7286676" cy="5018900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7FE7FD-D127-479F-8B6C-00E25DFA985F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68169"/>
      </p:ext>
    </p:extLst>
  </p:cSld>
  <p:clrMapOvr>
    <a:masterClrMapping/>
  </p:clrMapOvr>
  <p:transition spd="slow">
    <p:randomBar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28924B-1AA4-4D31-A681-5544E86AE273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932797"/>
      </p:ext>
    </p:extLst>
  </p:cSld>
  <p:clrMapOvr>
    <a:masterClrMapping/>
  </p:clrMapOvr>
  <p:transition spd="slow">
    <p:randomBar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36EDDD-63EA-49F7-BE83-70BC8729E5CA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195055"/>
      </p:ext>
    </p:extLst>
  </p:cSld>
  <p:clrMapOvr>
    <a:masterClrMapping/>
  </p:clrMapOvr>
  <p:transition spd="slow">
    <p:randomBar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2C06E-AC60-467B-9B2C-CFBDF88502C2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384477"/>
      </p:ext>
    </p:extLst>
  </p:cSld>
  <p:clrMapOvr>
    <a:masterClrMapping/>
  </p:clrMapOvr>
  <p:transition spd="slow">
    <p:randomBar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E81D6B-9B4B-4511-9692-ABEF994AC019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02964"/>
      </p:ext>
    </p:extLst>
  </p:cSld>
  <p:clrMapOvr>
    <a:masterClrMapping/>
  </p:clrMapOvr>
  <p:transition spd="slow">
    <p:randomBar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B45220-0C91-4E53-8966-EA34C15C2D1E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436260"/>
      </p:ext>
    </p:extLst>
  </p:cSld>
  <p:clrMapOvr>
    <a:masterClrMapping/>
  </p:clrMapOvr>
  <p:transition spd="slow">
    <p:randomBar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74567-9D4C-4876-88F3-A0D0F89B3850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834573"/>
      </p:ext>
    </p:extLst>
  </p:cSld>
  <p:clrMapOvr>
    <a:masterClrMapping/>
  </p:clrMapOvr>
  <p:transition spd="slow">
    <p:randomBar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03A6B7-6D53-4F77-9059-B524728507F1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9492104"/>
      </p:ext>
    </p:extLst>
  </p:cSld>
  <p:clrMapOvr>
    <a:masterClrMapping/>
  </p:clrMapOvr>
  <p:transition spd="slow">
    <p:randomBar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D06207-C266-41A2-988D-5FECD1FC8234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180911"/>
      </p:ext>
    </p:extLst>
  </p:cSld>
  <p:clrMapOvr>
    <a:masterClrMapping/>
  </p:clrMapOvr>
  <p:transition spd="slow">
    <p:randomBar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324600" y="819150"/>
            <a:ext cx="1447800" cy="48196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981200" y="819150"/>
            <a:ext cx="4191000" cy="48196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839C2D-6AD6-4239-81C1-5C7894323AAE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518832"/>
      </p:ext>
    </p:extLst>
  </p:cSld>
  <p:clrMapOvr>
    <a:masterClrMapping/>
  </p:clrMapOvr>
  <p:transition spd="slow">
    <p:randomBar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63" y="0"/>
            <a:ext cx="7399337" cy="8413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49338" y="1476375"/>
            <a:ext cx="7027862" cy="4665663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2314341335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5" y="685800"/>
            <a:ext cx="854075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304800" y="1981200"/>
            <a:ext cx="4194175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51375" y="19812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51375" y="40005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>
          <a:xfrm>
            <a:off x="301625" y="60198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>
          <a:xfrm>
            <a:off x="3124200" y="60198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6553200" y="6019800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F13126-494A-4221-AFED-824F6A1B69E0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598584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1_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953000" y="17526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953000" y="37719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8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138EA2-0587-45BD-BF63-748F72C19FA9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5068054"/>
      </p:ext>
    </p:extLst>
  </p:cSld>
  <p:clrMapOvr>
    <a:masterClrMapping/>
  </p:clrMapOvr>
  <p:transition spd="slow">
    <p:randomBar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D6C9CC-7935-4CBD-81E1-6F363D90840A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569344"/>
      </p:ext>
    </p:extLst>
  </p:cSld>
  <p:clrMapOvr>
    <a:masterClrMapping/>
  </p:clrMapOvr>
  <p:transition spd="slow">
    <p:randomBar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23D0B3-724B-4A9A-A51F-04B6A8B8E915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582153"/>
      </p:ext>
    </p:extLst>
  </p:cSld>
  <p:clrMapOvr>
    <a:masterClrMapping/>
  </p:clrMapOvr>
  <p:transition spd="slow">
    <p:randomBar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1981200" y="1752600"/>
            <a:ext cx="5791200" cy="3886200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AEF84D-7475-491E-BB3C-5DD411C19649}" type="slidenum">
              <a:rPr lang="en-US" altLang="zh-CN">
                <a:solidFill>
                  <a:srgbClr val="000099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669438"/>
      </p:ext>
    </p:extLst>
  </p:cSld>
  <p:clrMapOvr>
    <a:masterClrMapping/>
  </p:clrMapOvr>
  <p:transition spd="slow">
    <p:randomBa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819150"/>
            <a:ext cx="5791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205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81200" y="1752600"/>
            <a:ext cx="57912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48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8400"/>
            <a:ext cx="2667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/>
          </a:p>
        </p:txBody>
      </p:sp>
      <p:sp>
        <p:nvSpPr>
          <p:cNvPr id="1049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3886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/>
          </a:p>
        </p:txBody>
      </p:sp>
      <p:sp>
        <p:nvSpPr>
          <p:cNvPr id="1050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43800" y="6248400"/>
            <a:ext cx="685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C621C42-DF85-4C6A-98BF-AEC71DCC2824}" type="slidenum">
              <a:rPr lang="en-US" altLang="zh-CN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69392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  <p:sldLayoutId id="2147483782" r:id="rId13"/>
    <p:sldLayoutId id="2147483783" r:id="rId14"/>
    <p:sldLayoutId id="2147483784" r:id="rId15"/>
    <p:sldLayoutId id="2147483785" r:id="rId16"/>
    <p:sldLayoutId id="2147483786" r:id="rId17"/>
  </p:sldLayoutIdLst>
  <p:transition spd="slow">
    <p:randomBar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bg1"/>
        </a:buClr>
        <a:buChar char="•"/>
        <a:defRPr sz="24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200">
          <a:solidFill>
            <a:schemeClr val="bg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819150"/>
            <a:ext cx="5791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81200" y="1752600"/>
            <a:ext cx="57912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48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8400"/>
            <a:ext cx="2667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1049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3886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1050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43800" y="6248400"/>
            <a:ext cx="685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2EA32D1-A41F-431C-A3CD-3932A0F66FED}" type="slidenum">
              <a:rPr lang="en-US" altLang="zh-CN">
                <a:solidFill>
                  <a:srgbClr val="00009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934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  <p:sldLayoutId id="2147483799" r:id="rId12"/>
    <p:sldLayoutId id="2147483800" r:id="rId13"/>
    <p:sldLayoutId id="2147483801" r:id="rId14"/>
    <p:sldLayoutId id="2147483802" r:id="rId15"/>
    <p:sldLayoutId id="2147483803" r:id="rId16"/>
    <p:sldLayoutId id="2147483804" r:id="rId17"/>
  </p:sldLayoutIdLst>
  <p:transition spd="slow">
    <p:randomBar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bg1"/>
        </a:buClr>
        <a:buChar char="•"/>
        <a:defRPr sz="24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200">
          <a:solidFill>
            <a:schemeClr val="bg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819150"/>
            <a:ext cx="5791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81200" y="1752600"/>
            <a:ext cx="57912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48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8400"/>
            <a:ext cx="2667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1049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3886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>
              <a:solidFill>
                <a:srgbClr val="000099"/>
              </a:solidFill>
            </a:endParaRPr>
          </a:p>
        </p:txBody>
      </p:sp>
      <p:sp>
        <p:nvSpPr>
          <p:cNvPr id="1050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43800" y="6248400"/>
            <a:ext cx="685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AB5FE5-DC2D-4D66-89B5-6268C4E1915D}" type="slidenum">
              <a:rPr lang="en-US" altLang="zh-CN">
                <a:solidFill>
                  <a:srgbClr val="000099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209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  <p:sldLayoutId id="2147483817" r:id="rId12"/>
    <p:sldLayoutId id="2147483818" r:id="rId13"/>
    <p:sldLayoutId id="2147483819" r:id="rId14"/>
    <p:sldLayoutId id="2147483820" r:id="rId15"/>
    <p:sldLayoutId id="2147483821" r:id="rId16"/>
    <p:sldLayoutId id="2147483822" r:id="rId17"/>
  </p:sldLayoutIdLst>
  <p:transition spd="slow">
    <p:randomBar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bg1"/>
        </a:buClr>
        <a:buChar char="•"/>
        <a:defRPr sz="24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200">
          <a:solidFill>
            <a:schemeClr val="bg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 smtClean="0"/>
              <a:t>5</a:t>
            </a:r>
            <a:r>
              <a:rPr lang="zh-CN" altLang="en-US" dirty="0" smtClean="0"/>
              <a:t>节、表与关键字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1196752"/>
            <a:ext cx="8064896" cy="5018900"/>
          </a:xfrm>
        </p:spPr>
        <p:txBody>
          <a:bodyPr/>
          <a:lstStyle/>
          <a:p>
            <a:r>
              <a:rPr lang="zh-CN" altLang="en-US" dirty="0" smtClean="0"/>
              <a:t>数据库</a:t>
            </a:r>
            <a:r>
              <a:rPr lang="zh-CN" altLang="en-US" dirty="0"/>
              <a:t>领域中最常用的数据模型是层次模型、网状模型和关系模型。</a:t>
            </a:r>
          </a:p>
          <a:p>
            <a:r>
              <a:rPr lang="zh-CN" altLang="en-US" dirty="0"/>
              <a:t>目前普遍采用的是关系模型。</a:t>
            </a:r>
          </a:p>
          <a:p>
            <a:r>
              <a:rPr lang="zh-CN" altLang="en-US" dirty="0" smtClean="0"/>
              <a:t>在关系模型中，是</a:t>
            </a:r>
            <a:r>
              <a:rPr lang="zh-CN" altLang="en-US" dirty="0"/>
              <a:t>通过</a:t>
            </a:r>
            <a:r>
              <a:rPr lang="zh-CN" altLang="en-US" dirty="0">
                <a:solidFill>
                  <a:srgbClr val="FF0000"/>
                </a:solidFill>
              </a:rPr>
              <a:t>二维表</a:t>
            </a:r>
            <a:r>
              <a:rPr lang="zh-CN" altLang="en-US" dirty="0"/>
              <a:t>来表示实体以及实体之间的关系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关系，就是二维表；但二维表不一定是关系。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65847453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548680"/>
            <a:ext cx="8496944" cy="5904656"/>
          </a:xfrm>
        </p:spPr>
        <p:txBody>
          <a:bodyPr/>
          <a:lstStyle/>
          <a:p>
            <a:r>
              <a:rPr lang="en-US" altLang="zh-CN" dirty="0" smtClean="0"/>
              <a:t>5-1</a:t>
            </a:r>
            <a:r>
              <a:rPr lang="zh-CN" altLang="en-US" dirty="0" smtClean="0"/>
              <a:t>、数据表：</a:t>
            </a:r>
            <a:endParaRPr lang="en-US" altLang="zh-CN" dirty="0" smtClean="0"/>
          </a:p>
          <a:p>
            <a:r>
              <a:rPr lang="zh-CN" altLang="en-US" dirty="0" smtClean="0"/>
              <a:t>关系数据库中的关系，也称为表（数据表）。</a:t>
            </a:r>
            <a:endParaRPr lang="en-US" altLang="zh-CN" dirty="0" smtClean="0"/>
          </a:p>
          <a:p>
            <a:r>
              <a:rPr lang="zh-CN" altLang="en-US" dirty="0" smtClean="0"/>
              <a:t>一个关系就是一个表。</a:t>
            </a:r>
            <a:endParaRPr lang="en-US" altLang="zh-CN" dirty="0" smtClean="0"/>
          </a:p>
          <a:p>
            <a:r>
              <a:rPr lang="zh-CN" altLang="en-US" dirty="0" smtClean="0"/>
              <a:t>具有</a:t>
            </a:r>
            <a:r>
              <a:rPr lang="zh-CN" altLang="en-US" dirty="0"/>
              <a:t>下列特点的二维表才是关系</a:t>
            </a:r>
            <a:r>
              <a:rPr lang="zh-CN" altLang="en-US" dirty="0" smtClean="0"/>
              <a:t>模型：</a:t>
            </a:r>
            <a:endParaRPr lang="zh-CN" altLang="en-US" dirty="0"/>
          </a:p>
          <a:p>
            <a:r>
              <a:rPr lang="zh-CN" altLang="en-US" dirty="0"/>
              <a:t>①、表中每一列都是不可再分的数据项。</a:t>
            </a:r>
          </a:p>
          <a:p>
            <a:r>
              <a:rPr lang="zh-CN" altLang="en-US" dirty="0"/>
              <a:t>②、每列的名字不同。</a:t>
            </a:r>
          </a:p>
          <a:p>
            <a:r>
              <a:rPr lang="zh-CN" altLang="en-US" dirty="0"/>
              <a:t>③、行的顺序无关紧要。</a:t>
            </a:r>
          </a:p>
          <a:p>
            <a:r>
              <a:rPr lang="zh-CN" altLang="en-US" dirty="0"/>
              <a:t>④、列的顺序无关紧要。</a:t>
            </a:r>
          </a:p>
          <a:p>
            <a:r>
              <a:rPr lang="zh-CN" altLang="en-US" dirty="0"/>
              <a:t>⑤、表中不能存在完全相同的两行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en-US" altLang="zh-CN" dirty="0" smtClean="0"/>
              <a:t>(6)</a:t>
            </a:r>
            <a:r>
              <a:rPr lang="zh-CN" altLang="en-US" dirty="0" smtClean="0"/>
              <a:t>同一列的数据类型相同或者兼容。</a:t>
            </a:r>
            <a:endParaRPr lang="zh-CN" altLang="en-US" dirty="0"/>
          </a:p>
          <a:p>
            <a:r>
              <a:rPr lang="zh-CN" altLang="en-US" dirty="0" smtClean="0"/>
              <a:t>这样</a:t>
            </a:r>
            <a:r>
              <a:rPr lang="zh-CN" altLang="en-US" dirty="0"/>
              <a:t>的表，称为关系，或关系</a:t>
            </a:r>
            <a:r>
              <a:rPr lang="zh-CN" altLang="en-US" dirty="0" smtClean="0"/>
              <a:t>模型。</a:t>
            </a:r>
            <a:endParaRPr lang="zh-CN" altLang="en-US" dirty="0"/>
          </a:p>
          <a:p>
            <a:r>
              <a:rPr lang="zh-CN" altLang="en-US" dirty="0"/>
              <a:t>行，称为记录，或元组</a:t>
            </a:r>
            <a:r>
              <a:rPr lang="zh-CN" altLang="en-US" dirty="0" smtClean="0"/>
              <a:t>；列</a:t>
            </a:r>
            <a:r>
              <a:rPr lang="zh-CN" altLang="en-US" dirty="0"/>
              <a:t>，称为字段，或属性。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37287925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842168"/>
            <a:ext cx="8280920" cy="5467151"/>
          </a:xfrm>
        </p:spPr>
        <p:txBody>
          <a:bodyPr/>
          <a:lstStyle/>
          <a:p>
            <a:r>
              <a:rPr lang="zh-CN" altLang="en-US" dirty="0" smtClean="0"/>
              <a:t>关系模型中数据的逻辑结构是一张二维表，它由行和列组成</a:t>
            </a:r>
            <a:endParaRPr lang="en-US" altLang="zh-CN" dirty="0" smtClean="0"/>
          </a:p>
          <a:p>
            <a:endParaRPr lang="en-US" altLang="zh-CN" dirty="0" smtClean="0"/>
          </a:p>
          <a:p>
            <a:endParaRPr lang="zh-CN" altLang="en-US" dirty="0" smtClean="0"/>
          </a:p>
        </p:txBody>
      </p:sp>
      <p:graphicFrame>
        <p:nvGraphicFramePr>
          <p:cNvPr id="4" name="Group 214"/>
          <p:cNvGraphicFramePr>
            <a:graphicFrameLocks/>
          </p:cNvGraphicFramePr>
          <p:nvPr/>
        </p:nvGraphicFramePr>
        <p:xfrm>
          <a:off x="2495550" y="3938588"/>
          <a:ext cx="6049962" cy="1830389"/>
        </p:xfrm>
        <a:graphic>
          <a:graphicData uri="http://schemas.openxmlformats.org/drawingml/2006/table">
            <a:tbl>
              <a:tblPr/>
              <a:tblGrid>
                <a:gridCol w="1209675"/>
                <a:gridCol w="1212850"/>
                <a:gridCol w="1204912"/>
                <a:gridCol w="1212850"/>
                <a:gridCol w="1209675"/>
              </a:tblGrid>
              <a:tr h="358775"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编号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姓名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性别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出生日期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职称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张三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男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1970-1-1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副教授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9413"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002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李四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1978-10-5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助教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9413"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003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王五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男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1974-9-8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讲师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788"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004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赵六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男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1967-5-21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R Frutiger Roman" charset="0"/>
                          <a:ea typeface="宋体" pitchFamily="2" charset="-122"/>
                        </a:rPr>
                        <a:t>副教授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" name="Group 223"/>
          <p:cNvGrpSpPr>
            <a:grpSpLocks/>
          </p:cNvGrpSpPr>
          <p:nvPr/>
        </p:nvGrpSpPr>
        <p:grpSpPr bwMode="auto">
          <a:xfrm>
            <a:off x="623888" y="4443413"/>
            <a:ext cx="1871662" cy="1150937"/>
            <a:chOff x="113" y="2478"/>
            <a:chExt cx="1179" cy="725"/>
          </a:xfrm>
        </p:grpSpPr>
        <p:sp>
          <p:nvSpPr>
            <p:cNvPr id="6" name="Rectangle 216"/>
            <p:cNvSpPr>
              <a:spLocks noChangeArrowheads="1"/>
            </p:cNvSpPr>
            <p:nvPr/>
          </p:nvSpPr>
          <p:spPr bwMode="auto">
            <a:xfrm>
              <a:off x="113" y="2523"/>
              <a:ext cx="839" cy="499"/>
            </a:xfrm>
            <a:prstGeom prst="rect">
              <a:avLst/>
            </a:prstGeom>
            <a:noFill/>
            <a:ln w="9525">
              <a:solidFill>
                <a:schemeClr val="accent1">
                  <a:lumMod val="7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dirty="0">
                  <a:solidFill>
                    <a:srgbClr val="000000"/>
                  </a:solidFill>
                  <a:latin typeface="Arial" charset="0"/>
                </a:rPr>
                <a:t>行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dirty="0">
                  <a:solidFill>
                    <a:srgbClr val="000000"/>
                  </a:solidFill>
                  <a:latin typeface="Arial" charset="0"/>
                </a:rPr>
                <a:t>（元组，记录）</a:t>
              </a:r>
            </a:p>
          </p:txBody>
        </p:sp>
        <p:sp>
          <p:nvSpPr>
            <p:cNvPr id="7" name="Line 219"/>
            <p:cNvSpPr>
              <a:spLocks noChangeShapeType="1"/>
            </p:cNvSpPr>
            <p:nvPr/>
          </p:nvSpPr>
          <p:spPr bwMode="auto">
            <a:xfrm flipV="1">
              <a:off x="975" y="2478"/>
              <a:ext cx="317" cy="226"/>
            </a:xfrm>
            <a:prstGeom prst="line">
              <a:avLst/>
            </a:prstGeom>
            <a:noFill/>
            <a:ln w="9525">
              <a:solidFill>
                <a:schemeClr val="accent1">
                  <a:lumMod val="75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srgbClr val="000066"/>
                </a:solidFill>
                <a:latin typeface="Arial" charset="0"/>
              </a:endParaRPr>
            </a:p>
          </p:txBody>
        </p:sp>
        <p:sp>
          <p:nvSpPr>
            <p:cNvPr id="8" name="Line 220"/>
            <p:cNvSpPr>
              <a:spLocks noChangeShapeType="1"/>
            </p:cNvSpPr>
            <p:nvPr/>
          </p:nvSpPr>
          <p:spPr bwMode="auto">
            <a:xfrm>
              <a:off x="975" y="2750"/>
              <a:ext cx="317" cy="0"/>
            </a:xfrm>
            <a:prstGeom prst="line">
              <a:avLst/>
            </a:prstGeom>
            <a:noFill/>
            <a:ln w="9525">
              <a:solidFill>
                <a:schemeClr val="accent1">
                  <a:lumMod val="75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srgbClr val="000066"/>
                </a:solidFill>
                <a:latin typeface="Arial" charset="0"/>
              </a:endParaRPr>
            </a:p>
          </p:txBody>
        </p:sp>
        <p:sp>
          <p:nvSpPr>
            <p:cNvPr id="9" name="Line 221"/>
            <p:cNvSpPr>
              <a:spLocks noChangeShapeType="1"/>
            </p:cNvSpPr>
            <p:nvPr/>
          </p:nvSpPr>
          <p:spPr bwMode="auto">
            <a:xfrm>
              <a:off x="975" y="2795"/>
              <a:ext cx="317" cy="181"/>
            </a:xfrm>
            <a:prstGeom prst="line">
              <a:avLst/>
            </a:prstGeom>
            <a:noFill/>
            <a:ln w="9525">
              <a:solidFill>
                <a:schemeClr val="accent1">
                  <a:lumMod val="75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srgbClr val="000066"/>
                </a:solidFill>
                <a:latin typeface="Arial" charset="0"/>
              </a:endParaRPr>
            </a:p>
          </p:txBody>
        </p:sp>
        <p:sp>
          <p:nvSpPr>
            <p:cNvPr id="10" name="Line 222"/>
            <p:cNvSpPr>
              <a:spLocks noChangeShapeType="1"/>
            </p:cNvSpPr>
            <p:nvPr/>
          </p:nvSpPr>
          <p:spPr bwMode="auto">
            <a:xfrm>
              <a:off x="975" y="2886"/>
              <a:ext cx="317" cy="317"/>
            </a:xfrm>
            <a:prstGeom prst="line">
              <a:avLst/>
            </a:prstGeom>
            <a:noFill/>
            <a:ln w="9525">
              <a:solidFill>
                <a:schemeClr val="accent1">
                  <a:lumMod val="75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srgbClr val="000066"/>
                </a:solidFill>
                <a:latin typeface="Arial" charset="0"/>
              </a:endParaRPr>
            </a:p>
          </p:txBody>
        </p:sp>
      </p:grpSp>
      <p:grpSp>
        <p:nvGrpSpPr>
          <p:cNvPr id="5" name="Group 230"/>
          <p:cNvGrpSpPr>
            <a:grpSpLocks/>
          </p:cNvGrpSpPr>
          <p:nvPr/>
        </p:nvGrpSpPr>
        <p:grpSpPr bwMode="auto">
          <a:xfrm>
            <a:off x="3000375" y="2571750"/>
            <a:ext cx="5040313" cy="1368425"/>
            <a:chOff x="1701" y="1207"/>
            <a:chExt cx="3175" cy="862"/>
          </a:xfrm>
        </p:grpSpPr>
        <p:sp>
          <p:nvSpPr>
            <p:cNvPr id="12" name="Rectangle 224"/>
            <p:cNvSpPr>
              <a:spLocks noChangeArrowheads="1"/>
            </p:cNvSpPr>
            <p:nvPr/>
          </p:nvSpPr>
          <p:spPr bwMode="auto">
            <a:xfrm>
              <a:off x="2653" y="1207"/>
              <a:ext cx="1316" cy="363"/>
            </a:xfrm>
            <a:prstGeom prst="rect">
              <a:avLst/>
            </a:prstGeom>
            <a:noFill/>
            <a:ln w="9525">
              <a:solidFill>
                <a:schemeClr val="accent1">
                  <a:lumMod val="75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dirty="0">
                  <a:solidFill>
                    <a:srgbClr val="000000"/>
                  </a:solidFill>
                  <a:latin typeface="Arial" charset="0"/>
                </a:rPr>
                <a:t>列（字段，属性）</a:t>
              </a:r>
            </a:p>
          </p:txBody>
        </p:sp>
        <p:sp>
          <p:nvSpPr>
            <p:cNvPr id="13" name="Line 225"/>
            <p:cNvSpPr>
              <a:spLocks noChangeShapeType="1"/>
            </p:cNvSpPr>
            <p:nvPr/>
          </p:nvSpPr>
          <p:spPr bwMode="auto">
            <a:xfrm flipH="1">
              <a:off x="1701" y="1570"/>
              <a:ext cx="1360" cy="499"/>
            </a:xfrm>
            <a:prstGeom prst="line">
              <a:avLst/>
            </a:prstGeom>
            <a:noFill/>
            <a:ln w="9525">
              <a:solidFill>
                <a:schemeClr val="accent1">
                  <a:lumMod val="75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srgbClr val="000066"/>
                </a:solidFill>
                <a:latin typeface="Arial" charset="0"/>
              </a:endParaRPr>
            </a:p>
          </p:txBody>
        </p:sp>
        <p:sp>
          <p:nvSpPr>
            <p:cNvPr id="14" name="Line 226"/>
            <p:cNvSpPr>
              <a:spLocks noChangeShapeType="1"/>
            </p:cNvSpPr>
            <p:nvPr/>
          </p:nvSpPr>
          <p:spPr bwMode="auto">
            <a:xfrm flipH="1">
              <a:off x="2562" y="1570"/>
              <a:ext cx="590" cy="499"/>
            </a:xfrm>
            <a:prstGeom prst="line">
              <a:avLst/>
            </a:prstGeom>
            <a:noFill/>
            <a:ln w="9525">
              <a:solidFill>
                <a:schemeClr val="accent1">
                  <a:lumMod val="75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srgbClr val="000066"/>
                </a:solidFill>
                <a:latin typeface="Arial" charset="0"/>
              </a:endParaRPr>
            </a:p>
          </p:txBody>
        </p:sp>
        <p:sp>
          <p:nvSpPr>
            <p:cNvPr id="15" name="Line 227"/>
            <p:cNvSpPr>
              <a:spLocks noChangeShapeType="1"/>
            </p:cNvSpPr>
            <p:nvPr/>
          </p:nvSpPr>
          <p:spPr bwMode="auto">
            <a:xfrm>
              <a:off x="3243" y="1570"/>
              <a:ext cx="0" cy="499"/>
            </a:xfrm>
            <a:prstGeom prst="line">
              <a:avLst/>
            </a:prstGeom>
            <a:noFill/>
            <a:ln w="9525">
              <a:solidFill>
                <a:schemeClr val="accent1">
                  <a:lumMod val="75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srgbClr val="000066"/>
                </a:solidFill>
                <a:latin typeface="Arial" charset="0"/>
              </a:endParaRPr>
            </a:p>
          </p:txBody>
        </p:sp>
        <p:sp>
          <p:nvSpPr>
            <p:cNvPr id="16" name="Line 228"/>
            <p:cNvSpPr>
              <a:spLocks noChangeShapeType="1"/>
            </p:cNvSpPr>
            <p:nvPr/>
          </p:nvSpPr>
          <p:spPr bwMode="auto">
            <a:xfrm>
              <a:off x="3379" y="1570"/>
              <a:ext cx="680" cy="499"/>
            </a:xfrm>
            <a:prstGeom prst="line">
              <a:avLst/>
            </a:prstGeom>
            <a:noFill/>
            <a:ln w="9525">
              <a:solidFill>
                <a:schemeClr val="accent1">
                  <a:lumMod val="75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srgbClr val="000066"/>
                </a:solidFill>
                <a:latin typeface="Arial" charset="0"/>
              </a:endParaRPr>
            </a:p>
          </p:txBody>
        </p:sp>
        <p:sp>
          <p:nvSpPr>
            <p:cNvPr id="17" name="Line 229"/>
            <p:cNvSpPr>
              <a:spLocks noChangeShapeType="1"/>
            </p:cNvSpPr>
            <p:nvPr/>
          </p:nvSpPr>
          <p:spPr bwMode="auto">
            <a:xfrm>
              <a:off x="3606" y="1570"/>
              <a:ext cx="1270" cy="499"/>
            </a:xfrm>
            <a:prstGeom prst="line">
              <a:avLst/>
            </a:prstGeom>
            <a:noFill/>
            <a:ln w="9525">
              <a:solidFill>
                <a:schemeClr val="accent1">
                  <a:lumMod val="75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srgbClr val="000066"/>
                </a:solidFill>
                <a:latin typeface="Arial" charset="0"/>
              </a:endParaRPr>
            </a:p>
          </p:txBody>
        </p:sp>
      </p:grpSp>
      <p:grpSp>
        <p:nvGrpSpPr>
          <p:cNvPr id="11" name="Group 233"/>
          <p:cNvGrpSpPr>
            <a:grpSpLocks/>
          </p:cNvGrpSpPr>
          <p:nvPr/>
        </p:nvGrpSpPr>
        <p:grpSpPr bwMode="auto">
          <a:xfrm>
            <a:off x="1055688" y="3795713"/>
            <a:ext cx="1439862" cy="576262"/>
            <a:chOff x="385" y="2024"/>
            <a:chExt cx="907" cy="363"/>
          </a:xfrm>
        </p:grpSpPr>
        <p:sp>
          <p:nvSpPr>
            <p:cNvPr id="21549" name="Rectangle 231"/>
            <p:cNvSpPr>
              <a:spLocks noChangeArrowheads="1"/>
            </p:cNvSpPr>
            <p:nvPr/>
          </p:nvSpPr>
          <p:spPr bwMode="auto">
            <a:xfrm>
              <a:off x="385" y="2024"/>
              <a:ext cx="576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mtClean="0">
                  <a:solidFill>
                    <a:srgbClr val="000000"/>
                  </a:solidFill>
                  <a:latin typeface="Arial" pitchFamily="34" charset="0"/>
                </a:rPr>
                <a:t>字段名</a:t>
              </a:r>
            </a:p>
          </p:txBody>
        </p:sp>
        <p:sp>
          <p:nvSpPr>
            <p:cNvPr id="20" name="Line 232"/>
            <p:cNvSpPr>
              <a:spLocks noChangeShapeType="1"/>
            </p:cNvSpPr>
            <p:nvPr/>
          </p:nvSpPr>
          <p:spPr bwMode="auto">
            <a:xfrm>
              <a:off x="884" y="2205"/>
              <a:ext cx="408" cy="0"/>
            </a:xfrm>
            <a:prstGeom prst="line">
              <a:avLst/>
            </a:prstGeom>
            <a:noFill/>
            <a:ln w="9525">
              <a:solidFill>
                <a:schemeClr val="accent1">
                  <a:lumMod val="75000"/>
                </a:schemeClr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>
                <a:solidFill>
                  <a:srgbClr val="000066"/>
                </a:solidFill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1784642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pPr eaLnBrk="1" hangingPunct="1"/>
            <a:r>
              <a:rPr lang="zh-CN" altLang="en-US" sz="3300" smtClean="0"/>
              <a:t>表与表的关系</a:t>
            </a:r>
          </a:p>
        </p:txBody>
      </p:sp>
      <p:graphicFrame>
        <p:nvGraphicFramePr>
          <p:cNvPr id="13499" name="Group 187"/>
          <p:cNvGraphicFramePr>
            <a:graphicFrameLocks noGrp="1"/>
          </p:cNvGraphicFramePr>
          <p:nvPr>
            <p:ph sz="half" idx="1"/>
          </p:nvPr>
        </p:nvGraphicFramePr>
        <p:xfrm>
          <a:off x="395288" y="2349500"/>
          <a:ext cx="5616575" cy="1905000"/>
        </p:xfrm>
        <a:graphic>
          <a:graphicData uri="http://schemas.openxmlformats.org/drawingml/2006/table">
            <a:tbl>
              <a:tblPr/>
              <a:tblGrid>
                <a:gridCol w="693737"/>
                <a:gridCol w="692150"/>
                <a:gridCol w="695325"/>
                <a:gridCol w="1246188"/>
                <a:gridCol w="971550"/>
                <a:gridCol w="1317625"/>
              </a:tblGrid>
              <a:tr h="374650"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 Frutiger Roman"/>
                          <a:ea typeface="宋体" pitchFamily="2" charset="-122"/>
                        </a:rPr>
                        <a:t>编号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 Frutiger Roman"/>
                          <a:ea typeface="宋体" pitchFamily="2" charset="-122"/>
                        </a:rPr>
                        <a:t>姓名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 Frutiger Roman"/>
                          <a:ea typeface="宋体" pitchFamily="2" charset="-122"/>
                        </a:rPr>
                        <a:t>性别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 Frutiger Roman"/>
                          <a:ea typeface="宋体" pitchFamily="2" charset="-122"/>
                        </a:rPr>
                        <a:t>出生日期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 Frutiger Roman"/>
                          <a:ea typeface="宋体" pitchFamily="2" charset="-122"/>
                        </a:rPr>
                        <a:t>职称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 Frutiger Roman"/>
                          <a:ea typeface="宋体" pitchFamily="2" charset="-122"/>
                        </a:rPr>
                        <a:t>部门编号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3700"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 Frutiger Roman"/>
                          <a:ea typeface="宋体" pitchFamily="2" charset="-122"/>
                        </a:rPr>
                        <a:t>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 Frutiger Roman"/>
                          <a:ea typeface="宋体" pitchFamily="2" charset="-122"/>
                        </a:rPr>
                        <a:t>张三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 Frutiger Roman"/>
                          <a:ea typeface="宋体" pitchFamily="2" charset="-122"/>
                        </a:rPr>
                        <a:t>男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 Frutiger Roman"/>
                          <a:ea typeface="宋体" pitchFamily="2" charset="-122"/>
                        </a:rPr>
                        <a:t>1970-1-1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 Frutiger Roman"/>
                          <a:ea typeface="宋体" pitchFamily="2" charset="-122"/>
                        </a:rPr>
                        <a:t>副教授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 Frutiger Roman"/>
                          <a:ea typeface="宋体" pitchFamily="2" charset="-122"/>
                        </a:rPr>
                        <a:t>101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 Frutiger Roman"/>
                          <a:ea typeface="宋体" pitchFamily="2" charset="-122"/>
                        </a:rPr>
                        <a:t>002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 Frutiger Roman"/>
                          <a:ea typeface="宋体" pitchFamily="2" charset="-122"/>
                        </a:rPr>
                        <a:t>李四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 Frutiger Roman"/>
                          <a:ea typeface="宋体" pitchFamily="2" charset="-122"/>
                        </a:rPr>
                        <a:t>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 Frutiger Roman"/>
                          <a:ea typeface="宋体" pitchFamily="2" charset="-122"/>
                        </a:rPr>
                        <a:t>1978-10-5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 Frutiger Roman"/>
                          <a:ea typeface="宋体" pitchFamily="2" charset="-122"/>
                        </a:rPr>
                        <a:t>助教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 Frutiger Roman"/>
                          <a:ea typeface="宋体" pitchFamily="2" charset="-122"/>
                        </a:rPr>
                        <a:t>101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3700"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 Frutiger Roman"/>
                          <a:ea typeface="宋体" pitchFamily="2" charset="-122"/>
                        </a:rPr>
                        <a:t>003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 Frutiger Roman"/>
                          <a:ea typeface="宋体" pitchFamily="2" charset="-122"/>
                        </a:rPr>
                        <a:t>王五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 Frutiger Roman"/>
                          <a:ea typeface="宋体" pitchFamily="2" charset="-122"/>
                        </a:rPr>
                        <a:t>男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 Frutiger Roman"/>
                          <a:ea typeface="宋体" pitchFamily="2" charset="-122"/>
                        </a:rPr>
                        <a:t>1974-9-8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 Frutiger Roman"/>
                          <a:ea typeface="宋体" pitchFamily="2" charset="-122"/>
                        </a:rPr>
                        <a:t>讲师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 Frutiger Roman"/>
                          <a:ea typeface="宋体" pitchFamily="2" charset="-122"/>
                        </a:rPr>
                        <a:t>102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075"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 Frutiger Roman"/>
                          <a:ea typeface="宋体" pitchFamily="2" charset="-122"/>
                        </a:rPr>
                        <a:t>004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 Frutiger Roman"/>
                          <a:ea typeface="宋体" pitchFamily="2" charset="-122"/>
                        </a:rPr>
                        <a:t>赵六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 Frutiger Roman"/>
                          <a:ea typeface="宋体" pitchFamily="2" charset="-122"/>
                        </a:rPr>
                        <a:t>男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 Frutiger Roman"/>
                          <a:ea typeface="宋体" pitchFamily="2" charset="-122"/>
                        </a:rPr>
                        <a:t>1967-5-21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 Frutiger Roman"/>
                          <a:ea typeface="宋体" pitchFamily="2" charset="-122"/>
                        </a:rPr>
                        <a:t>副教授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 Frutiger Roman"/>
                          <a:ea typeface="宋体" pitchFamily="2" charset="-122"/>
                        </a:rPr>
                        <a:t>101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5381" name="Group 85"/>
          <p:cNvGraphicFramePr>
            <a:graphicFrameLocks noGrp="1"/>
          </p:cNvGraphicFramePr>
          <p:nvPr>
            <p:ph sz="half" idx="2"/>
          </p:nvPr>
        </p:nvGraphicFramePr>
        <p:xfrm>
          <a:off x="6443663" y="2636838"/>
          <a:ext cx="2520950" cy="1452562"/>
        </p:xfrm>
        <a:graphic>
          <a:graphicData uri="http://schemas.openxmlformats.org/drawingml/2006/table">
            <a:tbl>
              <a:tblPr/>
              <a:tblGrid>
                <a:gridCol w="1262062"/>
                <a:gridCol w="1258888"/>
              </a:tblGrid>
              <a:tr h="422459"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 Frutiger Roman"/>
                          <a:ea typeface="宋体" pitchFamily="2" charset="-122"/>
                        </a:rPr>
                        <a:t>部门编号</a:t>
                      </a: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7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 Frutiger Roman"/>
                          <a:ea typeface="宋体" pitchFamily="2" charset="-122"/>
                        </a:rPr>
                        <a:t>部门名称</a:t>
                      </a: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0050"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 Frutiger Roman"/>
                          <a:ea typeface="宋体" pitchFamily="2" charset="-122"/>
                        </a:rPr>
                        <a:t>101</a:t>
                      </a: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 Frutiger Roman"/>
                          <a:ea typeface="宋体" pitchFamily="2" charset="-122"/>
                        </a:rPr>
                        <a:t>计算机系</a:t>
                      </a: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9873"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 Frutiger Roman"/>
                          <a:ea typeface="宋体" pitchFamily="2" charset="-122"/>
                        </a:rPr>
                        <a:t>102</a:t>
                      </a: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 Frutiger Roman"/>
                          <a:ea typeface="宋体" pitchFamily="2" charset="-122"/>
                        </a:rPr>
                        <a:t>教务处</a:t>
                      </a: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180"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 Frutiger Roman"/>
                          <a:ea typeface="宋体" pitchFamily="2" charset="-122"/>
                        </a:rPr>
                        <a:t>103</a:t>
                      </a: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048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2E8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R Frutiger Roman"/>
                          <a:ea typeface="宋体" pitchFamily="2" charset="-122"/>
                        </a:rPr>
                        <a:t>办公室</a:t>
                      </a: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592" name="Rectangle 166"/>
          <p:cNvSpPr>
            <a:spLocks noChangeArrowheads="1"/>
          </p:cNvSpPr>
          <p:nvPr/>
        </p:nvSpPr>
        <p:spPr bwMode="auto">
          <a:xfrm>
            <a:off x="2484438" y="1844675"/>
            <a:ext cx="9144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mtClean="0">
                <a:solidFill>
                  <a:srgbClr val="000000"/>
                </a:solidFill>
                <a:latin typeface="Arial" pitchFamily="34" charset="0"/>
              </a:rPr>
              <a:t>雇员表</a:t>
            </a:r>
          </a:p>
        </p:txBody>
      </p:sp>
      <p:sp>
        <p:nvSpPr>
          <p:cNvPr id="22593" name="Rectangle 167"/>
          <p:cNvSpPr>
            <a:spLocks noChangeArrowheads="1"/>
          </p:cNvSpPr>
          <p:nvPr/>
        </p:nvSpPr>
        <p:spPr bwMode="auto">
          <a:xfrm>
            <a:off x="7308850" y="2133600"/>
            <a:ext cx="9144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mtClean="0">
                <a:solidFill>
                  <a:srgbClr val="000000"/>
                </a:solidFill>
                <a:latin typeface="Arial" pitchFamily="34" charset="0"/>
              </a:rPr>
              <a:t>部门表</a:t>
            </a:r>
          </a:p>
        </p:txBody>
      </p:sp>
      <p:sp>
        <p:nvSpPr>
          <p:cNvPr id="13480" name="Oval 168"/>
          <p:cNvSpPr>
            <a:spLocks noChangeArrowheads="1"/>
          </p:cNvSpPr>
          <p:nvPr/>
        </p:nvSpPr>
        <p:spPr bwMode="auto">
          <a:xfrm>
            <a:off x="4716463" y="2349500"/>
            <a:ext cx="1296987" cy="433388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mtClean="0">
                <a:solidFill>
                  <a:srgbClr val="000000"/>
                </a:solidFill>
                <a:latin typeface="Arial" pitchFamily="34" charset="0"/>
              </a:rPr>
              <a:t>    </a:t>
            </a:r>
          </a:p>
        </p:txBody>
      </p:sp>
      <p:sp>
        <p:nvSpPr>
          <p:cNvPr id="13481" name="Oval 169"/>
          <p:cNvSpPr>
            <a:spLocks noChangeArrowheads="1"/>
          </p:cNvSpPr>
          <p:nvPr/>
        </p:nvSpPr>
        <p:spPr bwMode="auto">
          <a:xfrm>
            <a:off x="6372225" y="2565400"/>
            <a:ext cx="1296988" cy="433388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mtClean="0">
                <a:solidFill>
                  <a:srgbClr val="000000"/>
                </a:solidFill>
                <a:latin typeface="Arial" pitchFamily="34" charset="0"/>
              </a:rPr>
              <a:t> </a:t>
            </a:r>
          </a:p>
        </p:txBody>
      </p:sp>
      <p:grpSp>
        <p:nvGrpSpPr>
          <p:cNvPr id="2" name="Group 172"/>
          <p:cNvGrpSpPr>
            <a:grpSpLocks/>
          </p:cNvGrpSpPr>
          <p:nvPr/>
        </p:nvGrpSpPr>
        <p:grpSpPr bwMode="auto">
          <a:xfrm>
            <a:off x="6516688" y="1125538"/>
            <a:ext cx="914400" cy="1511300"/>
            <a:chOff x="4105" y="1344"/>
            <a:chExt cx="576" cy="952"/>
          </a:xfrm>
        </p:grpSpPr>
        <p:sp>
          <p:nvSpPr>
            <p:cNvPr id="22610" name="Rectangle 170"/>
            <p:cNvSpPr>
              <a:spLocks noChangeArrowheads="1"/>
            </p:cNvSpPr>
            <p:nvPr/>
          </p:nvSpPr>
          <p:spPr bwMode="auto">
            <a:xfrm>
              <a:off x="4105" y="1344"/>
              <a:ext cx="576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mtClean="0">
                  <a:solidFill>
                    <a:srgbClr val="000000"/>
                  </a:solidFill>
                  <a:latin typeface="Arial" pitchFamily="34" charset="0"/>
                </a:rPr>
                <a:t>主键</a:t>
              </a:r>
            </a:p>
          </p:txBody>
        </p:sp>
        <p:sp>
          <p:nvSpPr>
            <p:cNvPr id="22611" name="Line 171"/>
            <p:cNvSpPr>
              <a:spLocks noChangeShapeType="1"/>
            </p:cNvSpPr>
            <p:nvPr/>
          </p:nvSpPr>
          <p:spPr bwMode="auto">
            <a:xfrm>
              <a:off x="4422" y="1616"/>
              <a:ext cx="0" cy="6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mtClean="0">
                <a:solidFill>
                  <a:srgbClr val="000066"/>
                </a:solidFill>
                <a:latin typeface="Arial" pitchFamily="34" charset="0"/>
              </a:endParaRPr>
            </a:p>
          </p:txBody>
        </p:sp>
      </p:grpSp>
      <p:grpSp>
        <p:nvGrpSpPr>
          <p:cNvPr id="3" name="Group 173"/>
          <p:cNvGrpSpPr>
            <a:grpSpLocks/>
          </p:cNvGrpSpPr>
          <p:nvPr/>
        </p:nvGrpSpPr>
        <p:grpSpPr bwMode="auto">
          <a:xfrm>
            <a:off x="250825" y="1052513"/>
            <a:ext cx="914400" cy="1295400"/>
            <a:chOff x="4105" y="1344"/>
            <a:chExt cx="576" cy="952"/>
          </a:xfrm>
        </p:grpSpPr>
        <p:sp>
          <p:nvSpPr>
            <p:cNvPr id="22608" name="Rectangle 174"/>
            <p:cNvSpPr>
              <a:spLocks noChangeArrowheads="1"/>
            </p:cNvSpPr>
            <p:nvPr/>
          </p:nvSpPr>
          <p:spPr bwMode="auto">
            <a:xfrm>
              <a:off x="4105" y="1344"/>
              <a:ext cx="576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mtClean="0">
                  <a:solidFill>
                    <a:srgbClr val="000000"/>
                  </a:solidFill>
                  <a:latin typeface="Arial" pitchFamily="34" charset="0"/>
                </a:rPr>
                <a:t>主键</a:t>
              </a:r>
            </a:p>
          </p:txBody>
        </p:sp>
        <p:sp>
          <p:nvSpPr>
            <p:cNvPr id="22609" name="Line 175"/>
            <p:cNvSpPr>
              <a:spLocks noChangeShapeType="1"/>
            </p:cNvSpPr>
            <p:nvPr/>
          </p:nvSpPr>
          <p:spPr bwMode="auto">
            <a:xfrm>
              <a:off x="4422" y="1616"/>
              <a:ext cx="0" cy="6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mtClean="0">
                <a:solidFill>
                  <a:srgbClr val="000066"/>
                </a:solidFill>
                <a:latin typeface="Arial" pitchFamily="34" charset="0"/>
              </a:endParaRPr>
            </a:p>
          </p:txBody>
        </p:sp>
      </p:grpSp>
      <p:grpSp>
        <p:nvGrpSpPr>
          <p:cNvPr id="4" name="Group 176"/>
          <p:cNvGrpSpPr>
            <a:grpSpLocks/>
          </p:cNvGrpSpPr>
          <p:nvPr/>
        </p:nvGrpSpPr>
        <p:grpSpPr bwMode="auto">
          <a:xfrm>
            <a:off x="4787900" y="1052513"/>
            <a:ext cx="914400" cy="1295400"/>
            <a:chOff x="4105" y="1344"/>
            <a:chExt cx="576" cy="952"/>
          </a:xfrm>
        </p:grpSpPr>
        <p:sp>
          <p:nvSpPr>
            <p:cNvPr id="22606" name="Rectangle 177"/>
            <p:cNvSpPr>
              <a:spLocks noChangeArrowheads="1"/>
            </p:cNvSpPr>
            <p:nvPr/>
          </p:nvSpPr>
          <p:spPr bwMode="auto">
            <a:xfrm>
              <a:off x="4105" y="1344"/>
              <a:ext cx="576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mtClean="0">
                  <a:solidFill>
                    <a:srgbClr val="000000"/>
                  </a:solidFill>
                  <a:latin typeface="Arial" pitchFamily="34" charset="0"/>
                </a:rPr>
                <a:t>外键</a:t>
              </a:r>
            </a:p>
          </p:txBody>
        </p:sp>
        <p:sp>
          <p:nvSpPr>
            <p:cNvPr id="22607" name="Line 178"/>
            <p:cNvSpPr>
              <a:spLocks noChangeShapeType="1"/>
            </p:cNvSpPr>
            <p:nvPr/>
          </p:nvSpPr>
          <p:spPr bwMode="auto">
            <a:xfrm>
              <a:off x="4422" y="1616"/>
              <a:ext cx="0" cy="6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mtClean="0">
                <a:solidFill>
                  <a:srgbClr val="000066"/>
                </a:solidFill>
                <a:latin typeface="Arial" pitchFamily="34" charset="0"/>
              </a:endParaRPr>
            </a:p>
          </p:txBody>
        </p:sp>
      </p:grpSp>
      <p:sp>
        <p:nvSpPr>
          <p:cNvPr id="13491" name="Freeform 179"/>
          <p:cNvSpPr>
            <a:spLocks/>
          </p:cNvSpPr>
          <p:nvPr/>
        </p:nvSpPr>
        <p:spPr bwMode="auto">
          <a:xfrm>
            <a:off x="5795963" y="2565400"/>
            <a:ext cx="792162" cy="215900"/>
          </a:xfrm>
          <a:custGeom>
            <a:avLst/>
            <a:gdLst>
              <a:gd name="T0" fmla="*/ 0 w 490"/>
              <a:gd name="T1" fmla="*/ 0 h 106"/>
              <a:gd name="T2" fmla="*/ 2147483647 w 490"/>
              <a:gd name="T3" fmla="*/ 2147483647 h 106"/>
              <a:gd name="T4" fmla="*/ 2147483647 w 490"/>
              <a:gd name="T5" fmla="*/ 2147483647 h 106"/>
              <a:gd name="T6" fmla="*/ 2147483647 w 490"/>
              <a:gd name="T7" fmla="*/ 2147483647 h 106"/>
              <a:gd name="T8" fmla="*/ 0 60000 65536"/>
              <a:gd name="T9" fmla="*/ 0 60000 65536"/>
              <a:gd name="T10" fmla="*/ 0 60000 65536"/>
              <a:gd name="T11" fmla="*/ 0 60000 65536"/>
              <a:gd name="T12" fmla="*/ 0 w 490"/>
              <a:gd name="T13" fmla="*/ 0 h 106"/>
              <a:gd name="T14" fmla="*/ 490 w 490"/>
              <a:gd name="T15" fmla="*/ 106 h 10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90" h="106">
                <a:moveTo>
                  <a:pt x="0" y="0"/>
                </a:moveTo>
                <a:lnTo>
                  <a:pt x="240" y="10"/>
                </a:lnTo>
                <a:lnTo>
                  <a:pt x="231" y="106"/>
                </a:lnTo>
                <a:lnTo>
                  <a:pt x="490" y="106"/>
                </a:lnTo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mtClean="0">
              <a:solidFill>
                <a:srgbClr val="000066"/>
              </a:solidFill>
              <a:latin typeface="Arial" pitchFamily="34" charset="0"/>
            </a:endParaRPr>
          </a:p>
        </p:txBody>
      </p:sp>
      <p:sp>
        <p:nvSpPr>
          <p:cNvPr id="13492" name="Rectangle 180"/>
          <p:cNvSpPr>
            <a:spLocks noChangeArrowheads="1"/>
          </p:cNvSpPr>
          <p:nvPr/>
        </p:nvSpPr>
        <p:spPr bwMode="auto">
          <a:xfrm>
            <a:off x="7235825" y="4076700"/>
            <a:ext cx="9144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mtClean="0">
                <a:solidFill>
                  <a:srgbClr val="000000"/>
                </a:solidFill>
                <a:latin typeface="Arial" pitchFamily="34" charset="0"/>
              </a:rPr>
              <a:t>父表</a:t>
            </a:r>
          </a:p>
        </p:txBody>
      </p:sp>
      <p:sp>
        <p:nvSpPr>
          <p:cNvPr id="13493" name="Rectangle 181"/>
          <p:cNvSpPr>
            <a:spLocks noChangeArrowheads="1"/>
          </p:cNvSpPr>
          <p:nvPr/>
        </p:nvSpPr>
        <p:spPr bwMode="auto">
          <a:xfrm>
            <a:off x="2555875" y="4149725"/>
            <a:ext cx="9144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mtClean="0">
                <a:solidFill>
                  <a:srgbClr val="000000"/>
                </a:solidFill>
                <a:latin typeface="Arial" pitchFamily="34" charset="0"/>
              </a:rPr>
              <a:t>子表</a:t>
            </a:r>
          </a:p>
        </p:txBody>
      </p:sp>
      <p:sp>
        <p:nvSpPr>
          <p:cNvPr id="22602" name="Rectangle 182"/>
          <p:cNvSpPr>
            <a:spLocks noChangeArrowheads="1"/>
          </p:cNvSpPr>
          <p:nvPr/>
        </p:nvSpPr>
        <p:spPr bwMode="auto">
          <a:xfrm>
            <a:off x="250825" y="0"/>
            <a:ext cx="4033838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smtClean="0">
                <a:solidFill>
                  <a:srgbClr val="FF0000"/>
                </a:solidFill>
                <a:latin typeface="Arial" pitchFamily="34" charset="0"/>
              </a:rPr>
              <a:t>表和表之间是相互关联的；</a:t>
            </a:r>
          </a:p>
        </p:txBody>
      </p:sp>
      <p:sp>
        <p:nvSpPr>
          <p:cNvPr id="13496" name="Rectangle 184"/>
          <p:cNvSpPr>
            <a:spLocks noChangeArrowheads="1"/>
          </p:cNvSpPr>
          <p:nvPr/>
        </p:nvSpPr>
        <p:spPr bwMode="auto">
          <a:xfrm>
            <a:off x="395288" y="4652963"/>
            <a:ext cx="8208962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mtClean="0">
                <a:solidFill>
                  <a:srgbClr val="000000"/>
                </a:solidFill>
                <a:latin typeface="Arial" pitchFamily="34" charset="0"/>
              </a:rPr>
              <a:t>Ⅰ.</a:t>
            </a:r>
            <a:r>
              <a:rPr lang="zh-CN" altLang="en-US" sz="2000" smtClean="0">
                <a:solidFill>
                  <a:srgbClr val="000000"/>
                </a:solidFill>
                <a:latin typeface="Arial" pitchFamily="34" charset="0"/>
              </a:rPr>
              <a:t>表与表之间通过公共字段（关键字）建立关系，分为主键和外键</a:t>
            </a:r>
          </a:p>
        </p:txBody>
      </p:sp>
      <p:sp>
        <p:nvSpPr>
          <p:cNvPr id="13497" name="Rectangle 185"/>
          <p:cNvSpPr>
            <a:spLocks noChangeArrowheads="1"/>
          </p:cNvSpPr>
          <p:nvPr/>
        </p:nvSpPr>
        <p:spPr bwMode="auto">
          <a:xfrm>
            <a:off x="395288" y="5013325"/>
            <a:ext cx="8208962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mtClean="0">
                <a:solidFill>
                  <a:srgbClr val="000000"/>
                </a:solidFill>
                <a:latin typeface="Arial" pitchFamily="34" charset="0"/>
              </a:rPr>
              <a:t>Ⅱ</a:t>
            </a:r>
            <a:r>
              <a:rPr lang="en-US" altLang="zh-CN" smtClean="0">
                <a:solidFill>
                  <a:srgbClr val="000000"/>
                </a:solidFill>
                <a:latin typeface="Arial" pitchFamily="34" charset="0"/>
              </a:rPr>
              <a:t>.</a:t>
            </a:r>
            <a:r>
              <a:rPr lang="zh-CN" altLang="en-US" sz="2000" smtClean="0">
                <a:solidFill>
                  <a:srgbClr val="000000"/>
                </a:solidFill>
                <a:latin typeface="Arial" pitchFamily="34" charset="0"/>
              </a:rPr>
              <a:t>主键指表中一列或多列的组合，其值唯一标志表中的记录，值非空。</a:t>
            </a:r>
          </a:p>
        </p:txBody>
      </p:sp>
      <p:sp>
        <p:nvSpPr>
          <p:cNvPr id="13498" name="Rectangle 186"/>
          <p:cNvSpPr>
            <a:spLocks noChangeArrowheads="1"/>
          </p:cNvSpPr>
          <p:nvPr/>
        </p:nvSpPr>
        <p:spPr bwMode="auto">
          <a:xfrm>
            <a:off x="395288" y="5373688"/>
            <a:ext cx="8424862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mtClean="0">
                <a:solidFill>
                  <a:srgbClr val="000000"/>
                </a:solidFill>
                <a:latin typeface="Arial" pitchFamily="34" charset="0"/>
              </a:rPr>
              <a:t>Ⅲ.</a:t>
            </a:r>
            <a:r>
              <a:rPr lang="zh-CN" altLang="en-US" sz="2000" smtClean="0">
                <a:solidFill>
                  <a:srgbClr val="000000"/>
                </a:solidFill>
                <a:latin typeface="Arial" pitchFamily="34" charset="0"/>
              </a:rPr>
              <a:t>外键指表</a:t>
            </a:r>
            <a:r>
              <a:rPr lang="en-US" altLang="zh-CN" sz="2000" smtClean="0">
                <a:solidFill>
                  <a:srgbClr val="000000"/>
                </a:solidFill>
                <a:latin typeface="Arial" pitchFamily="34" charset="0"/>
              </a:rPr>
              <a:t>B</a:t>
            </a:r>
            <a:r>
              <a:rPr lang="zh-CN" altLang="en-US" sz="2000" smtClean="0">
                <a:solidFill>
                  <a:srgbClr val="000000"/>
                </a:solidFill>
                <a:latin typeface="Arial" pitchFamily="34" charset="0"/>
              </a:rPr>
              <a:t>中含有与另一表</a:t>
            </a:r>
            <a:r>
              <a:rPr lang="en-US" altLang="zh-CN" sz="2000" smtClean="0">
                <a:solidFill>
                  <a:srgbClr val="000000"/>
                </a:solidFill>
                <a:latin typeface="Arial" pitchFamily="34" charset="0"/>
              </a:rPr>
              <a:t>A(</a:t>
            </a:r>
            <a:r>
              <a:rPr lang="zh-CN" altLang="en-US" sz="2000" smtClean="0">
                <a:solidFill>
                  <a:srgbClr val="000000"/>
                </a:solidFill>
                <a:latin typeface="Arial" pitchFamily="34" charset="0"/>
              </a:rPr>
              <a:t>父表</a:t>
            </a:r>
            <a:r>
              <a:rPr lang="en-US" altLang="zh-CN" sz="2000" smtClean="0">
                <a:solidFill>
                  <a:srgbClr val="000000"/>
                </a:solidFill>
                <a:latin typeface="Arial" pitchFamily="34" charset="0"/>
              </a:rPr>
              <a:t>)</a:t>
            </a:r>
            <a:r>
              <a:rPr lang="zh-CN" altLang="en-US" sz="2000" smtClean="0">
                <a:solidFill>
                  <a:srgbClr val="000000"/>
                </a:solidFill>
                <a:latin typeface="Arial" pitchFamily="34" charset="0"/>
              </a:rPr>
              <a:t>的主键相对应的列，该列在表</a:t>
            </a:r>
            <a:r>
              <a:rPr lang="en-US" altLang="zh-CN" sz="2000" smtClean="0">
                <a:solidFill>
                  <a:srgbClr val="000000"/>
                </a:solidFill>
                <a:latin typeface="Arial" pitchFamily="34" charset="0"/>
              </a:rPr>
              <a:t>B(</a:t>
            </a:r>
            <a:r>
              <a:rPr lang="zh-CN" altLang="en-US" sz="2000" smtClean="0">
                <a:solidFill>
                  <a:srgbClr val="000000"/>
                </a:solidFill>
                <a:latin typeface="Arial" pitchFamily="34" charset="0"/>
              </a:rPr>
              <a:t>子表</a:t>
            </a:r>
            <a:r>
              <a:rPr lang="en-US" altLang="zh-CN" sz="2000" smtClean="0">
                <a:solidFill>
                  <a:srgbClr val="000000"/>
                </a:solidFill>
                <a:latin typeface="Arial" pitchFamily="34" charset="0"/>
              </a:rPr>
              <a:t>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smtClean="0">
                <a:solidFill>
                  <a:srgbClr val="000000"/>
                </a:solidFill>
                <a:latin typeface="Arial" pitchFamily="34" charset="0"/>
              </a:rPr>
              <a:t>    </a:t>
            </a:r>
            <a:r>
              <a:rPr lang="zh-CN" altLang="en-US" sz="2000" smtClean="0">
                <a:solidFill>
                  <a:srgbClr val="000000"/>
                </a:solidFill>
                <a:latin typeface="Arial" pitchFamily="34" charset="0"/>
              </a:rPr>
              <a:t>中称为外键。</a:t>
            </a:r>
          </a:p>
        </p:txBody>
      </p:sp>
    </p:spTree>
    <p:extLst>
      <p:ext uri="{BB962C8B-B14F-4D97-AF65-F5344CB8AC3E}">
        <p14:creationId xmlns:p14="http://schemas.microsoft.com/office/powerpoint/2010/main" val="1844564078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3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1000"/>
                                        <p:tgtEl>
                                          <p:spTgt spid="13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13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13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13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2" dur="500"/>
                                        <p:tgtEl>
                                          <p:spTgt spid="13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2" dur="500"/>
                                        <p:tgtEl>
                                          <p:spTgt spid="13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5" dur="500"/>
                                        <p:tgtEl>
                                          <p:spTgt spid="1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80" grpId="0" animBg="1"/>
      <p:bldP spid="13480" grpId="1" animBg="1"/>
      <p:bldP spid="13481" grpId="0" animBg="1"/>
      <p:bldP spid="13481" grpId="1" animBg="1"/>
      <p:bldP spid="13491" grpId="0" animBg="1"/>
      <p:bldP spid="13492" grpId="0"/>
      <p:bldP spid="13493" grpId="0"/>
      <p:bldP spid="13496" grpId="0"/>
      <p:bldP spid="13497" grpId="0"/>
      <p:bldP spid="1349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476250"/>
            <a:ext cx="6582742" cy="533400"/>
          </a:xfrm>
        </p:spPr>
        <p:txBody>
          <a:bodyPr/>
          <a:lstStyle/>
          <a:p>
            <a:r>
              <a:rPr lang="en-US" altLang="zh-CN" sz="2400" smtClean="0"/>
              <a:t>5-2</a:t>
            </a:r>
            <a:r>
              <a:rPr lang="zh-CN" altLang="en-US" sz="2400" dirty="0"/>
              <a:t>、</a:t>
            </a:r>
            <a:r>
              <a:rPr lang="en-US" altLang="zh-CN" sz="2400" dirty="0" smtClean="0"/>
              <a:t> </a:t>
            </a:r>
            <a:r>
              <a:rPr lang="zh-CN" altLang="en-US" sz="2400" dirty="0" smtClean="0"/>
              <a:t>关键字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1484784"/>
            <a:ext cx="7200900" cy="4154016"/>
          </a:xfrm>
        </p:spPr>
        <p:txBody>
          <a:bodyPr/>
          <a:lstStyle/>
          <a:p>
            <a:r>
              <a:rPr lang="en-US" altLang="zh-CN" sz="2000" dirty="0" smtClean="0"/>
              <a:t>1</a:t>
            </a:r>
            <a:r>
              <a:rPr lang="zh-CN" altLang="en-US" sz="2000" dirty="0" smtClean="0"/>
              <a:t>、关键字的概念：</a:t>
            </a:r>
          </a:p>
          <a:p>
            <a:r>
              <a:rPr lang="zh-CN" altLang="en-US" sz="2000" dirty="0" smtClean="0"/>
              <a:t>关键字是用来唯一标识表中每一行的属性或属性的组合，通常也称关键码、码、键。</a:t>
            </a:r>
          </a:p>
          <a:p>
            <a:r>
              <a:rPr lang="zh-CN" altLang="en-US" sz="2000" dirty="0" smtClean="0"/>
              <a:t>如：学生表中有学号、姓名、性别、身份证号；学号、身份证号不会重复，而姓名、性别可能会重复，则学号、身份证号是关键字，而姓名、性别不是关键字。</a:t>
            </a:r>
          </a:p>
          <a:p>
            <a:endParaRPr lang="zh-CN" altLang="en-US" sz="2000" dirty="0" smtClean="0"/>
          </a:p>
          <a:p>
            <a:r>
              <a:rPr lang="zh-CN" altLang="en-US" sz="2000" dirty="0" smtClean="0"/>
              <a:t>表中可以有多个关键字，每个关键字，又叫候选关键字。</a:t>
            </a:r>
          </a:p>
          <a:p>
            <a:endParaRPr lang="zh-CN" altLang="en-US" sz="2000" dirty="0" smtClean="0"/>
          </a:p>
          <a:p>
            <a:endParaRPr lang="zh-CN" alt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742721571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620688"/>
            <a:ext cx="7993063" cy="58325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CN" dirty="0" smtClean="0"/>
              <a:t>2</a:t>
            </a:r>
            <a:r>
              <a:rPr lang="zh-CN" altLang="en-US" dirty="0" smtClean="0"/>
              <a:t>、主关键字：</a:t>
            </a:r>
          </a:p>
          <a:p>
            <a:pPr>
              <a:lnSpc>
                <a:spcPct val="90000"/>
              </a:lnSpc>
            </a:pPr>
            <a:r>
              <a:rPr lang="zh-CN" altLang="en-US" sz="2000" dirty="0" smtClean="0"/>
              <a:t>若在候选关键字中，指定一个，作为表中标识每一行的关键字，则这个关键字称为主关键字，或主键（或称主码）。</a:t>
            </a:r>
          </a:p>
          <a:p>
            <a:pPr>
              <a:lnSpc>
                <a:spcPct val="90000"/>
              </a:lnSpc>
            </a:pPr>
            <a:r>
              <a:rPr lang="zh-CN" altLang="en-US" sz="2000" dirty="0" smtClean="0"/>
              <a:t>如：学号是唯一识别学生的属性，是主键。</a:t>
            </a:r>
          </a:p>
          <a:p>
            <a:pPr>
              <a:lnSpc>
                <a:spcPct val="90000"/>
              </a:lnSpc>
            </a:pPr>
            <a:r>
              <a:rPr lang="zh-CN" altLang="en-US" sz="2000" dirty="0" smtClean="0"/>
              <a:t>特点：</a:t>
            </a:r>
          </a:p>
          <a:p>
            <a:pPr>
              <a:lnSpc>
                <a:spcPct val="90000"/>
              </a:lnSpc>
            </a:pPr>
            <a:r>
              <a:rPr lang="zh-CN" altLang="en-US" sz="2000" dirty="0" smtClean="0"/>
              <a:t>（</a:t>
            </a:r>
            <a:r>
              <a:rPr lang="en-US" altLang="zh-CN" sz="2000" dirty="0" smtClean="0"/>
              <a:t>1</a:t>
            </a:r>
            <a:r>
              <a:rPr lang="zh-CN" altLang="en-US" sz="2000" dirty="0" smtClean="0"/>
              <a:t>）一个表中可能有一个或多个关键字，但只能指定一个为主键。（如学号、身份证号都是关键字，但只能指定一个为主键）</a:t>
            </a:r>
          </a:p>
          <a:p>
            <a:pPr>
              <a:lnSpc>
                <a:spcPct val="90000"/>
              </a:lnSpc>
            </a:pPr>
            <a:r>
              <a:rPr lang="zh-CN" altLang="en-US" sz="2000" dirty="0" smtClean="0"/>
              <a:t>（</a:t>
            </a:r>
            <a:r>
              <a:rPr lang="en-US" altLang="zh-CN" sz="2000" dirty="0" smtClean="0"/>
              <a:t>2</a:t>
            </a:r>
            <a:r>
              <a:rPr lang="zh-CN" altLang="en-US" sz="2000" dirty="0" smtClean="0"/>
              <a:t>）主键的值，在表中是唯一的，不能有重复。</a:t>
            </a:r>
          </a:p>
          <a:p>
            <a:pPr>
              <a:lnSpc>
                <a:spcPct val="90000"/>
              </a:lnSpc>
            </a:pPr>
            <a:r>
              <a:rPr lang="zh-CN" altLang="en-US" sz="2000" dirty="0" smtClean="0"/>
              <a:t>（</a:t>
            </a:r>
            <a:r>
              <a:rPr lang="en-US" altLang="zh-CN" sz="2000" dirty="0" smtClean="0"/>
              <a:t>3</a:t>
            </a:r>
            <a:r>
              <a:rPr lang="zh-CN" altLang="en-US" sz="2000" dirty="0" smtClean="0"/>
              <a:t>）主键值不允许为空值（</a:t>
            </a:r>
            <a:r>
              <a:rPr lang="en-US" altLang="zh-CN" sz="2000" dirty="0" smtClean="0"/>
              <a:t>NULL</a:t>
            </a:r>
            <a:r>
              <a:rPr lang="zh-CN" altLang="en-US" sz="2000" dirty="0" smtClean="0"/>
              <a:t>值，指未知的，并非空格）</a:t>
            </a:r>
          </a:p>
          <a:p>
            <a:pPr>
              <a:lnSpc>
                <a:spcPct val="90000"/>
              </a:lnSpc>
            </a:pPr>
            <a:r>
              <a:rPr lang="zh-CN" altLang="en-US" sz="2000" dirty="0" smtClean="0"/>
              <a:t>（</a:t>
            </a:r>
            <a:r>
              <a:rPr lang="en-US" altLang="zh-CN" sz="2000" dirty="0" smtClean="0"/>
              <a:t>4</a:t>
            </a:r>
            <a:r>
              <a:rPr lang="zh-CN" altLang="en-US" sz="2000" dirty="0" smtClean="0"/>
              <a:t>）主键可以是表中的一个属性，也可以是几个属性的组合</a:t>
            </a:r>
          </a:p>
          <a:p>
            <a:pPr>
              <a:lnSpc>
                <a:spcPct val="90000"/>
              </a:lnSpc>
            </a:pPr>
            <a:endParaRPr lang="zh-CN" altLang="en-US" sz="2000" dirty="0" smtClean="0"/>
          </a:p>
          <a:p>
            <a:pPr>
              <a:lnSpc>
                <a:spcPct val="90000"/>
              </a:lnSpc>
            </a:pPr>
            <a:r>
              <a:rPr lang="zh-CN" altLang="en-US" sz="2000" dirty="0" smtClean="0"/>
              <a:t>通常选择属性值较短的那个属性作为主关键字。如学号</a:t>
            </a:r>
            <a:r>
              <a:rPr lang="en-US" altLang="zh-CN" sz="2000" dirty="0" smtClean="0"/>
              <a:t>11</a:t>
            </a:r>
            <a:r>
              <a:rPr lang="zh-CN" altLang="en-US" sz="2000" dirty="0" smtClean="0"/>
              <a:t>位，而身份证</a:t>
            </a:r>
            <a:r>
              <a:rPr lang="en-US" altLang="zh-CN" sz="2000" dirty="0" smtClean="0"/>
              <a:t>18</a:t>
            </a:r>
            <a:r>
              <a:rPr lang="zh-CN" altLang="en-US" sz="2000" dirty="0" smtClean="0"/>
              <a:t>位，可以指定学号为主键。</a:t>
            </a:r>
          </a:p>
        </p:txBody>
      </p:sp>
    </p:spTree>
    <p:extLst>
      <p:ext uri="{BB962C8B-B14F-4D97-AF65-F5344CB8AC3E}">
        <p14:creationId xmlns:p14="http://schemas.microsoft.com/office/powerpoint/2010/main" val="2972558028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764704"/>
            <a:ext cx="8208912" cy="4874096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CN" dirty="0" smtClean="0"/>
              <a:t>3</a:t>
            </a:r>
            <a:r>
              <a:rPr lang="zh-CN" altLang="en-US" dirty="0" smtClean="0"/>
              <a:t>、外关键字：</a:t>
            </a:r>
          </a:p>
          <a:p>
            <a:pPr>
              <a:lnSpc>
                <a:spcPct val="90000"/>
              </a:lnSpc>
            </a:pPr>
            <a:r>
              <a:rPr lang="zh-CN" altLang="en-US" dirty="0" smtClean="0"/>
              <a:t>本表中的一个属性（或多个属性组合），不是本表的主键，而是另一个表的主关键字，则称这个属性为本表的外关键字，或外键。</a:t>
            </a:r>
          </a:p>
          <a:p>
            <a:pPr>
              <a:lnSpc>
                <a:spcPct val="90000"/>
              </a:lnSpc>
            </a:pPr>
            <a:r>
              <a:rPr lang="zh-CN" altLang="en-US" dirty="0" smtClean="0"/>
              <a:t>如：</a:t>
            </a:r>
          </a:p>
          <a:p>
            <a:pPr>
              <a:lnSpc>
                <a:spcPct val="90000"/>
              </a:lnSpc>
            </a:pPr>
            <a:r>
              <a:rPr lang="zh-CN" altLang="en-US" dirty="0" smtClean="0"/>
              <a:t>表</a:t>
            </a:r>
            <a:r>
              <a:rPr lang="en-US" altLang="zh-CN" dirty="0" smtClean="0"/>
              <a:t>1</a:t>
            </a:r>
            <a:r>
              <a:rPr lang="zh-CN" altLang="en-US" dirty="0" smtClean="0"/>
              <a:t>，有字段“系部编号、系部名称”，指定“系部编号”为主键；</a:t>
            </a:r>
          </a:p>
          <a:p>
            <a:pPr>
              <a:lnSpc>
                <a:spcPct val="90000"/>
              </a:lnSpc>
            </a:pPr>
            <a:r>
              <a:rPr lang="zh-CN" altLang="en-US" dirty="0" smtClean="0"/>
              <a:t>表</a:t>
            </a:r>
            <a:r>
              <a:rPr lang="en-US" altLang="zh-CN" dirty="0" smtClean="0"/>
              <a:t>2</a:t>
            </a:r>
            <a:r>
              <a:rPr lang="zh-CN" altLang="en-US" dirty="0" smtClean="0"/>
              <a:t>，有字段“学号、姓名、系部编号”，指定“学号”为主键；</a:t>
            </a:r>
          </a:p>
          <a:p>
            <a:pPr>
              <a:lnSpc>
                <a:spcPct val="90000"/>
              </a:lnSpc>
            </a:pPr>
            <a:r>
              <a:rPr lang="zh-CN" altLang="en-US" dirty="0" smtClean="0"/>
              <a:t>表</a:t>
            </a:r>
            <a:r>
              <a:rPr lang="en-US" altLang="zh-CN" dirty="0" smtClean="0"/>
              <a:t>2</a:t>
            </a:r>
            <a:r>
              <a:rPr lang="zh-CN" altLang="en-US" dirty="0" smtClean="0"/>
              <a:t>的“系部编号”是表</a:t>
            </a:r>
            <a:r>
              <a:rPr lang="en-US" altLang="zh-CN" dirty="0" smtClean="0"/>
              <a:t>1</a:t>
            </a:r>
            <a:r>
              <a:rPr lang="zh-CN" altLang="en-US" dirty="0" smtClean="0"/>
              <a:t>的主键，它可称为表</a:t>
            </a:r>
            <a:r>
              <a:rPr lang="en-US" altLang="zh-CN" dirty="0" smtClean="0"/>
              <a:t>2</a:t>
            </a:r>
            <a:r>
              <a:rPr lang="zh-CN" altLang="en-US" dirty="0" smtClean="0"/>
              <a:t>的外键；</a:t>
            </a:r>
          </a:p>
          <a:p>
            <a:pPr>
              <a:lnSpc>
                <a:spcPct val="90000"/>
              </a:lnSpc>
            </a:pPr>
            <a:endParaRPr lang="zh-CN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908319656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981075"/>
            <a:ext cx="8424936" cy="4657725"/>
          </a:xfrm>
        </p:spPr>
        <p:txBody>
          <a:bodyPr/>
          <a:lstStyle/>
          <a:p>
            <a:r>
              <a:rPr lang="zh-CN" altLang="en-US" dirty="0" smtClean="0"/>
              <a:t>外键特点：</a:t>
            </a:r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1</a:t>
            </a:r>
            <a:r>
              <a:rPr lang="zh-CN" altLang="en-US" dirty="0" smtClean="0"/>
              <a:t>）其值要么为空（</a:t>
            </a:r>
            <a:r>
              <a:rPr lang="en-US" altLang="zh-CN" dirty="0" smtClean="0"/>
              <a:t>NULL</a:t>
            </a:r>
            <a:r>
              <a:rPr lang="zh-CN" altLang="en-US" dirty="0" smtClean="0"/>
              <a:t>）、要么等于另个表的主键值。</a:t>
            </a:r>
            <a:endParaRPr lang="en-US" altLang="zh-CN" dirty="0" smtClean="0"/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2</a:t>
            </a:r>
            <a:r>
              <a:rPr lang="zh-CN" altLang="en-US" dirty="0" smtClean="0"/>
              <a:t>）通过外键建立本表和其他表之间的联系。</a:t>
            </a:r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3</a:t>
            </a:r>
            <a:r>
              <a:rPr lang="zh-CN" altLang="en-US" dirty="0" smtClean="0"/>
              <a:t>）一个表中不一定必须有外键；如果有外键，可以有一个也可以多个外键。</a:t>
            </a:r>
          </a:p>
          <a:p>
            <a:endParaRPr lang="zh-CN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539355658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560" y="765175"/>
            <a:ext cx="8064128" cy="4873625"/>
          </a:xfrm>
        </p:spPr>
        <p:txBody>
          <a:bodyPr/>
          <a:lstStyle/>
          <a:p>
            <a:r>
              <a:rPr lang="en-US" altLang="zh-CN" dirty="0" smtClean="0"/>
              <a:t>4</a:t>
            </a:r>
            <a:r>
              <a:rPr lang="zh-CN" altLang="en-US" dirty="0" smtClean="0"/>
              <a:t>、主表与从表：</a:t>
            </a:r>
          </a:p>
          <a:p>
            <a:r>
              <a:rPr lang="zh-CN" altLang="en-US" dirty="0" smtClean="0"/>
              <a:t>主健所在的表为主表（也称父表），</a:t>
            </a:r>
          </a:p>
          <a:p>
            <a:r>
              <a:rPr lang="zh-CN" altLang="en-US" dirty="0" smtClean="0"/>
              <a:t>外键所在的表为从表（也称子表）。</a:t>
            </a:r>
          </a:p>
          <a:p>
            <a:r>
              <a:rPr lang="zh-CN" altLang="en-US" dirty="0" smtClean="0"/>
              <a:t>如：</a:t>
            </a:r>
          </a:p>
          <a:p>
            <a:r>
              <a:rPr lang="zh-CN" altLang="en-US" dirty="0" smtClean="0"/>
              <a:t>表</a:t>
            </a:r>
            <a:r>
              <a:rPr lang="en-US" altLang="zh-CN" dirty="0" smtClean="0"/>
              <a:t>A</a:t>
            </a:r>
            <a:r>
              <a:rPr lang="zh-CN" altLang="en-US" dirty="0" smtClean="0"/>
              <a:t>，有字段“学号、姓名、系部编号”，指定“学号”为主键，“系部编号”为外键；</a:t>
            </a:r>
          </a:p>
          <a:p>
            <a:r>
              <a:rPr lang="zh-CN" altLang="en-US" dirty="0" smtClean="0"/>
              <a:t>表</a:t>
            </a:r>
            <a:r>
              <a:rPr lang="en-US" altLang="zh-CN" dirty="0" smtClean="0"/>
              <a:t>B</a:t>
            </a:r>
            <a:r>
              <a:rPr lang="zh-CN" altLang="en-US" dirty="0" smtClean="0"/>
              <a:t>，有字段“系部编号、系部名称”，指定“系部编号”为主键；</a:t>
            </a:r>
          </a:p>
          <a:p>
            <a:r>
              <a:rPr lang="zh-CN" altLang="en-US" dirty="0" smtClean="0"/>
              <a:t>则，主表是？，从表是？</a:t>
            </a:r>
          </a:p>
        </p:txBody>
      </p:sp>
    </p:spTree>
    <p:extLst>
      <p:ext uri="{BB962C8B-B14F-4D97-AF65-F5344CB8AC3E}">
        <p14:creationId xmlns:p14="http://schemas.microsoft.com/office/powerpoint/2010/main" val="1898376593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052513"/>
            <a:ext cx="7088187" cy="45862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zh-CN" altLang="en-US" smtClean="0"/>
              <a:t>小结：</a:t>
            </a:r>
          </a:p>
          <a:p>
            <a:pPr>
              <a:lnSpc>
                <a:spcPct val="90000"/>
              </a:lnSpc>
            </a:pPr>
            <a:r>
              <a:rPr lang="zh-CN" altLang="en-US" smtClean="0"/>
              <a:t>（一）概念</a:t>
            </a:r>
          </a:p>
          <a:p>
            <a:pPr>
              <a:lnSpc>
                <a:spcPct val="90000"/>
              </a:lnSpc>
            </a:pPr>
            <a:r>
              <a:rPr lang="zh-CN" altLang="en-US" smtClean="0"/>
              <a:t>数据存放在表中，表存放在数据库中。</a:t>
            </a:r>
          </a:p>
          <a:p>
            <a:pPr>
              <a:lnSpc>
                <a:spcPct val="90000"/>
              </a:lnSpc>
            </a:pPr>
            <a:endParaRPr lang="zh-CN" altLang="en-US" smtClean="0"/>
          </a:p>
          <a:p>
            <a:pPr>
              <a:lnSpc>
                <a:spcPct val="90000"/>
              </a:lnSpc>
            </a:pPr>
            <a:r>
              <a:rPr lang="zh-CN" altLang="en-US" smtClean="0"/>
              <a:t>要使用数据库中的数据，其实就是使用数据库中的表。</a:t>
            </a:r>
          </a:p>
          <a:p>
            <a:pPr>
              <a:lnSpc>
                <a:spcPct val="90000"/>
              </a:lnSpc>
            </a:pPr>
            <a:endParaRPr lang="zh-CN" altLang="en-US" smtClean="0"/>
          </a:p>
          <a:p>
            <a:pPr>
              <a:lnSpc>
                <a:spcPct val="90000"/>
              </a:lnSpc>
            </a:pPr>
            <a:r>
              <a:rPr lang="zh-CN" altLang="en-US" smtClean="0"/>
              <a:t>通过对表的操作，来实现对数据的操作。</a:t>
            </a:r>
          </a:p>
          <a:p>
            <a:pPr>
              <a:lnSpc>
                <a:spcPct val="90000"/>
              </a:lnSpc>
            </a:pPr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976065655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908050"/>
            <a:ext cx="8280400" cy="5257800"/>
          </a:xfrm>
        </p:spPr>
        <p:txBody>
          <a:bodyPr/>
          <a:lstStyle/>
          <a:p>
            <a:r>
              <a:rPr lang="zh-CN" altLang="en-US" smtClean="0"/>
              <a:t>每个数据库中，可存放若干不同的表；</a:t>
            </a:r>
          </a:p>
          <a:p>
            <a:r>
              <a:rPr lang="zh-CN" altLang="en-US" smtClean="0"/>
              <a:t>关系数据库中的表，是结构化的，即是二维表；</a:t>
            </a:r>
          </a:p>
          <a:p>
            <a:r>
              <a:rPr lang="zh-CN" altLang="en-US" smtClean="0"/>
              <a:t>每个表中，可存放若干不同的行（即记录）；</a:t>
            </a:r>
          </a:p>
          <a:p>
            <a:r>
              <a:rPr lang="zh-CN" altLang="en-US" smtClean="0"/>
              <a:t>每行（即每条记录）中，可有若干不同的列（即字段）；</a:t>
            </a:r>
          </a:p>
          <a:p>
            <a:r>
              <a:rPr lang="zh-CN" altLang="en-US" b="1" smtClean="0">
                <a:latin typeface="仿宋_GB2312" pitchFamily="49" charset="-122"/>
                <a:ea typeface="仿宋_GB2312" pitchFamily="49" charset="-122"/>
              </a:rPr>
              <a:t>表中的每一列都用于存储某种类型的信息，例如，日期、名称、金额和数字。</a:t>
            </a:r>
            <a:endParaRPr lang="en-US" altLang="zh-CN" b="1" smtClean="0">
              <a:latin typeface="仿宋_GB2312" pitchFamily="49" charset="-122"/>
              <a:ea typeface="仿宋_GB2312" pitchFamily="49" charset="-122"/>
            </a:endParaRPr>
          </a:p>
          <a:p>
            <a:r>
              <a:rPr lang="zh-CN" altLang="en-US" smtClean="0"/>
              <a:t>表的结构，即表具有的字段；由于不同的字段存储不同类型的数据，因此字段具有类型和长度的特性。</a:t>
            </a:r>
          </a:p>
        </p:txBody>
      </p:sp>
    </p:spTree>
    <p:extLst>
      <p:ext uri="{BB962C8B-B14F-4D97-AF65-F5344CB8AC3E}">
        <p14:creationId xmlns:p14="http://schemas.microsoft.com/office/powerpoint/2010/main" val="516209495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836613"/>
            <a:ext cx="7127875" cy="4802187"/>
          </a:xfrm>
        </p:spPr>
        <p:txBody>
          <a:bodyPr/>
          <a:lstStyle/>
          <a:p>
            <a:r>
              <a:rPr lang="zh-CN" altLang="en-US" smtClean="0"/>
              <a:t>要把数据保存到表中，首先要建立这个表；</a:t>
            </a:r>
          </a:p>
          <a:p>
            <a:r>
              <a:rPr lang="zh-CN" altLang="en-US" smtClean="0"/>
              <a:t>建表就是建立表的结构。</a:t>
            </a:r>
          </a:p>
          <a:p>
            <a:r>
              <a:rPr lang="zh-CN" altLang="en-US" smtClean="0"/>
              <a:t>然后，向表中增加数据。</a:t>
            </a:r>
          </a:p>
          <a:p>
            <a:r>
              <a:rPr lang="zh-CN" altLang="en-US" smtClean="0"/>
              <a:t>再后，对数据进行修改、查询、删除等操作。</a:t>
            </a:r>
          </a:p>
        </p:txBody>
      </p:sp>
    </p:spTree>
    <p:extLst>
      <p:ext uri="{BB962C8B-B14F-4D97-AF65-F5344CB8AC3E}">
        <p14:creationId xmlns:p14="http://schemas.microsoft.com/office/powerpoint/2010/main" val="2434779525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_MS_PPTBrainstorm_TP01018437">
  <a:themeElements>
    <a:clrScheme name="MS_PPTBrainstorm_TP01018437 6">
      <a:dk1>
        <a:srgbClr val="000066"/>
      </a:dk1>
      <a:lt1>
        <a:srgbClr val="000099"/>
      </a:lt1>
      <a:dk2>
        <a:srgbClr val="00CC00"/>
      </a:dk2>
      <a:lt2>
        <a:srgbClr val="FFCC00"/>
      </a:lt2>
      <a:accent1>
        <a:srgbClr val="3333FF"/>
      </a:accent1>
      <a:accent2>
        <a:srgbClr val="3333CC"/>
      </a:accent2>
      <a:accent3>
        <a:srgbClr val="AAAACA"/>
      </a:accent3>
      <a:accent4>
        <a:srgbClr val="000056"/>
      </a:accent4>
      <a:accent5>
        <a:srgbClr val="ADADFF"/>
      </a:accent5>
      <a:accent6>
        <a:srgbClr val="2D2DB9"/>
      </a:accent6>
      <a:hlink>
        <a:srgbClr val="0099FF"/>
      </a:hlink>
      <a:folHlink>
        <a:srgbClr val="CC9900"/>
      </a:folHlink>
    </a:clrScheme>
    <a:fontScheme name="MS_PPTBrainstorm_TP01018437">
      <a:majorFont>
        <a:latin typeface="宋体"/>
        <a:ea typeface="宋体"/>
        <a:cs typeface=""/>
      </a:majorFont>
      <a:minorFont>
        <a:latin typeface="宋体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6">
        <a:dk1>
          <a:srgbClr val="000066"/>
        </a:dk1>
        <a:lt1>
          <a:srgbClr val="000099"/>
        </a:lt1>
        <a:dk2>
          <a:srgbClr val="00CC00"/>
        </a:dk2>
        <a:lt2>
          <a:srgbClr val="FF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000056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5_MS_PPTBrainstorm_TP01018437">
  <a:themeElements>
    <a:clrScheme name="MS_PPTBrainstorm_TP01018437 6">
      <a:dk1>
        <a:srgbClr val="000066"/>
      </a:dk1>
      <a:lt1>
        <a:srgbClr val="000099"/>
      </a:lt1>
      <a:dk2>
        <a:srgbClr val="00CC00"/>
      </a:dk2>
      <a:lt2>
        <a:srgbClr val="FFCC00"/>
      </a:lt2>
      <a:accent1>
        <a:srgbClr val="3333FF"/>
      </a:accent1>
      <a:accent2>
        <a:srgbClr val="3333CC"/>
      </a:accent2>
      <a:accent3>
        <a:srgbClr val="AAAACA"/>
      </a:accent3>
      <a:accent4>
        <a:srgbClr val="000056"/>
      </a:accent4>
      <a:accent5>
        <a:srgbClr val="ADADFF"/>
      </a:accent5>
      <a:accent6>
        <a:srgbClr val="2D2DB9"/>
      </a:accent6>
      <a:hlink>
        <a:srgbClr val="0099FF"/>
      </a:hlink>
      <a:folHlink>
        <a:srgbClr val="CC9900"/>
      </a:folHlink>
    </a:clrScheme>
    <a:fontScheme name="MS_PPTBrainstorm_TP01018437">
      <a:majorFont>
        <a:latin typeface="宋体"/>
        <a:ea typeface="宋体"/>
        <a:cs typeface=""/>
      </a:majorFont>
      <a:minorFont>
        <a:latin typeface="宋体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6">
        <a:dk1>
          <a:srgbClr val="000066"/>
        </a:dk1>
        <a:lt1>
          <a:srgbClr val="000099"/>
        </a:lt1>
        <a:dk2>
          <a:srgbClr val="00CC00"/>
        </a:dk2>
        <a:lt2>
          <a:srgbClr val="FF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000056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6_MS_PPTBrainstorm_TP01018437">
  <a:themeElements>
    <a:clrScheme name="MS_PPTBrainstorm_TP01018437 6">
      <a:dk1>
        <a:srgbClr val="000066"/>
      </a:dk1>
      <a:lt1>
        <a:srgbClr val="000099"/>
      </a:lt1>
      <a:dk2>
        <a:srgbClr val="00CC00"/>
      </a:dk2>
      <a:lt2>
        <a:srgbClr val="FFCC00"/>
      </a:lt2>
      <a:accent1>
        <a:srgbClr val="3333FF"/>
      </a:accent1>
      <a:accent2>
        <a:srgbClr val="3333CC"/>
      </a:accent2>
      <a:accent3>
        <a:srgbClr val="AAAACA"/>
      </a:accent3>
      <a:accent4>
        <a:srgbClr val="000056"/>
      </a:accent4>
      <a:accent5>
        <a:srgbClr val="ADADFF"/>
      </a:accent5>
      <a:accent6>
        <a:srgbClr val="2D2DB9"/>
      </a:accent6>
      <a:hlink>
        <a:srgbClr val="0099FF"/>
      </a:hlink>
      <a:folHlink>
        <a:srgbClr val="CC9900"/>
      </a:folHlink>
    </a:clrScheme>
    <a:fontScheme name="MS_PPTBrainstorm_TP01018437">
      <a:majorFont>
        <a:latin typeface="宋体"/>
        <a:ea typeface="宋体"/>
        <a:cs typeface=""/>
      </a:majorFont>
      <a:minorFont>
        <a:latin typeface="宋体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6">
        <a:dk1>
          <a:srgbClr val="000066"/>
        </a:dk1>
        <a:lt1>
          <a:srgbClr val="000099"/>
        </a:lt1>
        <a:dk2>
          <a:srgbClr val="00CC00"/>
        </a:dk2>
        <a:lt2>
          <a:srgbClr val="FF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000056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2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3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4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5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6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7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8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9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402</TotalTime>
  <Words>1192</Words>
  <Application>Microsoft Office PowerPoint</Application>
  <PresentationFormat>全屏显示(4:3)</PresentationFormat>
  <Paragraphs>153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12</vt:i4>
      </vt:variant>
    </vt:vector>
  </HeadingPairs>
  <TitlesOfParts>
    <vt:vector size="21" baseType="lpstr">
      <vt:lpstr>R Frutiger Roman</vt:lpstr>
      <vt:lpstr>仿宋_GB2312</vt:lpstr>
      <vt:lpstr>宋体</vt:lpstr>
      <vt:lpstr>Arial</vt:lpstr>
      <vt:lpstr>Calibri</vt:lpstr>
      <vt:lpstr>Century Gothic</vt:lpstr>
      <vt:lpstr>4_MS_PPTBrainstorm_TP01018437</vt:lpstr>
      <vt:lpstr>5_MS_PPTBrainstorm_TP01018437</vt:lpstr>
      <vt:lpstr>6_MS_PPTBrainstorm_TP01018437</vt:lpstr>
      <vt:lpstr>第5节、表与关键字</vt:lpstr>
      <vt:lpstr>PowerPoint 演示文稿</vt:lpstr>
      <vt:lpstr>PowerPoint 演示文稿</vt:lpstr>
      <vt:lpstr>表与表的关系</vt:lpstr>
      <vt:lpstr>5-2、 关键字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数据库原理与应用 （MYSQL）</dc:title>
  <dc:creator>ASUS</dc:creator>
  <cp:lastModifiedBy>dell</cp:lastModifiedBy>
  <cp:revision>212</cp:revision>
  <dcterms:created xsi:type="dcterms:W3CDTF">2023-09-01T01:54:43Z</dcterms:created>
  <dcterms:modified xsi:type="dcterms:W3CDTF">2024-09-29T01:42:53Z</dcterms:modified>
</cp:coreProperties>
</file>