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  <p:sldMasterId id="2147483823" r:id="rId2"/>
  </p:sldMasterIdLst>
  <p:notesMasterIdLst>
    <p:notesMasterId r:id="rId25"/>
  </p:notesMasterIdLst>
  <p:sldIdLst>
    <p:sldId id="539" r:id="rId3"/>
    <p:sldId id="540" r:id="rId4"/>
    <p:sldId id="541" r:id="rId5"/>
    <p:sldId id="543" r:id="rId6"/>
    <p:sldId id="544" r:id="rId7"/>
    <p:sldId id="546" r:id="rId8"/>
    <p:sldId id="548" r:id="rId9"/>
    <p:sldId id="549" r:id="rId10"/>
    <p:sldId id="550" r:id="rId11"/>
    <p:sldId id="551" r:id="rId12"/>
    <p:sldId id="552" r:id="rId13"/>
    <p:sldId id="553" r:id="rId14"/>
    <p:sldId id="554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63" r:id="rId23"/>
    <p:sldId id="565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  <a:t>2024/10/11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FB91-9CD5-44D8-9330-ACF07B96184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9069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FE7FD-D127-479F-8B6C-00E25DFA985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8169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8924B-1AA4-4D31-A681-5544E86AE27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32797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6EDDD-63EA-49F7-BE83-70BC8729E5C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195055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2C06E-AC60-467B-9B2C-CFBDF88502C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84477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81D6B-9B4B-4511-9692-ABEF994AC01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2964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45220-0C91-4E53-8966-EA34C15C2D1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36260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74567-9D4C-4876-88F3-A0D0F89B385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834573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3A6B7-6D53-4F77-9059-B524728507F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92104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06207-C266-41A2-988D-5FECD1FC823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80911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9C2D-6AD6-4239-81C1-5C7894323AA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18832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31434133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13126-494A-4221-AFED-824F6A1B69E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985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38EA2-0587-45BD-BF63-748F72C19FA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06805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6C9CC-7935-4CBD-81E1-6F363D90840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69344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3D0B3-724B-4A9A-A51F-04B6A8B8E915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582153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EF84D-7475-491E-BB3C-5DD411C1964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69438"/>
      </p:ext>
    </p:extLst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3AA97-55E7-498A-A352-24614618453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0636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168B7-8258-4F51-92BF-CCD64AD571E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162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ACD6B-DF73-4511-A145-8FA22FD5372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9254"/>
      </p:ext>
    </p:extLst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1EBC9-0783-45C9-A32B-404E3BC3A8C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87266"/>
      </p:ext>
    </p:extLst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C2487-1F7F-4675-8AF5-09C411A3C668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3999"/>
      </p:ext>
    </p:extLst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5C90C-B2A4-4060-89F1-95464FF4335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20712"/>
      </p:ext>
    </p:extLst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1CB34-54F2-4D02-B9FE-1862B5437A2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91964"/>
      </p:ext>
    </p:extLst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245-9602-4225-9EB8-F11DB1929E5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475681"/>
      </p:ext>
    </p:extLst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357C6-B86B-44E2-84A9-9BF2CFB51FB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14862"/>
      </p:ext>
    </p:extLst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5242D-12A9-4432-9F2A-05A7F392488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40597"/>
      </p:ext>
    </p:extLst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F32E2-7A9C-43F8-AA2A-578312C7AC2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30696"/>
      </p:ext>
    </p:extLst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885777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90A92-9519-4E4C-B5A0-56427AADE04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0240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D4C61-F1DC-487B-BF17-BA94C97355D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90506"/>
      </p:ext>
    </p:extLst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EC87D-CA15-40F8-AC92-4A25DB47AEF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46363"/>
      </p:ext>
    </p:extLst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F8642-8B5C-4646-A943-079A1C8B467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765522"/>
      </p:ext>
    </p:extLst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F879A-B08E-460F-ADA1-FDF78390EFD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1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B5FE5-DC2D-4D66-89B5-6268C4E1915D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0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AF0123-D562-47DB-A994-6203F37155C7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7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6</a:t>
            </a:r>
            <a:r>
              <a:rPr lang="zh-CN" altLang="en-US" dirty="0" smtClean="0"/>
              <a:t>节、数据类型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4744"/>
            <a:ext cx="8208912" cy="5018900"/>
          </a:xfrm>
        </p:spPr>
        <p:txBody>
          <a:bodyPr/>
          <a:lstStyle/>
          <a:p>
            <a:r>
              <a:rPr lang="en-US" altLang="zh-CN" dirty="0" smtClean="0"/>
              <a:t>6-1</a:t>
            </a:r>
            <a:r>
              <a:rPr lang="zh-CN" altLang="en-US" dirty="0"/>
              <a:t>、数据，有不同的类型和长度。</a:t>
            </a:r>
          </a:p>
          <a:p>
            <a:r>
              <a:rPr lang="zh-CN" altLang="en-US" dirty="0"/>
              <a:t>如：</a:t>
            </a:r>
          </a:p>
          <a:p>
            <a:r>
              <a:rPr lang="zh-CN" altLang="en-US" dirty="0"/>
              <a:t>姓名，字符型，长度为</a:t>
            </a:r>
            <a:r>
              <a:rPr lang="en-US" altLang="zh-CN" dirty="0"/>
              <a:t>8</a:t>
            </a:r>
            <a:r>
              <a:rPr lang="zh-CN" altLang="en-US" dirty="0"/>
              <a:t>（即</a:t>
            </a:r>
            <a:r>
              <a:rPr lang="en-US" altLang="zh-CN" dirty="0"/>
              <a:t>4</a:t>
            </a:r>
            <a:r>
              <a:rPr lang="zh-CN" altLang="en-US" dirty="0"/>
              <a:t>个汉字）</a:t>
            </a:r>
          </a:p>
          <a:p>
            <a:r>
              <a:rPr lang="zh-CN" altLang="en-US" dirty="0"/>
              <a:t>年龄，数字型，且是整数，长度为</a:t>
            </a:r>
            <a:r>
              <a:rPr lang="en-US" altLang="zh-CN" dirty="0"/>
              <a:t>2</a:t>
            </a:r>
            <a:r>
              <a:rPr lang="zh-CN" altLang="en-US" dirty="0"/>
              <a:t>（不超过</a:t>
            </a:r>
            <a:r>
              <a:rPr lang="en-US" altLang="zh-CN" dirty="0"/>
              <a:t>100</a:t>
            </a:r>
            <a:r>
              <a:rPr lang="zh-CN" altLang="en-US" dirty="0"/>
              <a:t>岁）；</a:t>
            </a:r>
          </a:p>
          <a:p>
            <a:r>
              <a:rPr lang="zh-CN" altLang="en-US" dirty="0"/>
              <a:t>性别：字符型，长度为</a:t>
            </a:r>
            <a:r>
              <a:rPr lang="en-US" altLang="zh-CN" dirty="0"/>
              <a:t>2</a:t>
            </a:r>
            <a:r>
              <a:rPr lang="zh-CN" altLang="en-US" dirty="0"/>
              <a:t>（即男或女）</a:t>
            </a:r>
          </a:p>
          <a:p>
            <a:r>
              <a:rPr lang="zh-CN" altLang="en-US" dirty="0"/>
              <a:t>生日：日期型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96329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692696"/>
            <a:ext cx="7920880" cy="5450948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数据类型决定了数据在计算机中的存储格式，代表不同的信息</a:t>
            </a:r>
            <a:r>
              <a:rPr lang="zh-CN" altLang="en-US" dirty="0" smtClean="0">
                <a:solidFill>
                  <a:srgbClr val="000099"/>
                </a:solidFill>
              </a:rPr>
              <a:t>类型。</a:t>
            </a:r>
            <a:endParaRPr lang="en-US" altLang="zh-CN" dirty="0" smtClean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endParaRPr lang="zh-CN" altLang="en-US" dirty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en-US" altLang="zh-CN" dirty="0" smtClean="0">
                <a:solidFill>
                  <a:srgbClr val="000099"/>
                </a:solidFill>
              </a:rPr>
              <a:t>MYSQL</a:t>
            </a:r>
            <a:r>
              <a:rPr lang="zh-CN" altLang="en-US" dirty="0" smtClean="0">
                <a:solidFill>
                  <a:srgbClr val="000099"/>
                </a:solidFill>
              </a:rPr>
              <a:t>中定义</a:t>
            </a:r>
            <a:r>
              <a:rPr lang="zh-CN" altLang="en-US" dirty="0">
                <a:solidFill>
                  <a:srgbClr val="000099"/>
                </a:solidFill>
              </a:rPr>
              <a:t>了多种系统</a:t>
            </a:r>
            <a:r>
              <a:rPr lang="zh-CN" altLang="en-US" dirty="0" smtClean="0">
                <a:solidFill>
                  <a:srgbClr val="000099"/>
                </a:solidFill>
              </a:rPr>
              <a:t>数据类型。</a:t>
            </a:r>
            <a:endParaRPr lang="zh-CN" altLang="en-US" dirty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endParaRPr lang="en-US" altLang="zh-CN" dirty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如：</a:t>
            </a: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字符型，</a:t>
            </a:r>
            <a:r>
              <a:rPr lang="zh-CN" altLang="en-US" dirty="0" smtClean="0">
                <a:solidFill>
                  <a:srgbClr val="000099"/>
                </a:solidFill>
              </a:rPr>
              <a:t>用</a:t>
            </a:r>
            <a:r>
              <a:rPr lang="en-US" altLang="zh-CN" dirty="0" smtClean="0">
                <a:solidFill>
                  <a:srgbClr val="000099"/>
                </a:solidFill>
              </a:rPr>
              <a:t>char</a:t>
            </a:r>
            <a:r>
              <a:rPr lang="zh-CN" altLang="en-US" dirty="0">
                <a:solidFill>
                  <a:srgbClr val="000099"/>
                </a:solidFill>
              </a:rPr>
              <a:t>表示；</a:t>
            </a: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整数型，</a:t>
            </a:r>
            <a:r>
              <a:rPr lang="zh-CN" altLang="en-US" dirty="0" smtClean="0">
                <a:solidFill>
                  <a:srgbClr val="000099"/>
                </a:solidFill>
              </a:rPr>
              <a:t>用</a:t>
            </a:r>
            <a:r>
              <a:rPr lang="en-US" altLang="zh-CN" dirty="0" err="1" smtClean="0">
                <a:solidFill>
                  <a:srgbClr val="000099"/>
                </a:solidFill>
              </a:rPr>
              <a:t>int</a:t>
            </a:r>
            <a:r>
              <a:rPr lang="zh-CN" altLang="en-US" dirty="0">
                <a:solidFill>
                  <a:srgbClr val="000099"/>
                </a:solidFill>
              </a:rPr>
              <a:t>表示；</a:t>
            </a:r>
            <a:endParaRPr lang="en-US" altLang="zh-CN" dirty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 smtClean="0">
                <a:solidFill>
                  <a:srgbClr val="000099"/>
                </a:solidFill>
              </a:rPr>
              <a:t>小数型</a:t>
            </a:r>
            <a:r>
              <a:rPr lang="zh-CN" altLang="en-US" dirty="0">
                <a:solidFill>
                  <a:srgbClr val="000099"/>
                </a:solidFill>
              </a:rPr>
              <a:t>，用</a:t>
            </a:r>
            <a:r>
              <a:rPr lang="en-US" altLang="zh-CN" dirty="0">
                <a:solidFill>
                  <a:srgbClr val="000099"/>
                </a:solidFill>
              </a:rPr>
              <a:t>float</a:t>
            </a:r>
            <a:r>
              <a:rPr lang="zh-CN" altLang="en-US" dirty="0">
                <a:solidFill>
                  <a:srgbClr val="000099"/>
                </a:solidFill>
              </a:rPr>
              <a:t>表示；</a:t>
            </a:r>
            <a:endParaRPr lang="en-US" altLang="zh-CN" dirty="0">
              <a:solidFill>
                <a:srgbClr val="000099"/>
              </a:solidFill>
            </a:endParaRPr>
          </a:p>
          <a:p>
            <a:pPr lvl="0" eaLnBrk="1" hangingPunct="1">
              <a:lnSpc>
                <a:spcPct val="90000"/>
              </a:lnSpc>
              <a:buClr>
                <a:srgbClr val="000099"/>
              </a:buClr>
            </a:pPr>
            <a:r>
              <a:rPr lang="zh-CN" altLang="en-US" dirty="0" smtClean="0">
                <a:solidFill>
                  <a:srgbClr val="000099"/>
                </a:solidFill>
              </a:rPr>
              <a:t>日期时间型</a:t>
            </a:r>
            <a:r>
              <a:rPr lang="zh-CN" altLang="en-US" dirty="0">
                <a:solidFill>
                  <a:srgbClr val="000099"/>
                </a:solidFill>
              </a:rPr>
              <a:t>，用</a:t>
            </a:r>
            <a:r>
              <a:rPr lang="en-US" altLang="zh-CN" dirty="0" err="1">
                <a:solidFill>
                  <a:srgbClr val="000099"/>
                </a:solidFill>
              </a:rPr>
              <a:t>datetime</a:t>
            </a:r>
            <a:r>
              <a:rPr lang="zh-CN" altLang="en-US" dirty="0">
                <a:solidFill>
                  <a:srgbClr val="000099"/>
                </a:solidFill>
              </a:rPr>
              <a:t>表示；</a:t>
            </a:r>
            <a:endParaRPr lang="en-US" altLang="zh-CN" dirty="0">
              <a:solidFill>
                <a:srgbClr val="000099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99450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88832" cy="533400"/>
          </a:xfrm>
        </p:spPr>
        <p:txBody>
          <a:bodyPr/>
          <a:lstStyle/>
          <a:p>
            <a:r>
              <a:rPr lang="zh-CN" altLang="en-US" sz="2800" dirty="0" smtClean="0"/>
              <a:t>数据库中常用的一些数据类型表示法</a:t>
            </a:r>
            <a:endParaRPr lang="zh-CN" altLang="en-US" sz="2800" dirty="0"/>
          </a:p>
        </p:txBody>
      </p:sp>
      <p:graphicFrame>
        <p:nvGraphicFramePr>
          <p:cNvPr id="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568494"/>
              </p:ext>
            </p:extLst>
          </p:nvPr>
        </p:nvGraphicFramePr>
        <p:xfrm>
          <a:off x="539552" y="908720"/>
          <a:ext cx="7776146" cy="5742466"/>
        </p:xfrm>
        <a:graphic>
          <a:graphicData uri="http://schemas.openxmlformats.org/drawingml/2006/table">
            <a:tbl>
              <a:tblPr/>
              <a:tblGrid>
                <a:gridCol w="1267450"/>
                <a:gridCol w="1578302"/>
                <a:gridCol w="4930394"/>
              </a:tblGrid>
              <a:tr h="44661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种类</a:t>
                      </a: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CD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数据类型 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CDE3"/>
                    </a:solidFill>
                  </a:tcPr>
                </a:tc>
              </a:tr>
              <a:tr h="412258">
                <a:tc row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数字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整数</a:t>
                      </a: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int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bigint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smallint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tinyint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007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精确数值</a:t>
                      </a: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decimal, numeric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近似数值</a:t>
                      </a: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float, real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货币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money, smallmoney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3977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  <a:cs typeface="Times New Roman" pitchFamily="18" charset="0"/>
                        </a:rPr>
                        <a:t>日期和时间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datetime</a:t>
                      </a:r>
                      <a:r>
                        <a:rPr kumimoji="0" lang="en-GB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</a:t>
                      </a:r>
                      <a:r>
                        <a:rPr kumimoji="0" lang="en-GB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smalldatetime,date,time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字符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Non-Unicode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char, varchar, varchar(max), text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Unicode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nchar, nvarchar, nvarchar(max), ntext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二进制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binary, </a:t>
                      </a:r>
                      <a:r>
                        <a:rPr kumimoji="0" lang="en-GB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varbinary</a:t>
                      </a:r>
                      <a:r>
                        <a:rPr kumimoji="0" lang="en-GB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</a:t>
                      </a:r>
                      <a:r>
                        <a:rPr kumimoji="0" lang="en-GB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varbinary</a:t>
                      </a:r>
                      <a:r>
                        <a:rPr kumimoji="0" lang="en-GB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(max)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图像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image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全局标识符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uniqueidentifier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225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XML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xml</a:t>
                      </a:r>
                      <a:endParaRPr kumimoji="0" lang="en-US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2147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特殊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bit, cursor, timestamp, 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sysname</a:t>
                      </a: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, table, 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sql_variant</a:t>
                      </a:r>
                      <a:endParaRPr kumimoji="0" lang="en-US" altLang="zh-CN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T="45706" marB="45706" anchor="ctr" horzOverflow="overflow">
                    <a:lnL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52862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en-US" altLang="zh-CN" sz="2400" dirty="0" smtClean="0"/>
              <a:t>6-2</a:t>
            </a:r>
            <a:r>
              <a:rPr lang="zh-CN" altLang="en-US" sz="2400" dirty="0" smtClean="0"/>
              <a:t>、常用数据类型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8496944" cy="4298032"/>
          </a:xfrm>
        </p:spPr>
        <p:txBody>
          <a:bodyPr/>
          <a:lstStyle/>
          <a:p>
            <a:r>
              <a:rPr lang="zh-CN" altLang="en-US" sz="2800" b="1" dirty="0" smtClean="0"/>
              <a:t>一、数值类型：</a:t>
            </a:r>
          </a:p>
          <a:p>
            <a:r>
              <a:rPr lang="zh-CN" altLang="en-US" sz="2000" dirty="0" smtClean="0"/>
              <a:t>可以存储整数、小数。 </a:t>
            </a:r>
            <a:endParaRPr lang="en-US" altLang="zh-CN" sz="2000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、整数：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TINYINT</a:t>
            </a:r>
            <a:r>
              <a:rPr lang="zh-CN" altLang="en-US" sz="2000" dirty="0" smtClean="0"/>
              <a:t>型：存储从</a:t>
            </a:r>
            <a:r>
              <a:rPr lang="en-US" altLang="zh-CN" sz="2000" dirty="0" smtClean="0"/>
              <a:t>-128--+127</a:t>
            </a:r>
            <a:r>
              <a:rPr lang="zh-CN" altLang="en-US" sz="2000" dirty="0" smtClean="0"/>
              <a:t>的整数，或（</a:t>
            </a:r>
            <a:r>
              <a:rPr lang="en-US" altLang="zh-CN" sz="2000" dirty="0" smtClean="0"/>
              <a:t>0,255</a:t>
            </a:r>
            <a:r>
              <a:rPr lang="zh-CN" altLang="en-US" sz="2000" dirty="0" smtClean="0"/>
              <a:t>）。  </a:t>
            </a:r>
          </a:p>
          <a:p>
            <a:r>
              <a:rPr lang="en-US" altLang="zh-CN" sz="2000" dirty="0" smtClean="0"/>
              <a:t>(2) SMALLINT</a:t>
            </a:r>
            <a:r>
              <a:rPr lang="zh-CN" altLang="en-US" sz="2000" dirty="0" smtClean="0"/>
              <a:t>型：可以存储从</a:t>
            </a:r>
            <a:r>
              <a:rPr lang="en-US" altLang="zh-CN" sz="2000" dirty="0" smtClean="0"/>
              <a:t>-32768</a:t>
            </a:r>
            <a:r>
              <a:rPr lang="zh-CN" altLang="en-US" sz="2000" dirty="0" smtClean="0"/>
              <a:t>到</a:t>
            </a:r>
            <a:r>
              <a:rPr lang="en-US" altLang="zh-CN" sz="2000" dirty="0" smtClean="0"/>
              <a:t>32767</a:t>
            </a:r>
            <a:r>
              <a:rPr lang="zh-CN" altLang="en-US" sz="2000" dirty="0" smtClean="0"/>
              <a:t>的整数，或（</a:t>
            </a:r>
            <a:r>
              <a:rPr lang="en-US" altLang="zh-CN" sz="2000" dirty="0" smtClean="0"/>
              <a:t>0,65535</a:t>
            </a:r>
            <a:r>
              <a:rPr lang="zh-CN" altLang="en-US" sz="2000" dirty="0" smtClean="0"/>
              <a:t>）。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INT</a:t>
            </a:r>
            <a:r>
              <a:rPr lang="zh-CN" altLang="en-US" sz="2000" dirty="0" smtClean="0"/>
              <a:t>型 ：数范围是从</a:t>
            </a:r>
            <a:r>
              <a:rPr lang="en-US" altLang="zh-CN" sz="2000" dirty="0" smtClean="0"/>
              <a:t>-2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147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483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648</a:t>
            </a:r>
            <a:r>
              <a:rPr lang="zh-CN" altLang="en-US" sz="2000" dirty="0" smtClean="0"/>
              <a:t>到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147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483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647</a:t>
            </a:r>
            <a:r>
              <a:rPr lang="zh-CN" altLang="en-US" sz="2000" dirty="0" smtClean="0"/>
              <a:t>的整数 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或（</a:t>
            </a:r>
            <a:r>
              <a:rPr lang="en-US" altLang="zh-CN" sz="2000" dirty="0" smtClean="0"/>
              <a:t>0,4294967295</a:t>
            </a:r>
            <a:r>
              <a:rPr lang="zh-CN" altLang="en-US" sz="2000" dirty="0" smtClean="0"/>
              <a:t>）</a:t>
            </a:r>
            <a:r>
              <a:rPr lang="en-US" altLang="zh-CN" sz="2000" dirty="0"/>
              <a:t>.</a:t>
            </a:r>
            <a:endParaRPr lang="zh-CN" altLang="en-US" sz="2000" dirty="0" smtClean="0"/>
          </a:p>
          <a:p>
            <a:r>
              <a:rPr lang="zh-CN" altLang="en-US" sz="2000" dirty="0" smtClean="0"/>
              <a:t>  </a:t>
            </a:r>
          </a:p>
          <a:p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5659597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836613"/>
            <a:ext cx="8280920" cy="4802187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、小数：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）定点小数：总长位数、小数位数固定不变。</a:t>
            </a:r>
            <a:endParaRPr lang="en-US" altLang="zh-CN" dirty="0" smtClean="0"/>
          </a:p>
          <a:p>
            <a:r>
              <a:rPr lang="en-US" altLang="zh-CN" dirty="0" smtClean="0"/>
              <a:t>Decimal</a:t>
            </a:r>
            <a:r>
              <a:rPr lang="zh-CN" altLang="en-US" dirty="0" smtClean="0"/>
              <a:t>型：同时表示一个数的总位数和小数位数。</a:t>
            </a:r>
          </a:p>
          <a:p>
            <a:r>
              <a:rPr lang="en-US" altLang="zh-CN" dirty="0"/>
              <a:t>Decimal</a:t>
            </a:r>
            <a:r>
              <a:rPr lang="zh-CN" altLang="en-US" dirty="0" smtClean="0"/>
              <a:t>（</a:t>
            </a:r>
            <a:r>
              <a:rPr lang="en-US" altLang="zh-CN" dirty="0" err="1" smtClean="0"/>
              <a:t>d,m</a:t>
            </a:r>
            <a:r>
              <a:rPr lang="en-US" altLang="zh-CN" dirty="0" smtClean="0"/>
              <a:t>),d</a:t>
            </a:r>
            <a:r>
              <a:rPr lang="zh-CN" altLang="en-US" dirty="0" smtClean="0"/>
              <a:t>为</a:t>
            </a:r>
            <a:r>
              <a:rPr lang="zh-CN" altLang="en-US" dirty="0"/>
              <a:t>总</a:t>
            </a:r>
            <a:r>
              <a:rPr lang="zh-CN" altLang="en-US" dirty="0" smtClean="0"/>
              <a:t>位数（不包括小数点），</a:t>
            </a:r>
            <a:r>
              <a:rPr lang="en-US" altLang="zh-CN" dirty="0" smtClean="0"/>
              <a:t>m</a:t>
            </a:r>
            <a:r>
              <a:rPr lang="zh-CN" altLang="en-US" dirty="0" smtClean="0"/>
              <a:t>为小数位数。</a:t>
            </a:r>
          </a:p>
          <a:p>
            <a:r>
              <a:rPr lang="zh-CN" altLang="en-US" dirty="0" smtClean="0"/>
              <a:t>如：金额</a:t>
            </a:r>
            <a:r>
              <a:rPr lang="en-US" altLang="zh-CN" dirty="0" smtClean="0"/>
              <a:t> </a:t>
            </a:r>
            <a:r>
              <a:rPr lang="en-US" altLang="zh-CN" dirty="0"/>
              <a:t>Decimal </a:t>
            </a:r>
            <a:r>
              <a:rPr lang="en-US" altLang="zh-CN" dirty="0" smtClean="0"/>
              <a:t>(5,2)</a:t>
            </a:r>
            <a:r>
              <a:rPr lang="zh-CN" altLang="en-US" dirty="0" smtClean="0"/>
              <a:t>，表示总长度为</a:t>
            </a:r>
            <a:r>
              <a:rPr lang="en-US" altLang="zh-CN" dirty="0" smtClean="0"/>
              <a:t>5</a:t>
            </a:r>
            <a:r>
              <a:rPr lang="zh-CN" altLang="en-US" dirty="0" smtClean="0"/>
              <a:t>位，其中小数</a:t>
            </a:r>
            <a:r>
              <a:rPr lang="en-US" altLang="zh-CN" dirty="0" smtClean="0"/>
              <a:t>2</a:t>
            </a:r>
            <a:r>
              <a:rPr lang="zh-CN" altLang="en-US" dirty="0" smtClean="0"/>
              <a:t>位，</a:t>
            </a:r>
            <a:r>
              <a:rPr lang="zh-CN" altLang="en-US" dirty="0"/>
              <a:t>例</a:t>
            </a:r>
            <a:r>
              <a:rPr lang="en-US" altLang="zh-CN" dirty="0" smtClean="0"/>
              <a:t>123.45</a:t>
            </a:r>
          </a:p>
          <a:p>
            <a:r>
              <a:rPr lang="zh-CN" altLang="en-US" dirty="0" smtClean="0"/>
              <a:t>小数位数若为零，则等同与</a:t>
            </a:r>
            <a:r>
              <a:rPr lang="en-US" altLang="zh-CN" dirty="0" smtClean="0"/>
              <a:t>INT</a:t>
            </a:r>
            <a:r>
              <a:rPr lang="zh-CN" altLang="en-US" dirty="0" smtClean="0"/>
              <a:t>型。</a:t>
            </a:r>
            <a:endParaRPr lang="en-US" altLang="zh-CN" dirty="0" smtClean="0"/>
          </a:p>
          <a:p>
            <a:r>
              <a:rPr lang="zh-CN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197572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981075"/>
            <a:ext cx="7561337" cy="4657725"/>
          </a:xfrm>
        </p:spPr>
        <p:txBody>
          <a:bodyPr/>
          <a:lstStyle/>
          <a:p>
            <a:r>
              <a:rPr lang="zh-CN" altLang="en-US" dirty="0" smtClean="0"/>
              <a:t>（</a:t>
            </a:r>
            <a:r>
              <a:rPr lang="en-US" altLang="zh-CN" dirty="0"/>
              <a:t>2</a:t>
            </a:r>
            <a:r>
              <a:rPr lang="zh-CN" altLang="en-US" dirty="0" smtClean="0"/>
              <a:t>）不定点小数（又称浮点小数）</a:t>
            </a:r>
            <a:endParaRPr lang="en-US" altLang="zh-CN" dirty="0" smtClean="0"/>
          </a:p>
          <a:p>
            <a:r>
              <a:rPr lang="zh-CN" altLang="en-US" dirty="0" smtClean="0"/>
              <a:t>总长和小数位数不固定。</a:t>
            </a:r>
            <a:endParaRPr lang="en-US" altLang="zh-CN" dirty="0" smtClean="0"/>
          </a:p>
          <a:p>
            <a:r>
              <a:rPr lang="zh-CN" altLang="en-US" dirty="0" smtClean="0"/>
              <a:t>①</a:t>
            </a:r>
            <a:r>
              <a:rPr lang="en-US" altLang="zh-CN" dirty="0" smtClean="0"/>
              <a:t>float</a:t>
            </a:r>
            <a:r>
              <a:rPr lang="zh-CN" altLang="en-US" dirty="0" smtClean="0"/>
              <a:t>型：单精度，占</a:t>
            </a:r>
            <a:r>
              <a:rPr lang="en-US" altLang="zh-CN" dirty="0" smtClean="0"/>
              <a:t>4</a:t>
            </a:r>
            <a:r>
              <a:rPr lang="zh-CN" altLang="en-US" dirty="0" smtClean="0"/>
              <a:t>个字节</a:t>
            </a:r>
            <a:endParaRPr lang="en-US" altLang="zh-CN" dirty="0" smtClean="0"/>
          </a:p>
          <a:p>
            <a:r>
              <a:rPr lang="zh-CN" altLang="en-US" dirty="0"/>
              <a:t>取值范围 </a:t>
            </a:r>
            <a:r>
              <a:rPr lang="en-US" altLang="zh-CN" dirty="0"/>
              <a:t>-3.4×1038</a:t>
            </a:r>
            <a:r>
              <a:rPr lang="zh-CN" altLang="en-US" dirty="0"/>
              <a:t>～ </a:t>
            </a:r>
            <a:r>
              <a:rPr lang="en-US" altLang="zh-CN" dirty="0" smtClean="0"/>
              <a:t>3.4×1038</a:t>
            </a:r>
          </a:p>
          <a:p>
            <a:endParaRPr lang="en-US" altLang="zh-CN" dirty="0"/>
          </a:p>
          <a:p>
            <a:r>
              <a:rPr lang="zh-CN" altLang="en-US" dirty="0" smtClean="0"/>
              <a:t>②</a:t>
            </a:r>
            <a:r>
              <a:rPr lang="en-US" altLang="zh-CN" dirty="0" smtClean="0"/>
              <a:t>double</a:t>
            </a:r>
            <a:r>
              <a:rPr lang="zh-CN" altLang="en-US" dirty="0" smtClean="0"/>
              <a:t>型：双精度，占</a:t>
            </a:r>
            <a:r>
              <a:rPr lang="en-US" altLang="zh-CN" dirty="0" smtClean="0"/>
              <a:t>8</a:t>
            </a:r>
            <a:r>
              <a:rPr lang="zh-CN" altLang="en-US" dirty="0" smtClean="0"/>
              <a:t>个字节</a:t>
            </a:r>
            <a:r>
              <a:rPr lang="en-US" altLang="zh-CN" dirty="0" smtClean="0"/>
              <a:t>,</a:t>
            </a:r>
          </a:p>
          <a:p>
            <a:r>
              <a:rPr lang="zh-CN" altLang="en-US" b="1" dirty="0" smtClean="0"/>
              <a:t>取值范围</a:t>
            </a:r>
            <a:r>
              <a:rPr lang="zh-CN" altLang="en-US" dirty="0" smtClean="0"/>
              <a:t> </a:t>
            </a:r>
            <a:r>
              <a:rPr lang="en-US" altLang="zh-CN" dirty="0" smtClean="0"/>
              <a:t>-1.79×10</a:t>
            </a:r>
            <a:r>
              <a:rPr lang="en-US" altLang="zh-CN" baseline="30000" dirty="0" smtClean="0"/>
              <a:t>308</a:t>
            </a:r>
            <a:r>
              <a:rPr lang="zh-CN" altLang="en-US" dirty="0" smtClean="0"/>
              <a:t>～ </a:t>
            </a:r>
            <a:r>
              <a:rPr lang="en-US" altLang="zh-CN" dirty="0" smtClean="0"/>
              <a:t>1.79×10</a:t>
            </a:r>
            <a:r>
              <a:rPr lang="en-US" altLang="zh-CN" baseline="30000" dirty="0" smtClean="0"/>
              <a:t>308</a:t>
            </a:r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9217783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60648"/>
            <a:ext cx="8280920" cy="6336704"/>
          </a:xfrm>
        </p:spPr>
        <p:txBody>
          <a:bodyPr/>
          <a:lstStyle/>
          <a:p>
            <a:r>
              <a:rPr lang="zh-CN" altLang="en-US" dirty="0" smtClean="0"/>
              <a:t>二、日期和时间型：</a:t>
            </a:r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、日期型：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year: </a:t>
            </a:r>
            <a:r>
              <a:rPr lang="zh-CN" altLang="en-US" dirty="0" smtClean="0"/>
              <a:t>存储年份，范围</a:t>
            </a:r>
            <a:r>
              <a:rPr lang="en-US" altLang="zh-CN" dirty="0" smtClean="0"/>
              <a:t>1901—2155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 smtClean="0"/>
              <a:t>date</a:t>
            </a:r>
            <a:r>
              <a:rPr lang="zh-CN" altLang="en-US" dirty="0" smtClean="0"/>
              <a:t>：存储日期，格式：年</a:t>
            </a:r>
            <a:r>
              <a:rPr lang="en-US" altLang="zh-CN" dirty="0" smtClean="0"/>
              <a:t>-</a:t>
            </a:r>
            <a:r>
              <a:rPr lang="zh-CN" altLang="en-US" dirty="0" smtClean="0"/>
              <a:t>月</a:t>
            </a:r>
            <a:r>
              <a:rPr lang="en-US" altLang="zh-CN" dirty="0" smtClean="0"/>
              <a:t>-</a:t>
            </a:r>
            <a:r>
              <a:rPr lang="zh-CN" altLang="en-US" dirty="0" smtClean="0"/>
              <a:t>日</a:t>
            </a:r>
            <a:r>
              <a:rPr lang="en-US" altLang="zh-CN" dirty="0" smtClean="0"/>
              <a:t>,</a:t>
            </a:r>
          </a:p>
          <a:p>
            <a:r>
              <a:rPr lang="zh-CN" altLang="en-US" dirty="0" smtClean="0"/>
              <a:t>范围</a:t>
            </a:r>
            <a:r>
              <a:rPr lang="en-US" altLang="zh-CN" dirty="0" smtClean="0"/>
              <a:t>1000-01-01</a:t>
            </a:r>
            <a:r>
              <a:rPr lang="zh-CN" altLang="en-US" dirty="0" smtClean="0"/>
              <a:t>至</a:t>
            </a:r>
            <a:r>
              <a:rPr lang="en-US" altLang="zh-CN" dirty="0" smtClean="0"/>
              <a:t>9999-12-31</a:t>
            </a: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、时间型：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</a:t>
            </a:r>
            <a:r>
              <a:rPr lang="en-US" altLang="zh-CN" dirty="0" smtClean="0"/>
              <a:t>time:</a:t>
            </a:r>
            <a:r>
              <a:rPr lang="zh-CN" altLang="en-US" dirty="0" smtClean="0"/>
              <a:t>存储时间，格式：时：分：秒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、日期时间型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/>
              <a:t>4</a:t>
            </a:r>
            <a:r>
              <a:rPr lang="zh-CN" altLang="en-US" dirty="0" smtClean="0"/>
              <a:t>）</a:t>
            </a:r>
            <a:r>
              <a:rPr lang="en-US" altLang="zh-CN" dirty="0" smtClean="0"/>
              <a:t>DATETIME</a:t>
            </a:r>
            <a:r>
              <a:rPr lang="zh-CN" altLang="en-US" dirty="0" smtClean="0"/>
              <a:t>型：可以存储的日期范围是从</a:t>
            </a:r>
            <a:r>
              <a:rPr lang="en-US" altLang="zh-CN" dirty="0" smtClean="0"/>
              <a:t>1000</a:t>
            </a:r>
            <a:r>
              <a:rPr lang="zh-CN" altLang="en-US" dirty="0" smtClean="0"/>
              <a:t>年１月１日第一毫秒到</a:t>
            </a:r>
            <a:r>
              <a:rPr lang="en-US" altLang="zh-CN" dirty="0" smtClean="0"/>
              <a:t>9999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12</a:t>
            </a:r>
            <a:r>
              <a:rPr lang="zh-CN" altLang="en-US" dirty="0" smtClean="0"/>
              <a:t>月</a:t>
            </a:r>
            <a:r>
              <a:rPr lang="en-US" altLang="zh-CN" dirty="0" smtClean="0"/>
              <a:t>31</a:t>
            </a:r>
            <a:r>
              <a:rPr lang="zh-CN" altLang="en-US" dirty="0" smtClean="0"/>
              <a:t>日最后一毫秒。</a:t>
            </a:r>
            <a:endParaRPr lang="en-US" altLang="zh-CN" dirty="0" smtClean="0"/>
          </a:p>
          <a:p>
            <a:r>
              <a:rPr lang="zh-CN" altLang="en-US" dirty="0" smtClean="0"/>
              <a:t>格式：年</a:t>
            </a:r>
            <a:r>
              <a:rPr lang="en-US" altLang="zh-CN" dirty="0" smtClean="0"/>
              <a:t>-</a:t>
            </a:r>
            <a:r>
              <a:rPr lang="zh-CN" altLang="en-US" dirty="0" smtClean="0"/>
              <a:t>月</a:t>
            </a:r>
            <a:r>
              <a:rPr lang="en-US" altLang="zh-CN" dirty="0" smtClean="0"/>
              <a:t>-</a:t>
            </a:r>
            <a:r>
              <a:rPr lang="zh-CN" altLang="en-US" dirty="0" smtClean="0"/>
              <a:t>日 时：分：秒</a:t>
            </a:r>
            <a:endParaRPr lang="en-US" altLang="zh-CN" dirty="0" smtClean="0"/>
          </a:p>
          <a:p>
            <a:r>
              <a:rPr lang="zh-CN" altLang="en-US" dirty="0" smtClean="0"/>
              <a:t>如：</a:t>
            </a:r>
            <a:r>
              <a:rPr lang="en-US" altLang="zh-CN" dirty="0" smtClean="0"/>
              <a:t>2024-08-22 </a:t>
            </a:r>
            <a:r>
              <a:rPr lang="en-US" altLang="zh-CN" dirty="0"/>
              <a:t>15:06:13</a:t>
            </a:r>
            <a:endParaRPr lang="en-US" altLang="zh-CN" dirty="0" smtClean="0"/>
          </a:p>
          <a:p>
            <a:r>
              <a:rPr lang="zh-CN" alt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527338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332656"/>
            <a:ext cx="8353177" cy="583264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000" dirty="0"/>
              <a:t>三</a:t>
            </a:r>
            <a:r>
              <a:rPr lang="zh-CN" altLang="en-US" sz="2000" dirty="0" smtClean="0"/>
              <a:t>、字符型</a:t>
            </a:r>
          </a:p>
          <a:p>
            <a:pPr>
              <a:lnSpc>
                <a:spcPct val="90000"/>
              </a:lnSpc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CHAR</a:t>
            </a:r>
            <a:r>
              <a:rPr lang="zh-CN" altLang="en-US" sz="2000" dirty="0" smtClean="0"/>
              <a:t>型：固定长度的字符串。通常最长为</a:t>
            </a:r>
            <a:r>
              <a:rPr lang="en-US" altLang="zh-CN" sz="2000" dirty="0" smtClean="0"/>
              <a:t>255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如：姓名 </a:t>
            </a:r>
            <a:r>
              <a:rPr lang="en-US" altLang="zh-CN" sz="2000" dirty="0" smtClean="0"/>
              <a:t>Char(10)</a:t>
            </a:r>
            <a:r>
              <a:rPr lang="zh-CN" altLang="en-US" sz="2000" dirty="0" smtClean="0"/>
              <a:t>，表示定义一个可以存</a:t>
            </a:r>
            <a:r>
              <a:rPr lang="en-US" altLang="zh-CN" sz="2000" dirty="0" smtClean="0"/>
              <a:t>10</a:t>
            </a:r>
            <a:r>
              <a:rPr lang="zh-CN" altLang="en-US" sz="2000" dirty="0" smtClean="0"/>
              <a:t>个字符的姓名字段。</a:t>
            </a:r>
            <a:endParaRPr lang="en-US" altLang="zh-CN" sz="2000" dirty="0" smtClean="0"/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不管存几个字，都分配给</a:t>
            </a:r>
            <a:r>
              <a:rPr lang="en-US" altLang="zh-CN" sz="2000" dirty="0" smtClean="0"/>
              <a:t>10</a:t>
            </a:r>
            <a:r>
              <a:rPr lang="zh-CN" altLang="en-US" sz="2000" dirty="0" smtClean="0"/>
              <a:t>个字的存储空间。</a:t>
            </a:r>
          </a:p>
          <a:p>
            <a:pPr>
              <a:lnSpc>
                <a:spcPct val="90000"/>
              </a:lnSpc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VARCHAR</a:t>
            </a:r>
            <a:r>
              <a:rPr lang="zh-CN" altLang="en-US" sz="2000" dirty="0" smtClean="0"/>
              <a:t>型：可变长的字符串</a:t>
            </a:r>
            <a:r>
              <a:rPr lang="zh-CN" altLang="en-US" sz="2000" dirty="0"/>
              <a:t>。通常最长为</a:t>
            </a:r>
            <a:r>
              <a:rPr lang="en-US" altLang="zh-CN" sz="2000" dirty="0"/>
              <a:t>255</a:t>
            </a:r>
            <a:r>
              <a:rPr lang="zh-CN" altLang="en-US" sz="2000" dirty="0" smtClean="0"/>
              <a:t>。 </a:t>
            </a:r>
          </a:p>
          <a:p>
            <a:pPr>
              <a:lnSpc>
                <a:spcPct val="90000"/>
              </a:lnSpc>
            </a:pPr>
            <a:r>
              <a:rPr lang="zh-CN" altLang="en-US" sz="2000" dirty="0"/>
              <a:t>如：姓名 </a:t>
            </a:r>
            <a:r>
              <a:rPr lang="en-US" altLang="zh-CN" sz="2000" dirty="0" err="1" smtClean="0"/>
              <a:t>VARChar</a:t>
            </a:r>
            <a:r>
              <a:rPr lang="en-US" altLang="zh-CN" sz="2000" dirty="0" smtClean="0"/>
              <a:t>(10</a:t>
            </a:r>
            <a:r>
              <a:rPr lang="en-US" altLang="zh-CN" sz="2000" dirty="0"/>
              <a:t>)</a:t>
            </a:r>
            <a:r>
              <a:rPr lang="zh-CN" altLang="en-US" sz="2000" dirty="0"/>
              <a:t>，表示定义一</a:t>
            </a:r>
            <a:r>
              <a:rPr lang="zh-CN" altLang="en-US" sz="2000" dirty="0" smtClean="0"/>
              <a:t>个最大可以</a:t>
            </a:r>
            <a:r>
              <a:rPr lang="zh-CN" altLang="en-US" sz="2000" dirty="0"/>
              <a:t>存</a:t>
            </a:r>
            <a:r>
              <a:rPr lang="en-US" altLang="zh-CN" sz="2000" dirty="0"/>
              <a:t>10</a:t>
            </a:r>
            <a:r>
              <a:rPr lang="zh-CN" altLang="en-US" sz="2000" dirty="0"/>
              <a:t>个字符的姓名</a:t>
            </a:r>
            <a:r>
              <a:rPr lang="zh-CN" altLang="en-US" sz="2000" dirty="0" smtClean="0"/>
              <a:t>字段，但要根据存储的内容长度具体分配字节数。</a:t>
            </a:r>
            <a:endParaRPr lang="zh-CN" altLang="en-US" sz="2000" dirty="0"/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区别：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把“</a:t>
            </a:r>
            <a:r>
              <a:rPr lang="en-US" altLang="zh-CN" sz="2000" dirty="0" smtClean="0"/>
              <a:t>welcome”</a:t>
            </a:r>
            <a:r>
              <a:rPr lang="zh-CN" altLang="en-US" sz="2000" dirty="0" smtClean="0"/>
              <a:t>分别存入</a:t>
            </a:r>
            <a:r>
              <a:rPr lang="en-US" altLang="zh-CN" sz="2000" dirty="0" smtClean="0"/>
              <a:t>char(10)</a:t>
            </a:r>
            <a:r>
              <a:rPr lang="zh-CN" altLang="en-US" sz="2000" dirty="0" smtClean="0"/>
              <a:t>和</a:t>
            </a:r>
            <a:r>
              <a:rPr lang="en-US" altLang="zh-CN" sz="2000" dirty="0" err="1" smtClean="0"/>
              <a:t>varchar</a:t>
            </a:r>
            <a:r>
              <a:rPr lang="en-US" altLang="zh-CN" sz="2000" dirty="0" smtClean="0"/>
              <a:t>(10)</a:t>
            </a:r>
            <a:r>
              <a:rPr lang="zh-CN" altLang="en-US" sz="2000" dirty="0" smtClean="0"/>
              <a:t>类型的字段中，之后，再分别从它们中取出，发现：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从</a:t>
            </a:r>
            <a:r>
              <a:rPr lang="en-US" altLang="zh-CN" sz="2000" dirty="0" smtClean="0"/>
              <a:t>char</a:t>
            </a:r>
            <a:r>
              <a:rPr lang="zh-CN" altLang="en-US" sz="2000" dirty="0" smtClean="0"/>
              <a:t>型字段取出的是“</a:t>
            </a:r>
            <a:r>
              <a:rPr lang="en-US" altLang="zh-CN" sz="2000" dirty="0" smtClean="0"/>
              <a:t>welcome   ”,</a:t>
            </a:r>
            <a:r>
              <a:rPr lang="zh-CN" altLang="en-US" sz="2000" dirty="0" smtClean="0"/>
              <a:t>有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个空格；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从</a:t>
            </a:r>
            <a:r>
              <a:rPr lang="en-US" altLang="zh-CN" sz="2000" dirty="0" err="1" smtClean="0"/>
              <a:t>vchar</a:t>
            </a:r>
            <a:r>
              <a:rPr lang="zh-CN" altLang="en-US" sz="2000" dirty="0" smtClean="0"/>
              <a:t>型字段取出的是“</a:t>
            </a:r>
            <a:r>
              <a:rPr lang="en-US" altLang="zh-CN" sz="2000" dirty="0" smtClean="0"/>
              <a:t>welcome”,</a:t>
            </a:r>
            <a:r>
              <a:rPr lang="zh-CN" altLang="en-US" sz="2000" dirty="0" smtClean="0"/>
              <a:t>没有空格。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思考：为什么对于</a:t>
            </a:r>
            <a:r>
              <a:rPr lang="en-US" altLang="zh-CN" sz="2000" dirty="0" smtClean="0"/>
              <a:t>CHAR</a:t>
            </a:r>
            <a:r>
              <a:rPr lang="zh-CN" altLang="en-US" sz="2000" dirty="0" smtClean="0"/>
              <a:t>型字段在查询时一般用</a:t>
            </a:r>
            <a:r>
              <a:rPr lang="en-US" altLang="zh-CN" sz="2000" dirty="0" smtClean="0"/>
              <a:t>like</a:t>
            </a:r>
            <a:r>
              <a:rPr lang="zh-CN" altLang="en-US" sz="2000" dirty="0" smtClean="0"/>
              <a:t>，而对于</a:t>
            </a:r>
            <a:r>
              <a:rPr lang="en-US" altLang="zh-CN" sz="2000" dirty="0" smtClean="0"/>
              <a:t>VARCHAR</a:t>
            </a:r>
            <a:r>
              <a:rPr lang="zh-CN" altLang="en-US" sz="2000" dirty="0" smtClean="0"/>
              <a:t>型字段在查询时可以用</a:t>
            </a:r>
            <a:r>
              <a:rPr lang="en-US" altLang="zh-CN" sz="2000" dirty="0" smtClean="0"/>
              <a:t>like</a:t>
            </a:r>
            <a:r>
              <a:rPr lang="zh-CN" altLang="en-US" sz="2000" dirty="0" smtClean="0"/>
              <a:t>，也可以用</a:t>
            </a:r>
            <a:r>
              <a:rPr lang="en-US" altLang="zh-CN" sz="2000" dirty="0" smtClean="0"/>
              <a:t>=</a:t>
            </a:r>
            <a:r>
              <a:rPr lang="zh-CN" altLang="en-US" sz="2000" dirty="0" smtClean="0"/>
              <a:t>？</a:t>
            </a:r>
          </a:p>
          <a:p>
            <a:pPr>
              <a:lnSpc>
                <a:spcPct val="90000"/>
              </a:lnSpc>
            </a:pPr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5037174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476672"/>
            <a:ext cx="8136904" cy="5616624"/>
          </a:xfrm>
        </p:spPr>
        <p:txBody>
          <a:bodyPr/>
          <a:lstStyle/>
          <a:p>
            <a:r>
              <a:rPr lang="zh-CN" altLang="en-US" dirty="0" smtClean="0"/>
              <a:t>扩展：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NCHAR</a:t>
            </a:r>
            <a:r>
              <a:rPr lang="zh-CN" altLang="en-US" dirty="0" smtClean="0"/>
              <a:t>型：固定长度的字符串。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 smtClean="0"/>
              <a:t>NVARCHAR</a:t>
            </a:r>
            <a:r>
              <a:rPr lang="zh-CN" altLang="en-US" dirty="0" smtClean="0"/>
              <a:t>型：可变长的字符串。</a:t>
            </a:r>
            <a:endParaRPr lang="en-US" altLang="zh-CN" dirty="0" smtClean="0"/>
          </a:p>
          <a:p>
            <a:r>
              <a:rPr lang="zh-CN" altLang="en-US" dirty="0" smtClean="0"/>
              <a:t>注：</a:t>
            </a:r>
            <a:r>
              <a:rPr lang="zh-CN" altLang="en-US" dirty="0" smtClean="0">
                <a:solidFill>
                  <a:srgbClr val="FF0000"/>
                </a:solidFill>
              </a:rPr>
              <a:t>以</a:t>
            </a:r>
            <a:r>
              <a:rPr lang="en-US" altLang="zh-CN" dirty="0" smtClean="0">
                <a:solidFill>
                  <a:srgbClr val="FF0000"/>
                </a:solidFill>
              </a:rPr>
              <a:t>N</a:t>
            </a:r>
            <a:r>
              <a:rPr lang="zh-CN" altLang="en-US" dirty="0" smtClean="0">
                <a:solidFill>
                  <a:srgbClr val="FF0000"/>
                </a:solidFill>
              </a:rPr>
              <a:t>开头的字符类型，是表示使用</a:t>
            </a:r>
            <a:r>
              <a:rPr lang="en-US" altLang="zh-CN" dirty="0" err="1" smtClean="0">
                <a:solidFill>
                  <a:srgbClr val="FF0000"/>
                </a:solidFill>
              </a:rPr>
              <a:t>unicode</a:t>
            </a:r>
            <a:r>
              <a:rPr lang="zh-CN" altLang="en-US" dirty="0" smtClean="0">
                <a:solidFill>
                  <a:srgbClr val="FF0000"/>
                </a:solidFill>
              </a:rPr>
              <a:t>标准</a:t>
            </a:r>
            <a:r>
              <a:rPr lang="zh-CN" altLang="en-US" dirty="0" smtClean="0"/>
              <a:t>，在这个标准中，为统一全世界各国的文字字符，统一规定，任何一个字符都占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个字节，其类型比不带</a:t>
            </a:r>
            <a:r>
              <a:rPr lang="en-US" altLang="zh-CN" dirty="0" smtClean="0"/>
              <a:t>N</a:t>
            </a:r>
            <a:r>
              <a:rPr lang="zh-CN" altLang="en-US" dirty="0" smtClean="0"/>
              <a:t>的字符类型多一倍的存储空间。</a:t>
            </a:r>
            <a:endParaRPr lang="en-US" altLang="zh-CN" dirty="0" smtClean="0"/>
          </a:p>
          <a:p>
            <a:r>
              <a:rPr lang="zh-CN" altLang="en-US" dirty="0" smtClean="0"/>
              <a:t>如：英文字母、数字、汉字、日文等每个都占</a:t>
            </a:r>
            <a:r>
              <a:rPr lang="en-US" altLang="zh-CN" dirty="0" smtClean="0"/>
              <a:t>2</a:t>
            </a:r>
            <a:r>
              <a:rPr lang="zh-CN" altLang="en-US" dirty="0" smtClean="0"/>
              <a:t>字节。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>
                <a:solidFill>
                  <a:srgbClr val="FF0000"/>
                </a:solidFill>
              </a:rPr>
              <a:t>以上</a:t>
            </a:r>
            <a:r>
              <a:rPr lang="en-US" altLang="zh-CN" dirty="0" smtClean="0">
                <a:solidFill>
                  <a:srgbClr val="FF0000"/>
                </a:solidFill>
              </a:rPr>
              <a:t>2</a:t>
            </a:r>
            <a:r>
              <a:rPr lang="zh-CN" altLang="en-US" dirty="0" smtClean="0">
                <a:solidFill>
                  <a:srgbClr val="FF0000"/>
                </a:solidFill>
              </a:rPr>
              <a:t>种数据类型，目前在</a:t>
            </a:r>
            <a:r>
              <a:rPr lang="en-US" altLang="zh-CN" dirty="0" smtClean="0">
                <a:solidFill>
                  <a:srgbClr val="FF0000"/>
                </a:solidFill>
              </a:rPr>
              <a:t>MYSQL</a:t>
            </a:r>
            <a:r>
              <a:rPr lang="zh-CN" altLang="en-US" dirty="0" smtClean="0">
                <a:solidFill>
                  <a:srgbClr val="FF0000"/>
                </a:solidFill>
              </a:rPr>
              <a:t>中尚不支持，但在</a:t>
            </a:r>
            <a:r>
              <a:rPr lang="en-US" altLang="zh-CN" dirty="0" smtClean="0">
                <a:solidFill>
                  <a:srgbClr val="FF0000"/>
                </a:solidFill>
              </a:rPr>
              <a:t>SQL SERVER</a:t>
            </a:r>
            <a:r>
              <a:rPr lang="zh-CN" altLang="en-US" dirty="0" smtClean="0">
                <a:solidFill>
                  <a:srgbClr val="FF0000"/>
                </a:solidFill>
              </a:rPr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ORACLE</a:t>
            </a:r>
            <a:r>
              <a:rPr lang="zh-CN" altLang="en-US" dirty="0" smtClean="0">
                <a:solidFill>
                  <a:srgbClr val="FF0000"/>
                </a:solidFill>
              </a:rPr>
              <a:t>等其它数据库系统中较普遍使用。</a:t>
            </a:r>
          </a:p>
        </p:txBody>
      </p:sp>
    </p:spTree>
    <p:extLst>
      <p:ext uri="{BB962C8B-B14F-4D97-AF65-F5344CB8AC3E}">
        <p14:creationId xmlns:p14="http://schemas.microsoft.com/office/powerpoint/2010/main" val="39026005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764704"/>
            <a:ext cx="7489453" cy="4874096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en-US" altLang="zh-CN" dirty="0" smtClean="0"/>
              <a:t>TEXT</a:t>
            </a:r>
            <a:r>
              <a:rPr lang="zh-CN" altLang="en-US" dirty="0" smtClean="0"/>
              <a:t>型：</a:t>
            </a:r>
          </a:p>
          <a:p>
            <a:r>
              <a:rPr lang="zh-CN" altLang="en-US" dirty="0" smtClean="0"/>
              <a:t>可变长的文本类型（即大字符串类型）。</a:t>
            </a:r>
            <a:endParaRPr lang="en-US" altLang="zh-CN" dirty="0" smtClean="0"/>
          </a:p>
          <a:p>
            <a:r>
              <a:rPr lang="zh-CN" altLang="en-US" dirty="0" smtClean="0"/>
              <a:t>最长为</a:t>
            </a:r>
            <a:r>
              <a:rPr lang="en-US" altLang="zh-CN" dirty="0" smtClean="0"/>
              <a:t>2^16-1</a:t>
            </a:r>
            <a:r>
              <a:rPr lang="zh-CN" altLang="en-US" dirty="0" smtClean="0"/>
              <a:t>个字符</a:t>
            </a:r>
            <a:r>
              <a:rPr lang="en-US" altLang="zh-CN" dirty="0" smtClean="0"/>
              <a:t>.</a:t>
            </a:r>
            <a:endParaRPr lang="zh-CN" altLang="en-US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TINYTEXT</a:t>
            </a:r>
            <a:r>
              <a:rPr lang="zh-CN" altLang="en-US" dirty="0" smtClean="0"/>
              <a:t>型：</a:t>
            </a:r>
          </a:p>
          <a:p>
            <a:r>
              <a:rPr lang="zh-CN" altLang="en-US" dirty="0"/>
              <a:t>可变长的文本类型（即大字符串类型）。</a:t>
            </a:r>
          </a:p>
          <a:p>
            <a:r>
              <a:rPr lang="zh-CN" altLang="en-US" dirty="0" smtClean="0"/>
              <a:t>最长为</a:t>
            </a:r>
            <a:r>
              <a:rPr lang="en-US" altLang="zh-CN" dirty="0" smtClean="0"/>
              <a:t>2^8-1</a:t>
            </a:r>
            <a:r>
              <a:rPr lang="zh-CN" altLang="en-US" dirty="0" smtClean="0"/>
              <a:t>个字符</a:t>
            </a:r>
            <a:r>
              <a:rPr lang="en-US" altLang="zh-CN" dirty="0" smtClean="0"/>
              <a:t>.</a:t>
            </a:r>
          </a:p>
          <a:p>
            <a:r>
              <a:rPr lang="zh-CN" altLang="en-US" dirty="0" smtClean="0"/>
              <a:t>比</a:t>
            </a:r>
            <a:r>
              <a:rPr lang="en-US" altLang="zh-CN" dirty="0" smtClean="0"/>
              <a:t>TEXT</a:t>
            </a:r>
            <a:r>
              <a:rPr lang="zh-CN" altLang="en-US" dirty="0" smtClean="0"/>
              <a:t>小一半。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994208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76673"/>
            <a:ext cx="7992120" cy="5162128"/>
          </a:xfrm>
        </p:spPr>
        <p:txBody>
          <a:bodyPr/>
          <a:lstStyle/>
          <a:p>
            <a:r>
              <a:rPr lang="zh-CN" altLang="en-US" dirty="0" smtClean="0"/>
              <a:t>四、二进制型：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binary</a:t>
            </a:r>
            <a:r>
              <a:rPr lang="zh-CN" altLang="en-US" dirty="0" smtClean="0"/>
              <a:t>型：</a:t>
            </a:r>
          </a:p>
          <a:p>
            <a:r>
              <a:rPr lang="zh-CN" altLang="en-US" dirty="0" smtClean="0"/>
              <a:t>固定长度的二进制数据。</a:t>
            </a:r>
            <a:endParaRPr lang="en-US" altLang="zh-CN" dirty="0" smtClean="0"/>
          </a:p>
          <a:p>
            <a:r>
              <a:rPr lang="zh-CN" altLang="en-US" dirty="0" smtClean="0"/>
              <a:t> </a:t>
            </a:r>
            <a:r>
              <a:rPr lang="en-US" altLang="zh-CN" dirty="0" smtClean="0"/>
              <a:t>(2)</a:t>
            </a:r>
            <a:r>
              <a:rPr lang="en-US" altLang="zh-CN" dirty="0" err="1" smtClean="0"/>
              <a:t>varbinary</a:t>
            </a:r>
            <a:r>
              <a:rPr lang="zh-CN" altLang="en-US" dirty="0" smtClean="0"/>
              <a:t>型</a:t>
            </a:r>
            <a:r>
              <a:rPr lang="en-US" altLang="zh-CN" dirty="0" smtClean="0"/>
              <a:t>:</a:t>
            </a:r>
          </a:p>
          <a:p>
            <a:r>
              <a:rPr lang="zh-CN" altLang="en-US" dirty="0" smtClean="0"/>
              <a:t>可变长的二进制数据。</a:t>
            </a:r>
            <a:endParaRPr lang="en-US" altLang="zh-CN" dirty="0" smtClean="0"/>
          </a:p>
          <a:p>
            <a:r>
              <a:rPr lang="en-US" altLang="zh-CN" dirty="0" smtClean="0"/>
              <a:t>(3)BLOB</a:t>
            </a:r>
            <a:r>
              <a:rPr lang="zh-CN" altLang="en-US" dirty="0" smtClean="0"/>
              <a:t>型：可以用来存图片</a:t>
            </a:r>
          </a:p>
          <a:p>
            <a:r>
              <a:rPr lang="zh-CN" altLang="en-US" dirty="0" smtClean="0"/>
              <a:t>可变长的二进制数据。最长为</a:t>
            </a:r>
            <a:r>
              <a:rPr lang="en-US" altLang="zh-CN" dirty="0" smtClean="0"/>
              <a:t>2^16-1</a:t>
            </a:r>
            <a:r>
              <a:rPr lang="zh-CN" altLang="en-US" dirty="0" smtClean="0"/>
              <a:t>个字节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69991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76672"/>
            <a:ext cx="6799312" cy="533400"/>
          </a:xfrm>
        </p:spPr>
        <p:txBody>
          <a:bodyPr/>
          <a:lstStyle/>
          <a:p>
            <a:r>
              <a:rPr lang="en-US" altLang="zh-CN" sz="2400" dirty="0" smtClean="0"/>
              <a:t>6-3</a:t>
            </a:r>
            <a:r>
              <a:rPr lang="zh-CN" altLang="en-US" sz="2400" dirty="0" smtClean="0"/>
              <a:t>、空值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0768"/>
            <a:ext cx="8208912" cy="4825082"/>
          </a:xfrm>
        </p:spPr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、空值（</a:t>
            </a:r>
            <a:r>
              <a:rPr lang="en-US" altLang="zh-CN" sz="2000" dirty="0" smtClean="0"/>
              <a:t>NULL</a:t>
            </a:r>
            <a:r>
              <a:rPr lang="zh-CN" altLang="en-US" sz="2000" dirty="0" smtClean="0"/>
              <a:t>）意味着没有输入，通常表明值是未知的或未定义的。</a:t>
            </a:r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、空值（</a:t>
            </a:r>
            <a:r>
              <a:rPr lang="en-US" altLang="zh-CN" sz="2000" dirty="0" smtClean="0"/>
              <a:t>NULL</a:t>
            </a:r>
            <a:r>
              <a:rPr lang="zh-CN" altLang="en-US" sz="2000" dirty="0" smtClean="0"/>
              <a:t>）不等于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、空格、或零长度的字符串。</a:t>
            </a:r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、如果向一个表中插入数据行时，如果某字段允许空值而用户没有提供具体值，</a:t>
            </a:r>
            <a:r>
              <a:rPr lang="zh-CN" altLang="en-US" sz="2000" dirty="0" smtClean="0"/>
              <a:t>则数据库系统自动</a:t>
            </a:r>
            <a:r>
              <a:rPr lang="zh-CN" altLang="en-US" sz="2000" dirty="0" smtClean="0"/>
              <a:t>赋</a:t>
            </a:r>
            <a:r>
              <a:rPr lang="en-US" altLang="zh-CN" sz="2000" dirty="0" smtClean="0"/>
              <a:t>NULL</a:t>
            </a:r>
            <a:r>
              <a:rPr lang="zh-CN" altLang="en-US" sz="2000" dirty="0" smtClean="0"/>
              <a:t>值；如果某字段不允许空值而用户没有提供具体值，则插入失败。</a:t>
            </a:r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、空值会使某些计算产生错误结果，故建议尽量不要允许空值。</a:t>
            </a:r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、空值无法比较，只能使用“</a:t>
            </a:r>
            <a:r>
              <a:rPr lang="en-US" altLang="zh-CN" sz="2000" dirty="0" smtClean="0"/>
              <a:t>is null”</a:t>
            </a:r>
            <a:r>
              <a:rPr lang="zh-CN" altLang="en-US" sz="2000" dirty="0" smtClean="0"/>
              <a:t>或</a:t>
            </a:r>
            <a:r>
              <a:rPr lang="en-US" altLang="zh-CN" sz="2000" dirty="0" smtClean="0"/>
              <a:t>”is not null”</a:t>
            </a:r>
            <a:r>
              <a:rPr lang="zh-CN" altLang="en-US" sz="2000" dirty="0" smtClean="0"/>
              <a:t>判断。</a:t>
            </a:r>
          </a:p>
          <a:p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484562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 smtClean="0"/>
              <a:t>小结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52600"/>
            <a:ext cx="8352160" cy="3886200"/>
          </a:xfrm>
        </p:spPr>
        <p:txBody>
          <a:bodyPr/>
          <a:lstStyle/>
          <a:p>
            <a:r>
              <a:rPr lang="zh-CN" altLang="en-US" sz="2000" dirty="0" smtClean="0"/>
              <a:t>常用数据类型</a:t>
            </a:r>
          </a:p>
          <a:p>
            <a:r>
              <a:rPr lang="en-US" altLang="zh-CN" sz="2000" dirty="0" smtClean="0"/>
              <a:t>(1)</a:t>
            </a:r>
            <a:r>
              <a:rPr lang="zh-CN" altLang="en-US" sz="2000" dirty="0" smtClean="0"/>
              <a:t>整型：</a:t>
            </a:r>
            <a:r>
              <a:rPr lang="en-US" altLang="zh-CN" sz="2000" dirty="0" err="1" smtClean="0"/>
              <a:t>tinyint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smallint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int</a:t>
            </a:r>
            <a:endParaRPr lang="en-US" altLang="zh-CN" sz="2000" dirty="0" smtClean="0"/>
          </a:p>
          <a:p>
            <a:r>
              <a:rPr lang="en-US" altLang="zh-CN" sz="2000" dirty="0" smtClean="0"/>
              <a:t>(2)</a:t>
            </a:r>
            <a:r>
              <a:rPr lang="zh-CN" altLang="en-US" sz="2000" dirty="0" smtClean="0"/>
              <a:t>实型：</a:t>
            </a:r>
            <a:r>
              <a:rPr lang="en-US" altLang="zh-CN" sz="2000" dirty="0" smtClean="0"/>
              <a:t>float</a:t>
            </a:r>
          </a:p>
          <a:p>
            <a:r>
              <a:rPr lang="en-US" altLang="zh-CN" sz="2000" dirty="0" smtClean="0"/>
              <a:t>(3)</a:t>
            </a:r>
            <a:r>
              <a:rPr lang="zh-CN" altLang="en-US" sz="2000" dirty="0" smtClean="0"/>
              <a:t>日期时间型：</a:t>
            </a:r>
            <a:r>
              <a:rPr lang="en-US" altLang="zh-CN" sz="2000" dirty="0" smtClean="0"/>
              <a:t>date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time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datetime</a:t>
            </a:r>
            <a:endParaRPr lang="en-US" altLang="zh-CN" sz="2000" dirty="0" smtClean="0"/>
          </a:p>
          <a:p>
            <a:r>
              <a:rPr lang="en-US" altLang="zh-CN" sz="2000" dirty="0" smtClean="0"/>
              <a:t>(4)</a:t>
            </a:r>
            <a:r>
              <a:rPr lang="zh-CN" altLang="en-US" sz="2000" dirty="0" smtClean="0"/>
              <a:t>字符型：</a:t>
            </a:r>
          </a:p>
          <a:p>
            <a:r>
              <a:rPr lang="zh-CN" altLang="en-US" sz="2000" dirty="0" smtClean="0"/>
              <a:t>固定长度：</a:t>
            </a:r>
            <a:r>
              <a:rPr lang="en-US" altLang="zh-CN" sz="2000" dirty="0" err="1" smtClean="0"/>
              <a:t>nchar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char</a:t>
            </a:r>
            <a:endParaRPr lang="zh-CN" altLang="en-US" sz="2000" dirty="0" smtClean="0"/>
          </a:p>
          <a:p>
            <a:r>
              <a:rPr lang="zh-CN" altLang="en-US" sz="2000" dirty="0" smtClean="0"/>
              <a:t>可变长度：</a:t>
            </a:r>
            <a:r>
              <a:rPr lang="en-US" altLang="zh-CN" sz="2000" dirty="0" err="1" smtClean="0"/>
              <a:t>nvarchar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varchar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ntext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text</a:t>
            </a:r>
            <a:endParaRPr lang="zh-CN" altLang="en-US" sz="2000" dirty="0" smtClean="0"/>
          </a:p>
          <a:p>
            <a:r>
              <a:rPr lang="en-US" altLang="zh-CN" sz="2000" dirty="0" smtClean="0"/>
              <a:t>(5)</a:t>
            </a:r>
            <a:r>
              <a:rPr lang="zh-CN" altLang="en-US" sz="2000" dirty="0" smtClean="0"/>
              <a:t>图象型</a:t>
            </a:r>
            <a:r>
              <a:rPr lang="en-US" altLang="zh-CN" sz="2000" dirty="0" smtClean="0"/>
              <a:t>:blob</a:t>
            </a:r>
          </a:p>
        </p:txBody>
      </p:sp>
    </p:spTree>
    <p:extLst>
      <p:ext uri="{BB962C8B-B14F-4D97-AF65-F5344CB8AC3E}">
        <p14:creationId xmlns:p14="http://schemas.microsoft.com/office/powerpoint/2010/main" val="233550138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408712" cy="533400"/>
          </a:xfrm>
        </p:spPr>
        <p:txBody>
          <a:bodyPr/>
          <a:lstStyle/>
          <a:p>
            <a:r>
              <a:rPr lang="en-US" altLang="zh-CN" dirty="0" smtClean="0"/>
              <a:t>6-4</a:t>
            </a:r>
            <a:r>
              <a:rPr lang="zh-CN" altLang="en-US" dirty="0" smtClean="0"/>
              <a:t>、扩展：</a:t>
            </a:r>
            <a:r>
              <a:rPr lang="en-US" altLang="zh-CN" dirty="0" smtClean="0"/>
              <a:t>ASCII</a:t>
            </a:r>
            <a:r>
              <a:rPr lang="zh-CN" altLang="en-US" dirty="0" smtClean="0"/>
              <a:t>码与</a:t>
            </a:r>
            <a:r>
              <a:rPr lang="en-US" altLang="zh-CN" dirty="0" smtClean="0"/>
              <a:t>UNICODE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7286625" cy="3900378"/>
          </a:xfrm>
        </p:spPr>
      </p:pic>
      <p:sp>
        <p:nvSpPr>
          <p:cNvPr id="5" name="TextBox 4"/>
          <p:cNvSpPr txBox="1"/>
          <p:nvPr/>
        </p:nvSpPr>
        <p:spPr>
          <a:xfrm>
            <a:off x="467544" y="566124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0066"/>
                </a:solidFill>
              </a:rPr>
              <a:t>即：美国</a:t>
            </a:r>
            <a:r>
              <a:rPr lang="zh-CN" altLang="en-US" dirty="0">
                <a:solidFill>
                  <a:srgbClr val="000066"/>
                </a:solidFill>
              </a:rPr>
              <a:t>信息交换标准</a:t>
            </a:r>
            <a:r>
              <a:rPr lang="zh-CN" altLang="en-US" dirty="0" smtClean="0">
                <a:solidFill>
                  <a:srgbClr val="000066"/>
                </a:solidFill>
              </a:rPr>
              <a:t>代码</a:t>
            </a:r>
            <a:endParaRPr lang="zh-CN" altLang="en-US" dirty="0">
              <a:solidFill>
                <a:srgbClr val="000066"/>
              </a:solidFill>
            </a:endParaRPr>
          </a:p>
          <a:p>
            <a:r>
              <a:rPr lang="zh-CN" altLang="en-US" dirty="0">
                <a:solidFill>
                  <a:srgbClr val="000066"/>
                </a:solidFill>
              </a:rPr>
              <a:t>主要用于显示现代英语和其他西欧语言。它是现今最通用的</a:t>
            </a:r>
            <a:r>
              <a:rPr lang="zh-CN" altLang="en-US" dirty="0">
                <a:solidFill>
                  <a:srgbClr val="FF0000"/>
                </a:solidFill>
              </a:rPr>
              <a:t>单字节</a:t>
            </a:r>
            <a:r>
              <a:rPr lang="zh-CN" altLang="en-US" dirty="0">
                <a:solidFill>
                  <a:srgbClr val="000066"/>
                </a:solidFill>
              </a:rPr>
              <a:t>编码系统。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105273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ASCII</a:t>
            </a:r>
            <a:r>
              <a:rPr lang="zh-CN" altLang="en-US" dirty="0" smtClean="0"/>
              <a:t>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32367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1280" cy="533400"/>
          </a:xfrm>
        </p:spPr>
        <p:txBody>
          <a:bodyPr/>
          <a:lstStyle/>
          <a:p>
            <a:r>
              <a:rPr lang="en-US" altLang="zh-CN" dirty="0" smtClean="0"/>
              <a:t>2.UNICODE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统一码（</a:t>
            </a:r>
            <a:r>
              <a:rPr lang="en-US" altLang="zh-CN" dirty="0"/>
              <a:t>Unicode</a:t>
            </a:r>
            <a:r>
              <a:rPr lang="zh-CN" altLang="en-US" dirty="0"/>
              <a:t>），也叫万国码、单一码，由统一码联盟开发，是计算机科学领域里的一项业界标准，包括字符集、编码方案等。</a:t>
            </a:r>
          </a:p>
          <a:p>
            <a:r>
              <a:rPr lang="zh-CN" altLang="en-US" dirty="0"/>
              <a:t>统一码是为了解决传统的字符编码方案的局限而产生的，它为每种语言中的每个字符设定了统一并且唯一的二进制编码，以满足跨语言、跨平台进行文本转换、处理的要求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将世界上所有的文字用</a:t>
            </a:r>
            <a:r>
              <a:rPr lang="en-US" altLang="zh-CN" dirty="0"/>
              <a:t>2</a:t>
            </a:r>
            <a:r>
              <a:rPr lang="zh-CN" altLang="en-US" dirty="0"/>
              <a:t>个字节统一进行</a:t>
            </a:r>
            <a:r>
              <a:rPr lang="zh-CN" altLang="en-US" dirty="0" smtClean="0"/>
              <a:t>编码</a:t>
            </a:r>
            <a:r>
              <a:rPr lang="en-US" altLang="zh-CN" dirty="0" smtClean="0"/>
              <a:t>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925687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en-US" altLang="zh-CN" dirty="0" smtClean="0"/>
              <a:t>6-5.mysql</a:t>
            </a:r>
            <a:r>
              <a:rPr lang="zh-CN" altLang="en-US" dirty="0" smtClean="0"/>
              <a:t>数据类型</a:t>
            </a:r>
            <a:endParaRPr lang="zh-CN" altLang="en-US" dirty="0"/>
          </a:p>
        </p:txBody>
      </p:sp>
      <p:sp>
        <p:nvSpPr>
          <p:cNvPr id="43622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sz="2000" dirty="0" smtClean="0"/>
          </a:p>
          <a:p>
            <a:r>
              <a:rPr lang="zh-CN" altLang="en-US" sz="2000" dirty="0" smtClean="0"/>
              <a:t>对于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来说，任何一个存入数据库中的数据都有对应的数据类型，即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的每一个数据值都必须有类型。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在创建数据库表的时候，要为每个字段指定一个合适的类型。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 数据类型，是指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数据库支持的字段类型。</a:t>
            </a:r>
            <a:endParaRPr lang="en-US" altLang="zh-CN" sz="2000" dirty="0" smtClean="0"/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 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支持大量的字段类型，它可以被分为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类：</a:t>
            </a:r>
          </a:p>
          <a:p>
            <a:r>
              <a:rPr lang="zh-CN" altLang="en-US" sz="2000" dirty="0" smtClean="0"/>
              <a:t>数值类型、字符串</a:t>
            </a:r>
            <a:r>
              <a:rPr lang="en-US" altLang="zh-CN" sz="2000" dirty="0" smtClean="0"/>
              <a:t>(</a:t>
            </a:r>
            <a:r>
              <a:rPr lang="zh-CN" altLang="en-US" sz="2000" dirty="0" smtClean="0"/>
              <a:t>字符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类型、日期和时间类型。</a:t>
            </a:r>
          </a:p>
        </p:txBody>
      </p:sp>
    </p:spTree>
    <p:extLst>
      <p:ext uri="{BB962C8B-B14F-4D97-AF65-F5344CB8AC3E}">
        <p14:creationId xmlns:p14="http://schemas.microsoft.com/office/powerpoint/2010/main" val="82571944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内容占位符 2"/>
          <p:cNvSpPr>
            <a:spLocks noGrp="1"/>
          </p:cNvSpPr>
          <p:nvPr>
            <p:ph idx="1"/>
          </p:nvPr>
        </p:nvSpPr>
        <p:spPr>
          <a:xfrm>
            <a:off x="539554" y="765175"/>
            <a:ext cx="8064896" cy="537845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、数值类型</a:t>
            </a:r>
            <a:endParaRPr lang="en-US" altLang="zh-CN" dirty="0" smtClean="0"/>
          </a:p>
          <a:p>
            <a:r>
              <a:rPr lang="en-US" altLang="zh-CN" dirty="0" smtClean="0"/>
              <a:t>MySQL</a:t>
            </a:r>
            <a:r>
              <a:rPr lang="zh-CN" altLang="en-US" dirty="0" smtClean="0"/>
              <a:t>数值类型大致可以分为两种：</a:t>
            </a:r>
          </a:p>
          <a:p>
            <a:r>
              <a:rPr lang="zh-CN" altLang="en-US" dirty="0" smtClean="0"/>
              <a:t>整型。用于无小数部分的数</a:t>
            </a:r>
            <a:endParaRPr lang="en-US" altLang="zh-CN" dirty="0" smtClean="0"/>
          </a:p>
          <a:p>
            <a:r>
              <a:rPr lang="zh-CN" altLang="en-US" dirty="0" smtClean="0"/>
              <a:t>如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</a:t>
            </a:r>
            <a:r>
              <a:rPr lang="en-US" altLang="zh-CN" dirty="0" smtClean="0"/>
              <a:t>96</a:t>
            </a:r>
            <a:r>
              <a:rPr lang="zh-CN" altLang="en-US" dirty="0" smtClean="0"/>
              <a:t>，</a:t>
            </a:r>
            <a:r>
              <a:rPr lang="en-US" altLang="zh-CN" dirty="0" smtClean="0"/>
              <a:t>-3</a:t>
            </a:r>
            <a:r>
              <a:rPr lang="zh-CN" altLang="en-US" dirty="0" smtClean="0"/>
              <a:t>，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</a:t>
            </a:r>
            <a:r>
              <a:rPr lang="en-US" altLang="zh-CN" dirty="0" smtClean="0"/>
              <a:t>-66322</a:t>
            </a:r>
            <a:r>
              <a:rPr lang="zh-CN" altLang="en-US" dirty="0" smtClean="0"/>
              <a:t>等。</a:t>
            </a:r>
          </a:p>
          <a:p>
            <a:r>
              <a:rPr lang="zh-CN" altLang="en-US" dirty="0" smtClean="0"/>
              <a:t>浮点型。用于可能具有小数部分的数</a:t>
            </a:r>
            <a:endParaRPr lang="en-US" altLang="zh-CN" dirty="0" smtClean="0"/>
          </a:p>
          <a:p>
            <a:r>
              <a:rPr lang="zh-CN" altLang="en-US" dirty="0" smtClean="0"/>
              <a:t>如</a:t>
            </a:r>
            <a:r>
              <a:rPr lang="en-US" altLang="zh-CN" dirty="0" smtClean="0"/>
              <a:t>3.14159</a:t>
            </a:r>
            <a:r>
              <a:rPr lang="zh-CN" altLang="en-US" dirty="0" smtClean="0"/>
              <a:t>，</a:t>
            </a:r>
            <a:r>
              <a:rPr lang="en-US" altLang="zh-CN" dirty="0" smtClean="0"/>
              <a:t>-6.89</a:t>
            </a:r>
            <a:r>
              <a:rPr lang="zh-CN" altLang="en-US" dirty="0" smtClean="0"/>
              <a:t>，</a:t>
            </a:r>
            <a:r>
              <a:rPr lang="en-US" altLang="zh-CN" dirty="0" smtClean="0"/>
              <a:t>9.65E+5</a:t>
            </a:r>
            <a:r>
              <a:rPr lang="zh-CN" altLang="en-US" dirty="0" smtClean="0"/>
              <a:t>等。</a:t>
            </a:r>
          </a:p>
        </p:txBody>
      </p:sp>
    </p:spTree>
    <p:extLst>
      <p:ext uri="{BB962C8B-B14F-4D97-AF65-F5344CB8AC3E}">
        <p14:creationId xmlns:p14="http://schemas.microsoft.com/office/powerpoint/2010/main" val="305786196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内容占位符 2"/>
          <p:cNvSpPr>
            <a:spLocks noGrp="1"/>
          </p:cNvSpPr>
          <p:nvPr>
            <p:ph idx="1"/>
          </p:nvPr>
        </p:nvSpPr>
        <p:spPr>
          <a:xfrm>
            <a:off x="395541" y="476260"/>
            <a:ext cx="8353177" cy="6121092"/>
          </a:xfrm>
        </p:spPr>
        <p:txBody>
          <a:bodyPr/>
          <a:lstStyle/>
          <a:p>
            <a:r>
              <a:rPr lang="en-US" altLang="zh-CN" sz="2000" dirty="0" smtClean="0"/>
              <a:t>MySQL</a:t>
            </a:r>
            <a:r>
              <a:rPr lang="zh-CN" altLang="en-US" sz="2000" dirty="0" smtClean="0"/>
              <a:t>支持五种整型： </a:t>
            </a:r>
            <a:r>
              <a:rPr lang="en-US" altLang="zh-CN" sz="2000" dirty="0" smtClean="0"/>
              <a:t>TINYINT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SMALLINT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MEDIUMINT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INT 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BIGINT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en-US" altLang="zh-CN" sz="2000" dirty="0" smtClean="0"/>
              <a:t>INT </a:t>
            </a:r>
            <a:r>
              <a:rPr lang="zh-CN" altLang="en-US" sz="2000" dirty="0" smtClean="0"/>
              <a:t>为</a:t>
            </a:r>
            <a:r>
              <a:rPr lang="en-US" altLang="zh-CN" sz="2000" dirty="0" smtClean="0"/>
              <a:t>INTEGER</a:t>
            </a:r>
            <a:r>
              <a:rPr lang="zh-CN" altLang="en-US" sz="2000" dirty="0" smtClean="0"/>
              <a:t>的缩写。</a:t>
            </a:r>
            <a:endParaRPr lang="en-US" altLang="zh-CN" sz="2000" dirty="0" smtClean="0"/>
          </a:p>
          <a:p>
            <a:r>
              <a:rPr lang="zh-CN" altLang="en-US" sz="2000" dirty="0" smtClean="0"/>
              <a:t>这些类型在可表示的取值范围上是不同的。各种类型的存储需求也是不同的，取值范围较大的类型所需的存储量较大。</a:t>
            </a:r>
          </a:p>
          <a:p>
            <a:r>
              <a:rPr lang="zh-CN" altLang="en-US" sz="2000" dirty="0" smtClean="0"/>
              <a:t> </a:t>
            </a:r>
            <a:r>
              <a:rPr lang="en-US" altLang="zh-CN" sz="2000" dirty="0" smtClean="0"/>
              <a:t>MySQL</a:t>
            </a:r>
            <a:r>
              <a:rPr lang="zh-CN" altLang="en-US" sz="2000" dirty="0" smtClean="0"/>
              <a:t>支持三种浮点类型 </a:t>
            </a:r>
            <a:r>
              <a:rPr lang="en-US" altLang="zh-CN" sz="2000" dirty="0" smtClean="0"/>
              <a:t>FLOAT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DOUBLE</a:t>
            </a:r>
            <a:r>
              <a:rPr lang="zh-CN" altLang="en-US" sz="2000" dirty="0"/>
              <a:t>、</a:t>
            </a:r>
            <a:r>
              <a:rPr lang="en-US" altLang="zh-CN" sz="2000" dirty="0" smtClean="0"/>
              <a:t>real</a:t>
            </a:r>
          </a:p>
          <a:p>
            <a:r>
              <a:rPr lang="zh-CN" altLang="en-US" sz="2000" dirty="0" smtClean="0"/>
              <a:t>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种定点</a:t>
            </a:r>
            <a:r>
              <a:rPr lang="zh-CN" altLang="en-US" sz="2000" dirty="0"/>
              <a:t>小数</a:t>
            </a:r>
            <a:r>
              <a:rPr lang="zh-CN" altLang="en-US" sz="2000" dirty="0" smtClean="0"/>
              <a:t>型</a:t>
            </a:r>
            <a:r>
              <a:rPr lang="en-US" altLang="zh-CN" sz="2000" dirty="0" smtClean="0"/>
              <a:t>decimal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numeric</a:t>
            </a:r>
            <a:r>
              <a:rPr lang="zh-CN" altLang="en-US" sz="2000" dirty="0" smtClean="0"/>
              <a:t>。</a:t>
            </a:r>
            <a:endParaRPr lang="zh-CN" altLang="en-US" sz="2000" dirty="0"/>
          </a:p>
          <a:p>
            <a:r>
              <a:rPr lang="en-US" altLang="zh-CN" sz="2000" dirty="0" smtClean="0"/>
              <a:t>FLOAT</a:t>
            </a:r>
            <a:r>
              <a:rPr lang="zh-CN" altLang="en-US" sz="2000" dirty="0" smtClean="0"/>
              <a:t>定义一个小（单精度）浮点数，</a:t>
            </a:r>
            <a:r>
              <a:rPr lang="en-US" altLang="zh-CN" sz="2000" dirty="0" smtClean="0"/>
              <a:t>DOUBLE</a:t>
            </a:r>
            <a:r>
              <a:rPr lang="zh-CN" altLang="en-US" sz="2000" dirty="0" smtClean="0"/>
              <a:t>定义一个普通大小（双精度）浮点数。</a:t>
            </a:r>
            <a:endParaRPr lang="en-US" altLang="zh-CN" sz="2000" dirty="0" smtClean="0"/>
          </a:p>
          <a:p>
            <a:r>
              <a:rPr lang="en-US" altLang="zh-CN" sz="2000" dirty="0" smtClean="0"/>
              <a:t>Numeric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DECIMAL</a:t>
            </a:r>
            <a:r>
              <a:rPr lang="zh-CN" altLang="en-US" sz="2000" dirty="0" smtClean="0"/>
              <a:t>用法完全相同。</a:t>
            </a:r>
            <a:r>
              <a:rPr lang="en-US" altLang="zh-CN" sz="2000" dirty="0" smtClean="0"/>
              <a:t>Decimal(</a:t>
            </a:r>
            <a:r>
              <a:rPr lang="en-US" altLang="zh-CN" sz="2000" dirty="0" err="1" smtClean="0"/>
              <a:t>m,n</a:t>
            </a:r>
            <a:r>
              <a:rPr lang="en-US" altLang="zh-CN" sz="2000" dirty="0" smtClean="0"/>
              <a:t>)</a:t>
            </a:r>
            <a:r>
              <a:rPr lang="zh-CN" altLang="en-US" sz="2000" dirty="0" smtClean="0"/>
              <a:t>其中</a:t>
            </a:r>
            <a:r>
              <a:rPr lang="en-US" altLang="zh-CN" sz="2000" dirty="0" smtClean="0"/>
              <a:t>m</a:t>
            </a:r>
            <a:r>
              <a:rPr lang="zh-CN" altLang="en-US" sz="2000" dirty="0" smtClean="0"/>
              <a:t>表示数</a:t>
            </a:r>
            <a:r>
              <a:rPr lang="zh-CN" altLang="en-US" sz="2000" dirty="0"/>
              <a:t>的总</a:t>
            </a:r>
            <a:r>
              <a:rPr lang="zh-CN" altLang="en-US" sz="2000" dirty="0" smtClean="0"/>
              <a:t>位数（整数位数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小数位数，不包括小数点），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表示小数位置。</a:t>
            </a:r>
            <a:endParaRPr lang="en-US" altLang="zh-CN" sz="2000" dirty="0" smtClean="0"/>
          </a:p>
          <a:p>
            <a:r>
              <a:rPr lang="zh-CN" altLang="en-US" sz="2000" dirty="0" smtClean="0"/>
              <a:t>如果</a:t>
            </a:r>
            <a:r>
              <a:rPr lang="en-US" altLang="zh-CN" sz="2000" dirty="0" smtClean="0"/>
              <a:t>n</a:t>
            </a:r>
            <a:r>
              <a:rPr lang="zh-CN" altLang="en-US" sz="2000" dirty="0" smtClean="0"/>
              <a:t>为</a:t>
            </a:r>
            <a:r>
              <a:rPr lang="en-US" altLang="zh-CN" sz="2000" dirty="0" smtClean="0"/>
              <a:t>0</a:t>
            </a:r>
            <a:r>
              <a:rPr lang="zh-CN" altLang="en-US" sz="2000" dirty="0" smtClean="0"/>
              <a:t>，则表示整数。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7515972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内容占位符 2"/>
          <p:cNvSpPr>
            <a:spLocks noGrp="1"/>
          </p:cNvSpPr>
          <p:nvPr>
            <p:ph idx="1"/>
          </p:nvPr>
        </p:nvSpPr>
        <p:spPr>
          <a:xfrm>
            <a:off x="539751" y="476260"/>
            <a:ext cx="8280400" cy="5667375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、字符串类型</a:t>
            </a:r>
            <a:endParaRPr lang="en-US" altLang="zh-CN" dirty="0" smtClean="0"/>
          </a:p>
          <a:p>
            <a:r>
              <a:rPr lang="zh-CN" altLang="en-US" sz="2000" dirty="0" smtClean="0"/>
              <a:t>字符串类型包括</a:t>
            </a:r>
            <a:r>
              <a:rPr lang="en-US" altLang="zh-CN" sz="2000" dirty="0" smtClean="0"/>
              <a:t>CHAR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VARCHAR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BLOB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TEXT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ENUM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SET</a:t>
            </a:r>
            <a:r>
              <a:rPr lang="zh-CN" altLang="en-US" sz="2000" dirty="0" smtClean="0"/>
              <a:t>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CHAR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VARCHAR</a:t>
            </a:r>
            <a:r>
              <a:rPr lang="zh-CN" altLang="en-US" sz="2000" dirty="0" smtClean="0"/>
              <a:t>是经常被用到的两种类型，用于存储较小的字符串，比如用户名，密码等。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）如果需要存储很大的字符串数据，需要用</a:t>
            </a:r>
            <a:r>
              <a:rPr lang="en-US" altLang="zh-CN" sz="2000" dirty="0" smtClean="0"/>
              <a:t>BLOB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TEXT</a:t>
            </a:r>
            <a:r>
              <a:rPr lang="zh-CN" altLang="en-US" sz="2000" dirty="0" smtClean="0"/>
              <a:t>类型。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ENUM</a:t>
            </a:r>
            <a:r>
              <a:rPr lang="zh-CN" altLang="en-US" sz="2000" dirty="0" smtClean="0"/>
              <a:t>类型提供一种类别的表示方法，可以设定该字段有几种可能的取值，每次对字段赋值只能从这几个可能取值中取出一个。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SET</a:t>
            </a:r>
            <a:r>
              <a:rPr lang="zh-CN" altLang="en-US" sz="2000" dirty="0" smtClean="0"/>
              <a:t>类型和</a:t>
            </a:r>
            <a:r>
              <a:rPr lang="en-US" altLang="zh-CN" sz="2000" dirty="0" smtClean="0"/>
              <a:t>ENUM</a:t>
            </a:r>
            <a:r>
              <a:rPr lang="zh-CN" altLang="en-US" sz="2000" dirty="0" smtClean="0"/>
              <a:t>类型比较相似，区别是可以同时取几个值，不同于</a:t>
            </a:r>
            <a:r>
              <a:rPr lang="en-US" altLang="zh-CN" sz="2000" dirty="0" smtClean="0"/>
              <a:t>ENUM</a:t>
            </a:r>
            <a:r>
              <a:rPr lang="zh-CN" altLang="en-US" sz="2000" dirty="0" smtClean="0"/>
              <a:t>类型每次只能取一个值。</a:t>
            </a:r>
          </a:p>
        </p:txBody>
      </p:sp>
    </p:spTree>
    <p:extLst>
      <p:ext uri="{BB962C8B-B14F-4D97-AF65-F5344CB8AC3E}">
        <p14:creationId xmlns:p14="http://schemas.microsoft.com/office/powerpoint/2010/main" val="343683972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832648"/>
          </a:xfrm>
        </p:spPr>
        <p:txBody>
          <a:bodyPr/>
          <a:lstStyle/>
          <a:p>
            <a:r>
              <a:rPr lang="zh-CN" altLang="en-US" dirty="0" smtClean="0"/>
              <a:t>扩展说明：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目前它</a:t>
            </a:r>
            <a:r>
              <a:rPr lang="zh-CN" altLang="en-US" dirty="0"/>
              <a:t>没有</a:t>
            </a:r>
            <a:r>
              <a:rPr lang="en-US" altLang="zh-CN" dirty="0" err="1"/>
              <a:t>nchar</a:t>
            </a:r>
            <a:r>
              <a:rPr lang="zh-CN" altLang="en-US" dirty="0"/>
              <a:t>数据类型，这是一个较为不便之处。在其他数据库管理系统，比如</a:t>
            </a:r>
            <a:r>
              <a:rPr lang="en-US" altLang="zh-CN" dirty="0"/>
              <a:t>Oracle</a:t>
            </a:r>
            <a:r>
              <a:rPr lang="zh-CN" altLang="en-US" dirty="0"/>
              <a:t>和</a:t>
            </a:r>
            <a:r>
              <a:rPr lang="en-US" altLang="zh-CN" dirty="0"/>
              <a:t>SQL Server</a:t>
            </a:r>
            <a:r>
              <a:rPr lang="zh-CN" altLang="en-US" dirty="0"/>
              <a:t>中都有</a:t>
            </a:r>
            <a:r>
              <a:rPr lang="en-US" altLang="zh-CN" dirty="0" err="1"/>
              <a:t>nchar</a:t>
            </a:r>
            <a:r>
              <a:rPr lang="zh-CN" altLang="en-US" dirty="0"/>
              <a:t>数据类型，它们用来存储</a:t>
            </a:r>
            <a:r>
              <a:rPr lang="en-US" altLang="zh-CN" dirty="0"/>
              <a:t>Unicode</a:t>
            </a:r>
            <a:r>
              <a:rPr lang="zh-CN" altLang="en-US" dirty="0"/>
              <a:t>字符，因此可以</a:t>
            </a:r>
            <a:r>
              <a:rPr lang="zh-CN" altLang="en-US" dirty="0" smtClean="0"/>
              <a:t>支持多</a:t>
            </a:r>
            <a:r>
              <a:rPr lang="zh-CN" altLang="en-US" dirty="0"/>
              <a:t>语言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/>
              <a:t>MySQL</a:t>
            </a:r>
            <a:r>
              <a:rPr lang="zh-CN" altLang="en-US" dirty="0"/>
              <a:t>没有</a:t>
            </a:r>
            <a:r>
              <a:rPr lang="en-US" altLang="zh-CN" dirty="0" err="1" smtClean="0"/>
              <a:t>nchar</a:t>
            </a:r>
            <a:r>
              <a:rPr lang="zh-CN" altLang="en-US" dirty="0"/>
              <a:t>，对于存储</a:t>
            </a:r>
            <a:r>
              <a:rPr lang="en-US" altLang="zh-CN" dirty="0"/>
              <a:t>Unicode</a:t>
            </a:r>
            <a:r>
              <a:rPr lang="zh-CN" altLang="en-US" dirty="0"/>
              <a:t>字符，则需要使用</a:t>
            </a:r>
            <a:r>
              <a:rPr lang="en-US" altLang="zh-CN" dirty="0"/>
              <a:t>UTF-8</a:t>
            </a:r>
            <a:r>
              <a:rPr lang="zh-CN" altLang="en-US" dirty="0"/>
              <a:t>编码格式</a:t>
            </a:r>
            <a:r>
              <a:rPr lang="zh-CN" altLang="en-US" dirty="0" smtClean="0"/>
              <a:t>。</a:t>
            </a:r>
            <a:r>
              <a:rPr lang="en-US" altLang="zh-CN" dirty="0"/>
              <a:t>utf8mb4</a:t>
            </a:r>
            <a:r>
              <a:rPr lang="zh-CN" altLang="en-US" dirty="0"/>
              <a:t>字符集，它是</a:t>
            </a:r>
            <a:r>
              <a:rPr lang="en-US" altLang="zh-CN" dirty="0"/>
              <a:t>MySQL</a:t>
            </a:r>
            <a:r>
              <a:rPr lang="zh-CN" altLang="en-US" dirty="0"/>
              <a:t>支持的最多字符的</a:t>
            </a:r>
            <a:r>
              <a:rPr lang="zh-CN" altLang="en-US" dirty="0" smtClean="0"/>
              <a:t>字符集。</a:t>
            </a:r>
            <a:endParaRPr lang="en-US" altLang="zh-CN" dirty="0" smtClean="0"/>
          </a:p>
          <a:p>
            <a:r>
              <a:rPr lang="zh-CN" altLang="en-US" dirty="0"/>
              <a:t>总之，虽然</a:t>
            </a:r>
            <a:r>
              <a:rPr lang="en-US" altLang="zh-CN" dirty="0"/>
              <a:t>MySQL</a:t>
            </a:r>
            <a:r>
              <a:rPr lang="zh-CN" altLang="en-US" dirty="0"/>
              <a:t>没有</a:t>
            </a:r>
            <a:r>
              <a:rPr lang="en-US" altLang="zh-CN" dirty="0" err="1"/>
              <a:t>nchar</a:t>
            </a:r>
            <a:r>
              <a:rPr lang="zh-CN" altLang="en-US" dirty="0"/>
              <a:t>数据类型，但是可以通过</a:t>
            </a:r>
            <a:r>
              <a:rPr lang="en-US" altLang="zh-CN" dirty="0"/>
              <a:t>char</a:t>
            </a:r>
            <a:r>
              <a:rPr lang="zh-CN" altLang="en-US" dirty="0"/>
              <a:t>类型来存储</a:t>
            </a:r>
            <a:r>
              <a:rPr lang="en-US" altLang="zh-CN" dirty="0"/>
              <a:t>Unicode</a:t>
            </a:r>
            <a:r>
              <a:rPr lang="zh-CN" altLang="en-US" dirty="0"/>
              <a:t>字符，需要注意使用合适的字符集和字符长度。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792567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内容占位符 2"/>
          <p:cNvSpPr>
            <a:spLocks noGrp="1"/>
          </p:cNvSpPr>
          <p:nvPr>
            <p:ph idx="1"/>
          </p:nvPr>
        </p:nvSpPr>
        <p:spPr>
          <a:xfrm>
            <a:off x="539751" y="333375"/>
            <a:ext cx="8135938" cy="5810250"/>
          </a:xfrm>
        </p:spPr>
        <p:txBody>
          <a:bodyPr/>
          <a:lstStyle/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、日期和时间类型</a:t>
            </a:r>
            <a:endParaRPr lang="en-US" altLang="zh-CN" sz="2000" dirty="0" smtClean="0"/>
          </a:p>
          <a:p>
            <a:r>
              <a:rPr lang="en-US" altLang="zh-CN" sz="2000" dirty="0" smtClean="0"/>
              <a:t>MySQL</a:t>
            </a:r>
            <a:r>
              <a:rPr lang="zh-CN" altLang="en-US" sz="2000" dirty="0" smtClean="0"/>
              <a:t>提供了几种时间值的字段类型，分别是：</a:t>
            </a:r>
          </a:p>
          <a:p>
            <a:r>
              <a:rPr lang="en-US" altLang="zh-CN" sz="2000" dirty="0" smtClean="0"/>
              <a:t>DATE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DATETIME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TIME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TIMESTAMP 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YEAR</a:t>
            </a:r>
            <a:r>
              <a:rPr lang="zh-CN" altLang="en-US" sz="2000" dirty="0" smtClean="0"/>
              <a:t>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DATE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TIME </a:t>
            </a:r>
            <a:r>
              <a:rPr lang="zh-CN" altLang="en-US" sz="2000" dirty="0" smtClean="0"/>
              <a:t>和</a:t>
            </a:r>
            <a:r>
              <a:rPr lang="en-US" altLang="zh-CN" sz="2000" dirty="0" smtClean="0"/>
              <a:t>DATETIME</a:t>
            </a:r>
            <a:r>
              <a:rPr lang="zh-CN" altLang="en-US" sz="2000" dirty="0" smtClean="0"/>
              <a:t>类型存储日期、时间以及日期和时间值的组合，其格式为“</a:t>
            </a:r>
            <a:r>
              <a:rPr lang="en-US" altLang="zh-CN" sz="2000" dirty="0" smtClean="0"/>
              <a:t>YYYY-MM-DD”</a:t>
            </a:r>
            <a:r>
              <a:rPr lang="zh-CN" altLang="en-US" sz="2000" dirty="0" smtClean="0"/>
              <a:t>、“</a:t>
            </a:r>
            <a:r>
              <a:rPr lang="en-US" altLang="zh-CN" sz="2000" dirty="0" err="1" smtClean="0"/>
              <a:t>hh:mm:ss</a:t>
            </a:r>
            <a:r>
              <a:rPr lang="en-US" altLang="zh-CN" sz="2000" dirty="0" smtClean="0"/>
              <a:t>”</a:t>
            </a:r>
            <a:r>
              <a:rPr lang="zh-CN" altLang="en-US" sz="2000" dirty="0" smtClean="0"/>
              <a:t>和“</a:t>
            </a:r>
            <a:r>
              <a:rPr lang="en-US" altLang="zh-CN" sz="2000" dirty="0" smtClean="0"/>
              <a:t>YYYY-MM-DD </a:t>
            </a:r>
            <a:r>
              <a:rPr lang="en-US" altLang="zh-CN" sz="2000" dirty="0" err="1" smtClean="0"/>
              <a:t>hh:mm:ss</a:t>
            </a:r>
            <a:r>
              <a:rPr lang="en-US" altLang="zh-CN" sz="2000" dirty="0" smtClean="0"/>
              <a:t>”</a:t>
            </a:r>
            <a:r>
              <a:rPr lang="zh-CN" altLang="en-US" sz="2000" dirty="0" smtClean="0"/>
              <a:t>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TIMESTAMP</a:t>
            </a:r>
            <a:r>
              <a:rPr lang="zh-CN" altLang="en-US" sz="2000" dirty="0" smtClean="0"/>
              <a:t>字段以</a:t>
            </a:r>
            <a:r>
              <a:rPr lang="en-US" altLang="zh-CN" sz="2000" dirty="0" err="1" smtClean="0"/>
              <a:t>YYYYMMDDhhmmss</a:t>
            </a:r>
            <a:r>
              <a:rPr lang="zh-CN" altLang="en-US" sz="2000" dirty="0" smtClean="0"/>
              <a:t>的格式表示日期和时间值，其取值范围从</a:t>
            </a:r>
            <a:r>
              <a:rPr lang="en-US" altLang="zh-CN" sz="2000" dirty="0" smtClean="0"/>
              <a:t>19700101000000</a:t>
            </a:r>
            <a:r>
              <a:rPr lang="zh-CN" altLang="en-US" sz="2000" dirty="0" smtClean="0"/>
              <a:t>到</a:t>
            </a:r>
            <a:r>
              <a:rPr lang="en-US" altLang="zh-CN" sz="2000" dirty="0" smtClean="0"/>
              <a:t>2037</a:t>
            </a:r>
            <a:r>
              <a:rPr lang="zh-CN" altLang="en-US" sz="2000" dirty="0" smtClean="0"/>
              <a:t>年的某个时间。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）</a:t>
            </a:r>
            <a:r>
              <a:rPr lang="en-US" altLang="zh-CN" sz="2000" dirty="0" smtClean="0"/>
              <a:t>YEAR </a:t>
            </a:r>
            <a:r>
              <a:rPr lang="zh-CN" altLang="en-US" sz="2000" dirty="0" smtClean="0"/>
              <a:t>是一个用来有效地表示年份值的字段类型，占一个字节。其取值范围为从</a:t>
            </a:r>
            <a:r>
              <a:rPr lang="en-US" altLang="zh-CN" sz="2000" dirty="0" smtClean="0"/>
              <a:t>1901</a:t>
            </a:r>
            <a:r>
              <a:rPr lang="zh-CN" altLang="en-US" sz="2000" dirty="0" smtClean="0"/>
              <a:t>到</a:t>
            </a:r>
            <a:r>
              <a:rPr lang="en-US" altLang="zh-CN" sz="2000" dirty="0" smtClean="0"/>
              <a:t>2155</a:t>
            </a:r>
            <a:r>
              <a:rPr lang="zh-CN" altLang="en-US" sz="2000" dirty="0" smtClean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5040805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76250"/>
            <a:ext cx="6726758" cy="533400"/>
          </a:xfrm>
        </p:spPr>
        <p:txBody>
          <a:bodyPr/>
          <a:lstStyle/>
          <a:p>
            <a:r>
              <a:rPr lang="en-US" altLang="zh-CN" sz="2400" dirty="0" smtClean="0"/>
              <a:t>MYSQL</a:t>
            </a:r>
            <a:r>
              <a:rPr lang="zh-CN" altLang="en-US" sz="2400" smtClean="0"/>
              <a:t>常用类型</a:t>
            </a:r>
            <a:endParaRPr lang="zh-CN" altLang="en-US" sz="2400" dirty="0" smtClean="0"/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84784"/>
            <a:ext cx="8351838" cy="4320480"/>
          </a:xfrm>
        </p:spPr>
        <p:txBody>
          <a:bodyPr/>
          <a:lstStyle/>
          <a:p>
            <a:r>
              <a:rPr lang="zh-CN" altLang="en-US" sz="2000" dirty="0" smtClean="0"/>
              <a:t>常用数据类型</a:t>
            </a:r>
          </a:p>
          <a:p>
            <a:r>
              <a:rPr lang="en-US" altLang="zh-CN" sz="2000" dirty="0" smtClean="0"/>
              <a:t>(1)</a:t>
            </a:r>
            <a:r>
              <a:rPr lang="zh-CN" altLang="en-US" sz="2000" dirty="0" smtClean="0"/>
              <a:t>整型：</a:t>
            </a:r>
            <a:r>
              <a:rPr lang="en-US" altLang="zh-CN" sz="2000" dirty="0" err="1" smtClean="0"/>
              <a:t>tinyint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smallint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int</a:t>
            </a:r>
            <a:endParaRPr lang="en-US" altLang="zh-CN" sz="2000" dirty="0" smtClean="0"/>
          </a:p>
          <a:p>
            <a:r>
              <a:rPr lang="en-US" altLang="zh-CN" sz="2000" dirty="0" smtClean="0"/>
              <a:t>(2)</a:t>
            </a:r>
            <a:r>
              <a:rPr lang="zh-CN" altLang="en-US" sz="2000" dirty="0" smtClean="0"/>
              <a:t>实型：</a:t>
            </a:r>
            <a:r>
              <a:rPr lang="en-US" altLang="zh-CN" sz="2000" dirty="0" smtClean="0"/>
              <a:t>float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double</a:t>
            </a:r>
          </a:p>
          <a:p>
            <a:r>
              <a:rPr lang="en-US" altLang="zh-CN" sz="2000" dirty="0" smtClean="0"/>
              <a:t>(3)</a:t>
            </a:r>
            <a:r>
              <a:rPr lang="zh-CN" altLang="en-US" sz="2000" dirty="0" smtClean="0"/>
              <a:t>日期时间型</a:t>
            </a:r>
            <a:r>
              <a:rPr lang="zh-CN" altLang="en-US" sz="2000" dirty="0" smtClean="0"/>
              <a:t>：</a:t>
            </a:r>
            <a:r>
              <a:rPr lang="en-US" altLang="zh-CN" sz="2000" dirty="0"/>
              <a:t>TIMESTAMP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datetime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date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time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year</a:t>
            </a:r>
          </a:p>
          <a:p>
            <a:r>
              <a:rPr lang="en-US" altLang="zh-CN" sz="2000" dirty="0" smtClean="0"/>
              <a:t>(4)</a:t>
            </a:r>
            <a:r>
              <a:rPr lang="zh-CN" altLang="en-US" sz="2000" dirty="0" smtClean="0"/>
              <a:t>字符型：</a:t>
            </a:r>
          </a:p>
          <a:p>
            <a:r>
              <a:rPr lang="zh-CN" altLang="en-US" sz="2000" dirty="0" smtClean="0"/>
              <a:t>固定长度：</a:t>
            </a:r>
            <a:r>
              <a:rPr lang="en-US" altLang="zh-CN" sz="2000" dirty="0" smtClean="0"/>
              <a:t>char</a:t>
            </a:r>
            <a:endParaRPr lang="zh-CN" altLang="en-US" sz="2000" dirty="0" smtClean="0"/>
          </a:p>
          <a:p>
            <a:r>
              <a:rPr lang="zh-CN" altLang="en-US" sz="2000" dirty="0" smtClean="0"/>
              <a:t>可变长度：</a:t>
            </a:r>
            <a:r>
              <a:rPr lang="en-US" altLang="zh-CN" sz="2000" dirty="0" err="1" smtClean="0"/>
              <a:t>varchar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text</a:t>
            </a:r>
            <a:endParaRPr lang="zh-CN" altLang="en-US" sz="2000" dirty="0" smtClean="0"/>
          </a:p>
          <a:p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42871440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1991</Words>
  <Application>Microsoft Office PowerPoint</Application>
  <PresentationFormat>全屏显示(4:3)</PresentationFormat>
  <Paragraphs>182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Calibri</vt:lpstr>
      <vt:lpstr>Century Gothic</vt:lpstr>
      <vt:lpstr>Times New Roman</vt:lpstr>
      <vt:lpstr>6_MS_PPTBrainstorm_TP01018437</vt:lpstr>
      <vt:lpstr>7_MS_PPTBrainstorm_TP01018437</vt:lpstr>
      <vt:lpstr>第6节、数据类型</vt:lpstr>
      <vt:lpstr>PowerPoint 演示文稿</vt:lpstr>
      <vt:lpstr>数据库中常用的一些数据类型表示法</vt:lpstr>
      <vt:lpstr>6-2、常用数据类型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6-3、空值</vt:lpstr>
      <vt:lpstr>小结</vt:lpstr>
      <vt:lpstr>6-4、扩展：ASCII码与UNICODE</vt:lpstr>
      <vt:lpstr>2.UNICODE</vt:lpstr>
      <vt:lpstr>6-5.mysql数据类型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MYSQL常用类型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dell</cp:lastModifiedBy>
  <cp:revision>216</cp:revision>
  <dcterms:created xsi:type="dcterms:W3CDTF">2023-09-01T01:54:43Z</dcterms:created>
  <dcterms:modified xsi:type="dcterms:W3CDTF">2024-10-11T00:50:06Z</dcterms:modified>
</cp:coreProperties>
</file>