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3" r:id="rId1"/>
    <p:sldMasterId id="2147483841" r:id="rId2"/>
  </p:sldMasterIdLst>
  <p:notesMasterIdLst>
    <p:notesMasterId r:id="rId10"/>
  </p:notesMasterIdLst>
  <p:sldIdLst>
    <p:sldId id="555" r:id="rId3"/>
    <p:sldId id="556" r:id="rId4"/>
    <p:sldId id="557" r:id="rId5"/>
    <p:sldId id="562" r:id="rId6"/>
    <p:sldId id="558" r:id="rId7"/>
    <p:sldId id="559" r:id="rId8"/>
    <p:sldId id="560" r:id="rId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1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17453A-E44B-4035-93EA-1AC15570FEFE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CF6326-7F21-4A0B-9153-755B9B0969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8896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371600"/>
            <a:ext cx="6477000" cy="1905000"/>
          </a:xfrm>
        </p:spPr>
        <p:txBody>
          <a:bodyPr anchor="b"/>
          <a:lstStyle>
            <a:lvl1pPr algn="ctr">
              <a:lnSpc>
                <a:spcPct val="100000"/>
              </a:lnSpc>
              <a:defRPr sz="4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352800"/>
            <a:ext cx="6477000" cy="457200"/>
          </a:xfrm>
          <a:ln w="12700"/>
        </p:spPr>
        <p:txBody>
          <a:bodyPr lIns="91440" tIns="0" rIns="91440" bIns="0"/>
          <a:lstStyle>
            <a:lvl1pPr marL="0" indent="0" algn="ctr">
              <a:spcBef>
                <a:spcPct val="0"/>
              </a:spcBef>
              <a:buClrTx/>
              <a:buFontTx/>
              <a:buNone/>
              <a:defRPr/>
            </a:lvl1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83AA97-55E7-498A-A352-246146184530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063684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randomBa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35696" y="476672"/>
            <a:ext cx="5791200" cy="5334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1124744"/>
            <a:ext cx="7286676" cy="5018900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9168B7-8258-4F51-92BF-CCD64AD571E4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316247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0ACD6B-DF73-4511-A145-8FA22FD53727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59254"/>
      </p:ext>
    </p:extLst>
  </p:cSld>
  <p:clrMapOvr>
    <a:masterClrMapping/>
  </p:clrMapOvr>
  <p:transition spd="slow"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01EBC9-0783-45C9-A32B-404E3BC3A8CA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187266"/>
      </p:ext>
    </p:extLst>
  </p:cSld>
  <p:clrMapOvr>
    <a:masterClrMapping/>
  </p:clrMapOvr>
  <p:transition spd="slow"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BC2487-1F7F-4675-8AF5-09C411A3C668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3999"/>
      </p:ext>
    </p:extLst>
  </p:cSld>
  <p:clrMapOvr>
    <a:masterClrMapping/>
  </p:clrMapOvr>
  <p:transition spd="slow"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5C90C-B2A4-4060-89F1-95464FF43354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420712"/>
      </p:ext>
    </p:extLst>
  </p:cSld>
  <p:clrMapOvr>
    <a:masterClrMapping/>
  </p:clrMapOvr>
  <p:transition spd="slow"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21CB34-54F2-4D02-B9FE-1862B5437A2B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291964"/>
      </p:ext>
    </p:extLst>
  </p:cSld>
  <p:clrMapOvr>
    <a:masterClrMapping/>
  </p:clrMapOvr>
  <p:transition spd="slow"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86245-9602-4225-9EB8-F11DB1929E59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475681"/>
      </p:ext>
    </p:extLst>
  </p:cSld>
  <p:clrMapOvr>
    <a:masterClrMapping/>
  </p:clrMapOvr>
  <p:transition spd="slow"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3357C6-B86B-44E2-84A9-9BF2CFB51FB6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714862"/>
      </p:ext>
    </p:extLst>
  </p:cSld>
  <p:clrMapOvr>
    <a:masterClrMapping/>
  </p:clrMapOvr>
  <p:transition spd="slow"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45242D-12A9-4432-9F2A-05A7F3924882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940597"/>
      </p:ext>
    </p:extLst>
  </p:cSld>
  <p:clrMapOvr>
    <a:masterClrMapping/>
  </p:clrMapOvr>
  <p:transition spd="slow"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324600" y="819150"/>
            <a:ext cx="1447800" cy="48196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1200" y="819150"/>
            <a:ext cx="4191000" cy="48196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FF32E2-7A9C-43F8-AA2A-578312C7AC26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730696"/>
      </p:ext>
    </p:extLst>
  </p:cSld>
  <p:clrMapOvr>
    <a:masterClrMapping/>
  </p:clrMapOvr>
  <p:transition spd="slow">
    <p:randomBa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63" y="0"/>
            <a:ext cx="7399337" cy="8413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49338" y="1476375"/>
            <a:ext cx="7027862" cy="4665663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2688577751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6858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04800" y="1981200"/>
            <a:ext cx="4194175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51375" y="19812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51375" y="40005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301625" y="60198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3124200" y="60198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3200" y="60198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390A92-9519-4E4C-B5A0-56427AADE04A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702400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1_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953000" y="17526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953000" y="37719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8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BD4C61-F1DC-487B-BF17-BA94C97355D6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290506"/>
      </p:ext>
    </p:extLst>
  </p:cSld>
  <p:clrMapOvr>
    <a:masterClrMapping/>
  </p:clrMapOvr>
  <p:transition spd="slow">
    <p:randomBa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4EC87D-CA15-40F8-AC92-4A25DB47AEF0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146363"/>
      </p:ext>
    </p:extLst>
  </p:cSld>
  <p:clrMapOvr>
    <a:masterClrMapping/>
  </p:clrMapOvr>
  <p:transition spd="slow">
    <p:randomBa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5F8642-8B5C-4646-A943-079A1C8B4673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765522"/>
      </p:ext>
    </p:extLst>
  </p:cSld>
  <p:clrMapOvr>
    <a:masterClrMapping/>
  </p:clrMapOvr>
  <p:transition spd="slow">
    <p:randomBa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1981200" y="1752600"/>
            <a:ext cx="5791200" cy="388620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0F879A-B08E-460F-ADA1-FDF78390EFD4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81"/>
      </p:ext>
    </p:extLst>
  </p:cSld>
  <p:clrMapOvr>
    <a:masterClrMapping/>
  </p:clrMapOvr>
  <p:transition spd="slow">
    <p:randomBa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371600"/>
            <a:ext cx="6477000" cy="1905000"/>
          </a:xfrm>
        </p:spPr>
        <p:txBody>
          <a:bodyPr anchor="b"/>
          <a:lstStyle>
            <a:lvl1pPr algn="ctr">
              <a:lnSpc>
                <a:spcPct val="100000"/>
              </a:lnSpc>
              <a:defRPr sz="4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352800"/>
            <a:ext cx="6477000" cy="457200"/>
          </a:xfrm>
          <a:ln w="12700"/>
        </p:spPr>
        <p:txBody>
          <a:bodyPr lIns="91440" tIns="0" rIns="91440" bIns="0"/>
          <a:lstStyle>
            <a:lvl1pPr marL="0" indent="0" algn="ctr">
              <a:spcBef>
                <a:spcPct val="0"/>
              </a:spcBef>
              <a:buClrTx/>
              <a:buFontTx/>
              <a:buNone/>
              <a:defRPr/>
            </a:lvl1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1C537-2D54-4268-BA40-3533FB4A010E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153111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randomBar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35696" y="476672"/>
            <a:ext cx="5791200" cy="5334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1124744"/>
            <a:ext cx="7286676" cy="5018900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1FC9EC-C1DC-43A6-981D-A3EB200E1963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844940"/>
      </p:ext>
    </p:extLst>
  </p:cSld>
  <p:clrMapOvr>
    <a:masterClrMapping/>
  </p:clrMapOvr>
  <p:transition spd="slow">
    <p:randomBa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28DCD-1A45-4D19-B1CD-9A3F36753DF4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577277"/>
      </p:ext>
    </p:extLst>
  </p:cSld>
  <p:clrMapOvr>
    <a:masterClrMapping/>
  </p:clrMapOvr>
  <p:transition spd="slow">
    <p:randomBa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463F9-6373-4E2F-8F3D-90D5FCC02E6F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897826"/>
      </p:ext>
    </p:extLst>
  </p:cSld>
  <p:clrMapOvr>
    <a:masterClrMapping/>
  </p:clrMapOvr>
  <p:transition spd="slow">
    <p:randomBa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BDC68C-C0DB-4ADC-B211-360FF0A05E41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932037"/>
      </p:ext>
    </p:extLst>
  </p:cSld>
  <p:clrMapOvr>
    <a:masterClrMapping/>
  </p:clrMapOvr>
  <p:transition spd="slow">
    <p:randomBar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6DD8EB-54FF-47E9-A328-A96C1070E359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466554"/>
      </p:ext>
    </p:extLst>
  </p:cSld>
  <p:clrMapOvr>
    <a:masterClrMapping/>
  </p:clrMapOvr>
  <p:transition spd="slow">
    <p:randomBar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01AE01-D882-45EB-8DFE-CE78912D17E2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411186"/>
      </p:ext>
    </p:extLst>
  </p:cSld>
  <p:clrMapOvr>
    <a:masterClrMapping/>
  </p:clrMapOvr>
  <p:transition spd="slow">
    <p:randomBar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87C21B-9B27-4A53-A102-5C10DC14BF90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077858"/>
      </p:ext>
    </p:extLst>
  </p:cSld>
  <p:clrMapOvr>
    <a:masterClrMapping/>
  </p:clrMapOvr>
  <p:transition spd="slow">
    <p:randomBar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A09EAF-BF18-4E1B-A809-9E3A37A188C2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478150"/>
      </p:ext>
    </p:extLst>
  </p:cSld>
  <p:clrMapOvr>
    <a:masterClrMapping/>
  </p:clrMapOvr>
  <p:transition spd="slow">
    <p:randomBar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9AEE90-054C-44C2-B7F9-C69550001205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023115"/>
      </p:ext>
    </p:extLst>
  </p:cSld>
  <p:clrMapOvr>
    <a:masterClrMapping/>
  </p:clrMapOvr>
  <p:transition spd="slow">
    <p:randomBar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324600" y="819150"/>
            <a:ext cx="1447800" cy="48196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1200" y="819150"/>
            <a:ext cx="4191000" cy="48196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08F4E-5385-4DDE-8C2F-4499140B0554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899571"/>
      </p:ext>
    </p:extLst>
  </p:cSld>
  <p:clrMapOvr>
    <a:masterClrMapping/>
  </p:clrMapOvr>
  <p:transition spd="slow">
    <p:randomBar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63" y="0"/>
            <a:ext cx="7399337" cy="8413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49338" y="1476375"/>
            <a:ext cx="7027862" cy="4665663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1716450185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6858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04800" y="1981200"/>
            <a:ext cx="4194175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51375" y="19812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51375" y="40005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301625" y="60198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3124200" y="60198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3200" y="60198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002C15-F6A6-47C0-8281-C4E09E4E69BD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144669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1_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953000" y="17526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953000" y="37719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8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874C81-F8CE-4ACC-B50A-8D169B0CA0E0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227558"/>
      </p:ext>
    </p:extLst>
  </p:cSld>
  <p:clrMapOvr>
    <a:masterClrMapping/>
  </p:clrMapOvr>
  <p:transition spd="slow">
    <p:randomBar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915E13-4513-4F51-BD25-3CE473E19633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54149"/>
      </p:ext>
    </p:extLst>
  </p:cSld>
  <p:clrMapOvr>
    <a:masterClrMapping/>
  </p:clrMapOvr>
  <p:transition spd="slow">
    <p:randomBar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91C50-D90B-4244-92A9-11BB02F8201A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892241"/>
      </p:ext>
    </p:extLst>
  </p:cSld>
  <p:clrMapOvr>
    <a:masterClrMapping/>
  </p:clrMapOvr>
  <p:transition spd="slow">
    <p:randomBar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1981200" y="1752600"/>
            <a:ext cx="5791200" cy="388620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AFAFC-9040-4CEB-8EF4-FE31897082C6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554855"/>
      </p:ext>
    </p:extLst>
  </p:cSld>
  <p:clrMapOvr>
    <a:masterClrMapping/>
  </p:clrMapOvr>
  <p:transition spd="slow"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819150"/>
            <a:ext cx="579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752600"/>
            <a:ext cx="57912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8400"/>
            <a:ext cx="2667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388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AF0123-D562-47DB-A994-6203F37155C7}" type="slidenum">
              <a:rPr lang="en-US" altLang="zh-CN">
                <a:solidFill>
                  <a:srgbClr val="00009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777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28" r:id="rId5"/>
    <p:sldLayoutId id="2147483829" r:id="rId6"/>
    <p:sldLayoutId id="2147483830" r:id="rId7"/>
    <p:sldLayoutId id="2147483831" r:id="rId8"/>
    <p:sldLayoutId id="2147483832" r:id="rId9"/>
    <p:sldLayoutId id="2147483833" r:id="rId10"/>
    <p:sldLayoutId id="2147483834" r:id="rId11"/>
    <p:sldLayoutId id="2147483835" r:id="rId12"/>
    <p:sldLayoutId id="2147483836" r:id="rId13"/>
    <p:sldLayoutId id="2147483837" r:id="rId14"/>
    <p:sldLayoutId id="2147483838" r:id="rId15"/>
    <p:sldLayoutId id="2147483839" r:id="rId16"/>
    <p:sldLayoutId id="2147483840" r:id="rId17"/>
  </p:sldLayoutIdLst>
  <p:transition spd="slow">
    <p:randomBar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bg1"/>
        </a:buClr>
        <a:buChar char="•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200">
          <a:solidFill>
            <a:schemeClr val="bg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819150"/>
            <a:ext cx="579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752600"/>
            <a:ext cx="57912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8400"/>
            <a:ext cx="2667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388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0C444F-3258-4E50-AB8A-4A136BEFD38E}" type="slidenum">
              <a:rPr lang="en-US" altLang="zh-CN">
                <a:solidFill>
                  <a:srgbClr val="00009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417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  <p:sldLayoutId id="2147483853" r:id="rId12"/>
    <p:sldLayoutId id="2147483854" r:id="rId13"/>
    <p:sldLayoutId id="2147483855" r:id="rId14"/>
    <p:sldLayoutId id="2147483856" r:id="rId15"/>
    <p:sldLayoutId id="2147483857" r:id="rId16"/>
    <p:sldLayoutId id="2147483858" r:id="rId17"/>
  </p:sldLayoutIdLst>
  <p:transition spd="slow">
    <p:randomBar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bg1"/>
        </a:buClr>
        <a:buChar char="•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200">
          <a:solidFill>
            <a:schemeClr val="bg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31640" y="476672"/>
            <a:ext cx="6295256" cy="533400"/>
          </a:xfrm>
        </p:spPr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 smtClean="0"/>
              <a:t>7</a:t>
            </a:r>
            <a:r>
              <a:rPr lang="zh-CN" altLang="en-US" dirty="0" smtClean="0"/>
              <a:t>节、运算符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常用运算符有</a:t>
            </a:r>
            <a:r>
              <a:rPr lang="zh-CN" altLang="en-US" dirty="0" smtClean="0"/>
              <a:t>：</a:t>
            </a:r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1</a:t>
            </a:r>
            <a:r>
              <a:rPr lang="zh-CN" altLang="en-US" dirty="0" smtClean="0"/>
              <a:t>）算术运算</a:t>
            </a:r>
            <a:r>
              <a:rPr lang="zh-CN" altLang="en-US" dirty="0"/>
              <a:t>符</a:t>
            </a:r>
            <a:r>
              <a:rPr lang="zh-CN" altLang="en-US" dirty="0" smtClean="0"/>
              <a:t>、</a:t>
            </a:r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2</a:t>
            </a:r>
            <a:r>
              <a:rPr lang="zh-CN" altLang="en-US" dirty="0" smtClean="0"/>
              <a:t>）比较</a:t>
            </a:r>
            <a:r>
              <a:rPr lang="zh-CN" altLang="en-US" dirty="0"/>
              <a:t>运算符</a:t>
            </a:r>
            <a:r>
              <a:rPr lang="zh-CN" altLang="en-US" dirty="0" smtClean="0"/>
              <a:t>、</a:t>
            </a:r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3</a:t>
            </a:r>
            <a:r>
              <a:rPr lang="zh-CN" altLang="en-US" dirty="0" smtClean="0"/>
              <a:t>）逻辑运算符。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83932603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内容占位符 2"/>
          <p:cNvSpPr>
            <a:spLocks noGrp="1"/>
          </p:cNvSpPr>
          <p:nvPr>
            <p:ph idx="1"/>
          </p:nvPr>
        </p:nvSpPr>
        <p:spPr>
          <a:xfrm>
            <a:off x="611560" y="476672"/>
            <a:ext cx="7603753" cy="5666953"/>
          </a:xfrm>
        </p:spPr>
        <p:txBody>
          <a:bodyPr/>
          <a:lstStyle/>
          <a:p>
            <a:endParaRPr lang="en-US" altLang="zh-CN" sz="2000" dirty="0" smtClean="0">
              <a:solidFill>
                <a:srgbClr val="FF0000"/>
              </a:solidFill>
            </a:endParaRPr>
          </a:p>
          <a:p>
            <a:r>
              <a:rPr lang="en-US" altLang="zh-CN" sz="2000" dirty="0" smtClean="0">
                <a:solidFill>
                  <a:srgbClr val="FF0000"/>
                </a:solidFill>
              </a:rPr>
              <a:t>1</a:t>
            </a:r>
            <a:r>
              <a:rPr lang="zh-CN" altLang="en-US" sz="2000" dirty="0" smtClean="0">
                <a:solidFill>
                  <a:srgbClr val="FF0000"/>
                </a:solidFill>
              </a:rPr>
              <a:t>．算术运算符</a:t>
            </a:r>
            <a:r>
              <a:rPr lang="en-US" altLang="zh-CN" sz="2000" dirty="0" smtClean="0">
                <a:solidFill>
                  <a:srgbClr val="FF0000"/>
                </a:solidFill>
              </a:rPr>
              <a:t>: 5</a:t>
            </a:r>
            <a:r>
              <a:rPr lang="zh-CN" altLang="en-US" sz="2000" dirty="0" smtClean="0">
                <a:solidFill>
                  <a:srgbClr val="FF0000"/>
                </a:solidFill>
              </a:rPr>
              <a:t>个</a:t>
            </a:r>
          </a:p>
          <a:p>
            <a:r>
              <a:rPr lang="zh-CN" altLang="en-US" sz="2000" dirty="0" smtClean="0"/>
              <a:t>算术运算符包括：</a:t>
            </a:r>
            <a:r>
              <a:rPr lang="en-US" altLang="zh-CN" sz="2000" dirty="0" smtClean="0"/>
              <a:t>+</a:t>
            </a:r>
            <a:r>
              <a:rPr lang="zh-CN" altLang="en-US" sz="2000" dirty="0" smtClean="0"/>
              <a:t>（加）、</a:t>
            </a:r>
            <a:r>
              <a:rPr lang="en-US" altLang="zh-CN" sz="2000" dirty="0" smtClean="0"/>
              <a:t>-</a:t>
            </a:r>
            <a:r>
              <a:rPr lang="zh-CN" altLang="en-US" sz="2000" dirty="0" smtClean="0"/>
              <a:t>（减）、*（乘）、</a:t>
            </a:r>
            <a:r>
              <a:rPr lang="en-US" altLang="zh-CN" sz="2000" dirty="0" smtClean="0"/>
              <a:t>/</a:t>
            </a:r>
            <a:r>
              <a:rPr lang="zh-CN" altLang="en-US" sz="2000" dirty="0" smtClean="0"/>
              <a:t>（除</a:t>
            </a:r>
            <a:r>
              <a:rPr lang="en-US" altLang="zh-CN" sz="2000" dirty="0" smtClean="0"/>
              <a:t>)</a:t>
            </a:r>
            <a:r>
              <a:rPr lang="zh-CN" altLang="en-US" sz="2000" dirty="0" smtClean="0"/>
              <a:t>和</a:t>
            </a:r>
            <a:r>
              <a:rPr lang="en-US" altLang="zh-CN" sz="2000" dirty="0" smtClean="0"/>
              <a:t>%</a:t>
            </a:r>
            <a:r>
              <a:rPr lang="zh-CN" altLang="en-US" sz="2000" dirty="0" smtClean="0"/>
              <a:t>（求余数</a:t>
            </a:r>
            <a:r>
              <a:rPr lang="en-US" altLang="zh-CN" sz="2000" dirty="0" smtClean="0"/>
              <a:t>)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r>
              <a:rPr lang="zh-CN" altLang="en-US" sz="2000" dirty="0" smtClean="0"/>
              <a:t>如：</a:t>
            </a:r>
            <a:r>
              <a:rPr lang="en-US" altLang="zh-CN" sz="2000" dirty="0" smtClean="0"/>
              <a:t>Where </a:t>
            </a:r>
            <a:r>
              <a:rPr lang="zh-CN" altLang="en-US" sz="2000" dirty="0" smtClean="0"/>
              <a:t>年龄</a:t>
            </a:r>
            <a:r>
              <a:rPr lang="en-US" altLang="zh-CN" sz="2000" dirty="0" smtClean="0"/>
              <a:t>+5&gt;30</a:t>
            </a:r>
          </a:p>
          <a:p>
            <a:r>
              <a:rPr lang="zh-CN" altLang="en-US" sz="2000" dirty="0" smtClean="0"/>
              <a:t>参与运算的数据是数值类型数据，其运算结果也是数值类型数据。</a:t>
            </a:r>
            <a:endParaRPr lang="en-US" altLang="zh-CN" sz="2000" dirty="0" smtClean="0"/>
          </a:p>
          <a:p>
            <a:endParaRPr lang="en-US" altLang="zh-CN" sz="2000" dirty="0" smtClean="0"/>
          </a:p>
        </p:txBody>
      </p:sp>
    </p:spTree>
    <p:extLst>
      <p:ext uri="{BB962C8B-B14F-4D97-AF65-F5344CB8AC3E}">
        <p14:creationId xmlns:p14="http://schemas.microsoft.com/office/powerpoint/2010/main" val="1942835783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内容占位符 2"/>
          <p:cNvSpPr>
            <a:spLocks noGrp="1"/>
          </p:cNvSpPr>
          <p:nvPr>
            <p:ph idx="1"/>
          </p:nvPr>
        </p:nvSpPr>
        <p:spPr>
          <a:xfrm>
            <a:off x="928688" y="620688"/>
            <a:ext cx="7675760" cy="5522937"/>
          </a:xfrm>
        </p:spPr>
        <p:txBody>
          <a:bodyPr/>
          <a:lstStyle/>
          <a:p>
            <a:r>
              <a:rPr lang="en-US" altLang="zh-CN" sz="2000" dirty="0" smtClean="0">
                <a:solidFill>
                  <a:srgbClr val="FF0000"/>
                </a:solidFill>
              </a:rPr>
              <a:t>2.</a:t>
            </a:r>
            <a:r>
              <a:rPr lang="zh-CN" altLang="en-US" sz="2000" dirty="0" smtClean="0">
                <a:solidFill>
                  <a:srgbClr val="FF0000"/>
                </a:solidFill>
              </a:rPr>
              <a:t>比较运算符</a:t>
            </a:r>
            <a:r>
              <a:rPr lang="en-US" altLang="zh-CN" sz="2000" dirty="0" smtClean="0">
                <a:solidFill>
                  <a:srgbClr val="FF0000"/>
                </a:solidFill>
              </a:rPr>
              <a:t>:9</a:t>
            </a:r>
            <a:r>
              <a:rPr lang="zh-CN" altLang="en-US" sz="2000" dirty="0" smtClean="0">
                <a:solidFill>
                  <a:srgbClr val="FF0000"/>
                </a:solidFill>
              </a:rPr>
              <a:t>个</a:t>
            </a:r>
            <a:endParaRPr lang="en-US" altLang="zh-CN" sz="2000" dirty="0" smtClean="0">
              <a:solidFill>
                <a:srgbClr val="FF0000"/>
              </a:solidFill>
            </a:endParaRPr>
          </a:p>
          <a:p>
            <a:r>
              <a:rPr lang="zh-CN" altLang="en-US" sz="2000" dirty="0" smtClean="0"/>
              <a:t>又称为关系运算符，用来对两个相同类型表达式的顺序、大小、相同与否进行比较。共</a:t>
            </a:r>
            <a:r>
              <a:rPr lang="en-US" altLang="zh-CN" sz="2000" dirty="0" smtClean="0"/>
              <a:t>9</a:t>
            </a:r>
            <a:r>
              <a:rPr lang="zh-CN" altLang="en-US" sz="2000" dirty="0" smtClean="0"/>
              <a:t>个</a:t>
            </a:r>
            <a:r>
              <a:rPr lang="en-US" altLang="zh-CN" sz="2000" dirty="0" smtClean="0"/>
              <a:t>.</a:t>
            </a:r>
          </a:p>
          <a:p>
            <a:r>
              <a:rPr lang="zh-CN" altLang="en-US" sz="2000" dirty="0" smtClean="0"/>
              <a:t>等于</a:t>
            </a:r>
            <a:r>
              <a:rPr lang="en-US" altLang="zh-CN" sz="2000" dirty="0" smtClean="0"/>
              <a:t>=,</a:t>
            </a:r>
            <a:r>
              <a:rPr lang="zh-CN" altLang="en-US" sz="2000" dirty="0" smtClean="0"/>
              <a:t>不等于</a:t>
            </a:r>
            <a:r>
              <a:rPr lang="en-US" altLang="zh-CN" sz="2000" dirty="0" smtClean="0"/>
              <a:t>&lt;&gt;,!=</a:t>
            </a:r>
          </a:p>
          <a:p>
            <a:r>
              <a:rPr lang="zh-CN" altLang="en-US" sz="2000" dirty="0" smtClean="0"/>
              <a:t>大于</a:t>
            </a:r>
            <a:r>
              <a:rPr lang="en-US" altLang="zh-CN" sz="2000" dirty="0" smtClean="0"/>
              <a:t>&gt;,</a:t>
            </a:r>
            <a:r>
              <a:rPr lang="zh-CN" altLang="en-US" sz="2000" dirty="0" smtClean="0"/>
              <a:t>大于等于</a:t>
            </a:r>
            <a:r>
              <a:rPr lang="en-US" altLang="zh-CN" sz="2000" dirty="0" smtClean="0"/>
              <a:t>&gt;=</a:t>
            </a:r>
          </a:p>
          <a:p>
            <a:r>
              <a:rPr lang="zh-CN" altLang="en-US" sz="2000" dirty="0" smtClean="0"/>
              <a:t>小于</a:t>
            </a:r>
            <a:r>
              <a:rPr lang="en-US" altLang="zh-CN" sz="2000" dirty="0" smtClean="0"/>
              <a:t>&lt;,</a:t>
            </a:r>
            <a:r>
              <a:rPr lang="zh-CN" altLang="en-US" sz="2000" dirty="0" smtClean="0"/>
              <a:t>小于等于</a:t>
            </a:r>
            <a:r>
              <a:rPr lang="en-US" altLang="zh-CN" sz="2000" dirty="0" smtClean="0"/>
              <a:t>&lt;=</a:t>
            </a:r>
          </a:p>
          <a:p>
            <a:r>
              <a:rPr lang="en-US" altLang="zh-CN" sz="2000" dirty="0"/>
              <a:t>Is null, is not null</a:t>
            </a:r>
          </a:p>
          <a:p>
            <a:r>
              <a:rPr lang="zh-CN" altLang="en-US" sz="2000" dirty="0"/>
              <a:t>空值无法比较，只能使用“</a:t>
            </a:r>
            <a:r>
              <a:rPr lang="en-US" altLang="zh-CN" sz="2000" dirty="0"/>
              <a:t>is null”</a:t>
            </a:r>
            <a:r>
              <a:rPr lang="zh-CN" altLang="en-US" sz="2000" dirty="0"/>
              <a:t>或”</a:t>
            </a:r>
            <a:r>
              <a:rPr lang="en-US" altLang="zh-CN" sz="2000" dirty="0"/>
              <a:t>is not null”</a:t>
            </a:r>
            <a:r>
              <a:rPr lang="zh-CN" altLang="en-US" sz="2000" dirty="0"/>
              <a:t>判断。</a:t>
            </a:r>
          </a:p>
          <a:p>
            <a:endParaRPr lang="en-US" altLang="zh-CN" sz="2000" dirty="0" smtClean="0"/>
          </a:p>
          <a:p>
            <a:r>
              <a:rPr lang="zh-CN" altLang="en-US" sz="2000" dirty="0" smtClean="0"/>
              <a:t>如</a:t>
            </a:r>
            <a:r>
              <a:rPr lang="en-US" altLang="zh-CN" sz="2000" dirty="0" smtClean="0"/>
              <a:t>:WHERE </a:t>
            </a:r>
            <a:r>
              <a:rPr lang="zh-CN" altLang="en-US" sz="2000" dirty="0" smtClean="0"/>
              <a:t>年龄</a:t>
            </a:r>
            <a:r>
              <a:rPr lang="en-US" altLang="zh-CN" sz="2000" dirty="0" smtClean="0"/>
              <a:t>=20</a:t>
            </a:r>
          </a:p>
          <a:p>
            <a:r>
              <a:rPr lang="zh-CN" altLang="en-US" sz="2000" dirty="0" smtClean="0">
                <a:solidFill>
                  <a:srgbClr val="FF0000"/>
                </a:solidFill>
              </a:rPr>
              <a:t>注意</a:t>
            </a:r>
            <a:r>
              <a:rPr lang="en-US" altLang="zh-CN" sz="2000" dirty="0" smtClean="0">
                <a:solidFill>
                  <a:srgbClr val="FF0000"/>
                </a:solidFill>
              </a:rPr>
              <a:t>:</a:t>
            </a:r>
            <a:r>
              <a:rPr lang="zh-CN" altLang="en-US" sz="2000" dirty="0" smtClean="0">
                <a:solidFill>
                  <a:srgbClr val="FF0000"/>
                </a:solidFill>
              </a:rPr>
              <a:t>字符串、日期时间常量要用英文单引号引起来。</a:t>
            </a:r>
            <a:endParaRPr lang="en-US" altLang="zh-CN" sz="2000" dirty="0" smtClean="0">
              <a:solidFill>
                <a:srgbClr val="FF0000"/>
              </a:solidFill>
            </a:endParaRPr>
          </a:p>
          <a:p>
            <a:r>
              <a:rPr lang="zh-CN" altLang="en-US" sz="2000" dirty="0" smtClean="0">
                <a:solidFill>
                  <a:srgbClr val="FF0000"/>
                </a:solidFill>
              </a:rPr>
              <a:t>数值常量不用单引号</a:t>
            </a:r>
            <a:r>
              <a:rPr lang="en-US" altLang="zh-CN" sz="2000" dirty="0" smtClean="0">
                <a:solidFill>
                  <a:srgbClr val="FF0000"/>
                </a:solidFill>
              </a:rPr>
              <a:t>.</a:t>
            </a:r>
          </a:p>
          <a:p>
            <a:r>
              <a:rPr lang="zh-CN" altLang="en-US" sz="2000" dirty="0" smtClean="0"/>
              <a:t>如</a:t>
            </a:r>
            <a:r>
              <a:rPr lang="en-US" altLang="zh-CN" sz="2000" dirty="0" smtClean="0"/>
              <a:t>:where </a:t>
            </a:r>
            <a:r>
              <a:rPr lang="zh-CN" altLang="en-US" sz="2000" dirty="0" smtClean="0"/>
              <a:t>姓名</a:t>
            </a:r>
            <a:r>
              <a:rPr lang="en-US" altLang="zh-CN" sz="2000" dirty="0" smtClean="0"/>
              <a:t>=‘</a:t>
            </a:r>
            <a:r>
              <a:rPr lang="zh-CN" altLang="en-US" sz="2000" dirty="0" smtClean="0"/>
              <a:t>张三</a:t>
            </a:r>
            <a:r>
              <a:rPr lang="en-US" altLang="zh-CN" sz="2000" dirty="0" smtClean="0"/>
              <a:t>’</a:t>
            </a:r>
          </a:p>
          <a:p>
            <a:endParaRPr lang="zh-CN" altLang="en-US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327463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42" name="标题 1"/>
          <p:cNvSpPr>
            <a:spLocks noGrp="1"/>
          </p:cNvSpPr>
          <p:nvPr>
            <p:ph type="title"/>
          </p:nvPr>
        </p:nvSpPr>
        <p:spPr>
          <a:xfrm>
            <a:off x="827584" y="476250"/>
            <a:ext cx="6798766" cy="533400"/>
          </a:xfrm>
        </p:spPr>
        <p:txBody>
          <a:bodyPr/>
          <a:lstStyle/>
          <a:p>
            <a:r>
              <a:rPr lang="zh-CN" altLang="en-US" dirty="0" smtClean="0"/>
              <a:t>扩展说明：常量</a:t>
            </a:r>
          </a:p>
        </p:txBody>
      </p:sp>
      <p:sp>
        <p:nvSpPr>
          <p:cNvPr id="445443" name="内容占位符 2"/>
          <p:cNvSpPr>
            <a:spLocks noGrp="1"/>
          </p:cNvSpPr>
          <p:nvPr>
            <p:ph idx="1"/>
          </p:nvPr>
        </p:nvSpPr>
        <p:spPr>
          <a:xfrm>
            <a:off x="611190" y="1643063"/>
            <a:ext cx="7777162" cy="4500562"/>
          </a:xfrm>
        </p:spPr>
        <p:txBody>
          <a:bodyPr/>
          <a:lstStyle/>
          <a:p>
            <a:r>
              <a:rPr lang="zh-CN" altLang="en-US" dirty="0" smtClean="0"/>
              <a:t>常量是指在程序运行过程中其值不变的量。</a:t>
            </a:r>
            <a:endParaRPr lang="en-US" altLang="zh-CN" dirty="0" smtClean="0"/>
          </a:p>
          <a:p>
            <a:r>
              <a:rPr lang="zh-CN" altLang="en-US" dirty="0" smtClean="0"/>
              <a:t>常量分为字符串常量、整型常量、实型常量、日期时间常量等。</a:t>
            </a:r>
            <a:endParaRPr lang="en-US" altLang="zh-CN" dirty="0" smtClean="0"/>
          </a:p>
          <a:p>
            <a:r>
              <a:rPr lang="zh-CN" altLang="en-US" dirty="0" smtClean="0"/>
              <a:t>以上四种常量，在使用过程中：</a:t>
            </a:r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1</a:t>
            </a:r>
            <a:r>
              <a:rPr lang="zh-CN" altLang="en-US" dirty="0" smtClean="0"/>
              <a:t>）字符串常量、日期时间常量</a:t>
            </a:r>
            <a:r>
              <a:rPr lang="zh-CN" altLang="en-US" b="1" dirty="0" smtClean="0">
                <a:solidFill>
                  <a:srgbClr val="FF0000"/>
                </a:solidFill>
              </a:rPr>
              <a:t>要用单引号引起来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2</a:t>
            </a:r>
            <a:r>
              <a:rPr lang="zh-CN" altLang="en-US" dirty="0" smtClean="0"/>
              <a:t>）整型常量、实型常量</a:t>
            </a:r>
            <a:r>
              <a:rPr lang="zh-CN" altLang="en-US" b="1" dirty="0" smtClean="0">
                <a:solidFill>
                  <a:srgbClr val="FF0000"/>
                </a:solidFill>
              </a:rPr>
              <a:t>直接使用，不要引号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 smtClean="0"/>
              <a:t>如：</a:t>
            </a:r>
            <a:r>
              <a:rPr lang="en-US" altLang="zh-CN" dirty="0" smtClean="0"/>
              <a:t>where </a:t>
            </a:r>
            <a:r>
              <a:rPr lang="zh-CN" altLang="en-US" dirty="0" smtClean="0"/>
              <a:t>姓名</a:t>
            </a:r>
            <a:r>
              <a:rPr lang="en-US" altLang="zh-CN" dirty="0" smtClean="0"/>
              <a:t>=</a:t>
            </a:r>
            <a:r>
              <a:rPr lang="zh-CN" altLang="en-US" dirty="0" smtClean="0"/>
              <a:t>‘张三’</a:t>
            </a:r>
            <a:endParaRPr lang="en-US" altLang="zh-CN" dirty="0" smtClean="0"/>
          </a:p>
          <a:p>
            <a:r>
              <a:rPr lang="en-US" altLang="zh-CN" dirty="0" smtClean="0"/>
              <a:t>Where </a:t>
            </a:r>
            <a:r>
              <a:rPr lang="zh-CN" altLang="en-US" dirty="0" smtClean="0"/>
              <a:t>年龄</a:t>
            </a:r>
            <a:r>
              <a:rPr lang="en-US" altLang="zh-CN" dirty="0" smtClean="0"/>
              <a:t>=20</a:t>
            </a:r>
            <a:endParaRPr lang="zh-CN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15431345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内容占位符 2"/>
          <p:cNvSpPr>
            <a:spLocks noGrp="1"/>
          </p:cNvSpPr>
          <p:nvPr>
            <p:ph idx="1"/>
          </p:nvPr>
        </p:nvSpPr>
        <p:spPr>
          <a:xfrm>
            <a:off x="928688" y="476250"/>
            <a:ext cx="7286625" cy="5667375"/>
          </a:xfrm>
        </p:spPr>
        <p:txBody>
          <a:bodyPr/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3</a:t>
            </a:r>
            <a:r>
              <a:rPr lang="zh-CN" altLang="en-US" dirty="0" smtClean="0">
                <a:solidFill>
                  <a:srgbClr val="FF0000"/>
                </a:solidFill>
              </a:rPr>
              <a:t>．逻辑运算符</a:t>
            </a:r>
            <a:r>
              <a:rPr lang="en-US" altLang="zh-CN" dirty="0" smtClean="0">
                <a:solidFill>
                  <a:srgbClr val="FF0000"/>
                </a:solidFill>
              </a:rPr>
              <a:t>:10</a:t>
            </a:r>
            <a:r>
              <a:rPr lang="zh-CN" altLang="en-US" dirty="0" smtClean="0">
                <a:solidFill>
                  <a:srgbClr val="FF0000"/>
                </a:solidFill>
              </a:rPr>
              <a:t>个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endParaRPr lang="en-US" altLang="zh-CN" dirty="0" smtClean="0"/>
          </a:p>
          <a:p>
            <a:r>
              <a:rPr lang="zh-CN" altLang="en-US" dirty="0" smtClean="0"/>
              <a:t>用于对某个条件进行测试</a:t>
            </a:r>
            <a:r>
              <a:rPr lang="en-US" altLang="zh-CN" dirty="0" smtClean="0"/>
              <a:t>.</a:t>
            </a:r>
          </a:p>
          <a:p>
            <a:r>
              <a:rPr lang="en-US" altLang="zh-CN" dirty="0" smtClean="0"/>
              <a:t>(1)</a:t>
            </a:r>
            <a:r>
              <a:rPr lang="zh-CN" altLang="en-US" dirty="0" smtClean="0"/>
              <a:t>常用的</a:t>
            </a:r>
            <a:r>
              <a:rPr lang="en-US" altLang="zh-CN" dirty="0" smtClean="0"/>
              <a:t>:</a:t>
            </a:r>
            <a:r>
              <a:rPr lang="zh-CN" altLang="en-US" dirty="0" smtClean="0"/>
              <a:t>与  </a:t>
            </a:r>
            <a:r>
              <a:rPr lang="en-US" altLang="zh-CN" dirty="0" smtClean="0"/>
              <a:t>AND  \   </a:t>
            </a:r>
            <a:r>
              <a:rPr lang="zh-CN" altLang="en-US" dirty="0" smtClean="0"/>
              <a:t>或   </a:t>
            </a:r>
            <a:r>
              <a:rPr lang="en-US" altLang="zh-CN" dirty="0" smtClean="0"/>
              <a:t>OR  \ </a:t>
            </a:r>
            <a:r>
              <a:rPr lang="zh-CN" altLang="en-US" dirty="0" smtClean="0"/>
              <a:t>非   </a:t>
            </a:r>
            <a:r>
              <a:rPr lang="en-US" altLang="zh-CN" dirty="0" smtClean="0"/>
              <a:t>NOT</a:t>
            </a:r>
          </a:p>
          <a:p>
            <a:r>
              <a:rPr lang="en-US" altLang="zh-CN" dirty="0" smtClean="0"/>
              <a:t>(2)</a:t>
            </a:r>
            <a:r>
              <a:rPr lang="zh-CN" altLang="en-US" dirty="0" smtClean="0"/>
              <a:t>其它</a:t>
            </a:r>
            <a:r>
              <a:rPr lang="en-US" altLang="zh-CN" dirty="0" smtClean="0"/>
              <a:t>:</a:t>
            </a:r>
          </a:p>
          <a:p>
            <a:r>
              <a:rPr lang="en-US" altLang="zh-CN" dirty="0" smtClean="0"/>
              <a:t>ALL\ANY\BETWEEN\EXISTS\IN\LIKE\SOME</a:t>
            </a:r>
          </a:p>
          <a:p>
            <a:endParaRPr lang="en-US" altLang="zh-CN" dirty="0" smtClean="0"/>
          </a:p>
          <a:p>
            <a:r>
              <a:rPr lang="zh-CN" altLang="en-US" dirty="0" smtClean="0"/>
              <a:t>如</a:t>
            </a:r>
            <a:r>
              <a:rPr lang="en-US" altLang="zh-CN" dirty="0" smtClean="0"/>
              <a:t>: where </a:t>
            </a:r>
            <a:r>
              <a:rPr lang="zh-CN" altLang="en-US" dirty="0" smtClean="0"/>
              <a:t>姓名</a:t>
            </a:r>
            <a:r>
              <a:rPr lang="en-US" altLang="zh-CN" dirty="0" smtClean="0"/>
              <a:t>=‘</a:t>
            </a:r>
            <a:r>
              <a:rPr lang="zh-CN" altLang="en-US" dirty="0" smtClean="0"/>
              <a:t>张三</a:t>
            </a:r>
            <a:r>
              <a:rPr lang="en-US" altLang="zh-CN" dirty="0" smtClean="0"/>
              <a:t>’ AND </a:t>
            </a:r>
            <a:r>
              <a:rPr lang="zh-CN" altLang="en-US" dirty="0" smtClean="0"/>
              <a:t>专业</a:t>
            </a:r>
            <a:r>
              <a:rPr lang="en-US" altLang="zh-CN" dirty="0" smtClean="0"/>
              <a:t>=‘</a:t>
            </a:r>
            <a:r>
              <a:rPr lang="zh-CN" altLang="en-US" dirty="0" smtClean="0"/>
              <a:t>软件</a:t>
            </a:r>
            <a:r>
              <a:rPr lang="en-US" altLang="zh-CN" dirty="0" smtClean="0"/>
              <a:t>’</a:t>
            </a:r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190259836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内容占位符 2"/>
          <p:cNvSpPr>
            <a:spLocks noGrp="1"/>
          </p:cNvSpPr>
          <p:nvPr>
            <p:ph idx="1"/>
          </p:nvPr>
        </p:nvSpPr>
        <p:spPr>
          <a:xfrm>
            <a:off x="539750" y="692696"/>
            <a:ext cx="8135938" cy="5450929"/>
          </a:xfrm>
        </p:spPr>
        <p:txBody>
          <a:bodyPr/>
          <a:lstStyle/>
          <a:p>
            <a:r>
              <a:rPr lang="en-US" altLang="zh-CN" dirty="0" smtClean="0"/>
              <a:t>4.</a:t>
            </a:r>
            <a:r>
              <a:rPr lang="zh-CN" altLang="en-US" dirty="0" smtClean="0"/>
              <a:t>运算符优先级</a:t>
            </a:r>
            <a:endParaRPr lang="en-US" altLang="zh-CN" dirty="0" smtClean="0"/>
          </a:p>
          <a:p>
            <a:r>
              <a:rPr lang="zh-CN" altLang="en-US" dirty="0" smtClean="0"/>
              <a:t>算术</a:t>
            </a:r>
            <a:r>
              <a:rPr lang="en-US" altLang="zh-CN" dirty="0" smtClean="0"/>
              <a:t>&gt;</a:t>
            </a:r>
            <a:r>
              <a:rPr lang="zh-CN" altLang="en-US" dirty="0" smtClean="0"/>
              <a:t>比较</a:t>
            </a:r>
            <a:r>
              <a:rPr lang="en-US" altLang="zh-CN" dirty="0" smtClean="0"/>
              <a:t>&gt;</a:t>
            </a:r>
            <a:r>
              <a:rPr lang="zh-CN" altLang="en-US" dirty="0" smtClean="0"/>
              <a:t>逻辑</a:t>
            </a:r>
            <a:endParaRPr lang="en-US" altLang="zh-CN" dirty="0" smtClean="0"/>
          </a:p>
          <a:p>
            <a:r>
              <a:rPr lang="zh-CN" altLang="en-US" dirty="0" smtClean="0"/>
              <a:t>如</a:t>
            </a:r>
            <a:r>
              <a:rPr lang="en-US" altLang="zh-CN" dirty="0" smtClean="0"/>
              <a:t>: where  </a:t>
            </a:r>
            <a:r>
              <a:rPr lang="zh-CN" altLang="en-US" dirty="0" smtClean="0"/>
              <a:t>年龄</a:t>
            </a:r>
            <a:r>
              <a:rPr lang="en-US" altLang="zh-CN" dirty="0" smtClean="0"/>
              <a:t>&gt;5*2  and  </a:t>
            </a:r>
            <a:r>
              <a:rPr lang="zh-CN" altLang="en-US" dirty="0" smtClean="0"/>
              <a:t>专业</a:t>
            </a:r>
            <a:r>
              <a:rPr lang="en-US" altLang="zh-CN" dirty="0" smtClean="0"/>
              <a:t>=‘</a:t>
            </a:r>
            <a:r>
              <a:rPr lang="zh-CN" altLang="en-US" dirty="0" smtClean="0"/>
              <a:t>软件</a:t>
            </a:r>
            <a:r>
              <a:rPr lang="en-US" altLang="zh-CN" dirty="0" smtClean="0"/>
              <a:t>’</a:t>
            </a:r>
          </a:p>
          <a:p>
            <a:r>
              <a:rPr lang="zh-CN" altLang="en-US" dirty="0" smtClean="0"/>
              <a:t>等同于</a:t>
            </a:r>
            <a:r>
              <a:rPr lang="en-US" altLang="zh-CN" dirty="0" smtClean="0"/>
              <a:t>: where  (</a:t>
            </a:r>
            <a:r>
              <a:rPr lang="zh-CN" altLang="en-US" dirty="0" smtClean="0"/>
              <a:t>年龄</a:t>
            </a:r>
            <a:r>
              <a:rPr lang="en-US" altLang="zh-CN" dirty="0" smtClean="0"/>
              <a:t>&gt;</a:t>
            </a:r>
            <a:r>
              <a:rPr lang="zh-CN" altLang="en-US" dirty="0" smtClean="0"/>
              <a:t>（</a:t>
            </a:r>
            <a:r>
              <a:rPr lang="en-US" altLang="zh-CN" dirty="0" smtClean="0"/>
              <a:t>5*2</a:t>
            </a:r>
            <a:r>
              <a:rPr lang="zh-CN" altLang="en-US" dirty="0" smtClean="0"/>
              <a:t>）</a:t>
            </a:r>
            <a:r>
              <a:rPr lang="en-US" altLang="zh-CN" dirty="0" smtClean="0"/>
              <a:t>) </a:t>
            </a:r>
            <a:r>
              <a:rPr lang="en-US" altLang="zh-CN" dirty="0" smtClean="0"/>
              <a:t>and (</a:t>
            </a:r>
            <a:r>
              <a:rPr lang="zh-CN" altLang="en-US" dirty="0" smtClean="0"/>
              <a:t>专业</a:t>
            </a:r>
            <a:r>
              <a:rPr lang="en-US" altLang="zh-CN" dirty="0" smtClean="0"/>
              <a:t>=‘</a:t>
            </a:r>
            <a:r>
              <a:rPr lang="zh-CN" altLang="en-US" dirty="0" smtClean="0"/>
              <a:t>软件’</a:t>
            </a:r>
            <a:r>
              <a:rPr lang="en-US" altLang="zh-CN" dirty="0" smtClean="0"/>
              <a:t>)</a:t>
            </a:r>
          </a:p>
          <a:p>
            <a:r>
              <a:rPr lang="zh-CN" altLang="en-US" dirty="0" smtClean="0"/>
              <a:t>可以用括号改变优先级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5.</a:t>
            </a:r>
            <a:r>
              <a:rPr lang="zh-CN" altLang="en-US" dirty="0" smtClean="0"/>
              <a:t>表达式</a:t>
            </a:r>
            <a:r>
              <a:rPr lang="en-US" altLang="zh-CN" dirty="0" smtClean="0"/>
              <a:t>:</a:t>
            </a:r>
          </a:p>
          <a:p>
            <a:r>
              <a:rPr lang="zh-CN" altLang="en-US" dirty="0" smtClean="0"/>
              <a:t>通过运算符连接运算量构成了式子，称为表达式。</a:t>
            </a:r>
            <a:endParaRPr lang="en-US" altLang="zh-CN" dirty="0" smtClean="0"/>
          </a:p>
          <a:p>
            <a:r>
              <a:rPr lang="zh-CN" altLang="en-US" dirty="0" smtClean="0"/>
              <a:t>如上述</a:t>
            </a:r>
            <a:r>
              <a:rPr lang="en-US" altLang="zh-CN" dirty="0" smtClean="0"/>
              <a:t>WHERE</a:t>
            </a:r>
            <a:r>
              <a:rPr lang="zh-CN" altLang="en-US" dirty="0" smtClean="0"/>
              <a:t>之后的式子</a:t>
            </a:r>
            <a:r>
              <a:rPr lang="en-US" altLang="zh-CN" dirty="0" smtClean="0"/>
              <a:t>,</a:t>
            </a:r>
            <a:r>
              <a:rPr lang="zh-CN" altLang="en-US" dirty="0" smtClean="0"/>
              <a:t>都是表达式</a:t>
            </a:r>
            <a:r>
              <a:rPr lang="en-US" altLang="zh-CN" dirty="0" smtClean="0"/>
              <a:t>.</a:t>
            </a:r>
          </a:p>
          <a:p>
            <a:endParaRPr lang="zh-CN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021238573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476672"/>
            <a:ext cx="7286676" cy="5666972"/>
          </a:xfrm>
        </p:spPr>
        <p:txBody>
          <a:bodyPr/>
          <a:lstStyle/>
          <a:p>
            <a:r>
              <a:rPr lang="zh-CN" altLang="en-US" dirty="0" smtClean="0"/>
              <a:t>小结：</a:t>
            </a:r>
            <a:endParaRPr lang="en-US" altLang="zh-CN" dirty="0" smtClean="0"/>
          </a:p>
          <a:p>
            <a:r>
              <a:rPr lang="en-US" altLang="zh-CN" dirty="0" smtClean="0"/>
              <a:t>1</a:t>
            </a:r>
            <a:r>
              <a:rPr lang="zh-CN" altLang="en-US" dirty="0" smtClean="0"/>
              <a:t>、算术运算符有哪些？</a:t>
            </a:r>
            <a:endParaRPr lang="en-US" altLang="zh-CN" dirty="0" smtClean="0"/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、比较运算符有哪些？</a:t>
            </a:r>
            <a:endParaRPr lang="en-US" altLang="zh-CN" dirty="0" smtClean="0"/>
          </a:p>
          <a:p>
            <a:r>
              <a:rPr lang="en-US" altLang="zh-CN" dirty="0" smtClean="0"/>
              <a:t>3</a:t>
            </a:r>
            <a:r>
              <a:rPr lang="zh-CN" altLang="en-US" dirty="0" smtClean="0"/>
              <a:t>、逻辑运算符有哪些？</a:t>
            </a:r>
            <a:endParaRPr lang="en-US" altLang="zh-CN" dirty="0" smtClean="0"/>
          </a:p>
          <a:p>
            <a:r>
              <a:rPr lang="en-US" altLang="zh-CN" dirty="0" smtClean="0"/>
              <a:t>4</a:t>
            </a:r>
            <a:r>
              <a:rPr lang="zh-CN" altLang="en-US" dirty="0" smtClean="0"/>
              <a:t>、什么是表达式？</a:t>
            </a:r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53079948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_MS_PPTBrainstorm_TP01018437">
  <a:themeElements>
    <a:clrScheme name="MS_PPTBrainstorm_TP01018437 6">
      <a:dk1>
        <a:srgbClr val="000066"/>
      </a:dk1>
      <a:lt1>
        <a:srgbClr val="000099"/>
      </a:lt1>
      <a:dk2>
        <a:srgbClr val="00CC00"/>
      </a:dk2>
      <a:lt2>
        <a:srgbClr val="FFCC00"/>
      </a:lt2>
      <a:accent1>
        <a:srgbClr val="3333FF"/>
      </a:accent1>
      <a:accent2>
        <a:srgbClr val="3333CC"/>
      </a:accent2>
      <a:accent3>
        <a:srgbClr val="AAAACA"/>
      </a:accent3>
      <a:accent4>
        <a:srgbClr val="000056"/>
      </a:accent4>
      <a:accent5>
        <a:srgbClr val="ADADFF"/>
      </a:accent5>
      <a:accent6>
        <a:srgbClr val="2D2DB9"/>
      </a:accent6>
      <a:hlink>
        <a:srgbClr val="0099FF"/>
      </a:hlink>
      <a:folHlink>
        <a:srgbClr val="CC9900"/>
      </a:folHlink>
    </a:clrScheme>
    <a:fontScheme name="MS_PPTBrainstorm_TP01018437">
      <a:majorFont>
        <a:latin typeface="宋体"/>
        <a:ea typeface="宋体"/>
        <a:cs typeface=""/>
      </a:majorFont>
      <a:minorFont>
        <a:latin typeface="宋体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6">
        <a:dk1>
          <a:srgbClr val="000066"/>
        </a:dk1>
        <a:lt1>
          <a:srgbClr val="000099"/>
        </a:lt1>
        <a:dk2>
          <a:srgbClr val="00CC00"/>
        </a:dk2>
        <a:lt2>
          <a:srgbClr val="FF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000056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9_MS_PPTBrainstorm_TP01018437">
  <a:themeElements>
    <a:clrScheme name="MS_PPTBrainstorm_TP01018437 6">
      <a:dk1>
        <a:srgbClr val="000066"/>
      </a:dk1>
      <a:lt1>
        <a:srgbClr val="000099"/>
      </a:lt1>
      <a:dk2>
        <a:srgbClr val="00CC00"/>
      </a:dk2>
      <a:lt2>
        <a:srgbClr val="FFCC00"/>
      </a:lt2>
      <a:accent1>
        <a:srgbClr val="3333FF"/>
      </a:accent1>
      <a:accent2>
        <a:srgbClr val="3333CC"/>
      </a:accent2>
      <a:accent3>
        <a:srgbClr val="AAAACA"/>
      </a:accent3>
      <a:accent4>
        <a:srgbClr val="000056"/>
      </a:accent4>
      <a:accent5>
        <a:srgbClr val="ADADFF"/>
      </a:accent5>
      <a:accent6>
        <a:srgbClr val="2D2DB9"/>
      </a:accent6>
      <a:hlink>
        <a:srgbClr val="0099FF"/>
      </a:hlink>
      <a:folHlink>
        <a:srgbClr val="CC9900"/>
      </a:folHlink>
    </a:clrScheme>
    <a:fontScheme name="MS_PPTBrainstorm_TP01018437">
      <a:majorFont>
        <a:latin typeface="宋体"/>
        <a:ea typeface="宋体"/>
        <a:cs typeface=""/>
      </a:majorFont>
      <a:minorFont>
        <a:latin typeface="宋体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6">
        <a:dk1>
          <a:srgbClr val="000066"/>
        </a:dk1>
        <a:lt1>
          <a:srgbClr val="000099"/>
        </a:lt1>
        <a:dk2>
          <a:srgbClr val="00CC00"/>
        </a:dk2>
        <a:lt2>
          <a:srgbClr val="FF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000056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2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3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4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5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6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419</Words>
  <Application>Microsoft Office PowerPoint</Application>
  <PresentationFormat>全屏显示(4:3)</PresentationFormat>
  <Paragraphs>56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7</vt:i4>
      </vt:variant>
    </vt:vector>
  </HeadingPairs>
  <TitlesOfParts>
    <vt:vector size="12" baseType="lpstr">
      <vt:lpstr>宋体</vt:lpstr>
      <vt:lpstr>Calibri</vt:lpstr>
      <vt:lpstr>Century Gothic</vt:lpstr>
      <vt:lpstr>7_MS_PPTBrainstorm_TP01018437</vt:lpstr>
      <vt:lpstr>9_MS_PPTBrainstorm_TP01018437</vt:lpstr>
      <vt:lpstr>第7节、运算符</vt:lpstr>
      <vt:lpstr>PowerPoint 演示文稿</vt:lpstr>
      <vt:lpstr>PowerPoint 演示文稿</vt:lpstr>
      <vt:lpstr>扩展说明：常量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数据库原理与应用 （MYSQL）</dc:title>
  <dc:creator>ASUS</dc:creator>
  <cp:lastModifiedBy>dell</cp:lastModifiedBy>
  <cp:revision>220</cp:revision>
  <dcterms:created xsi:type="dcterms:W3CDTF">2023-09-01T01:54:43Z</dcterms:created>
  <dcterms:modified xsi:type="dcterms:W3CDTF">2024-10-11T06:25:57Z</dcterms:modified>
</cp:coreProperties>
</file>